
<file path=[Content_Types].xml><?xml version="1.0" encoding="utf-8"?>
<Types xmlns="http://schemas.openxmlformats.org/package/2006/content-types">
  <Default Extension="xlsx" ContentType="application/vnd.openxmlformats-officedocument.spreadsheetml.sheet"/>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Slides/notesSlide28.xml" ContentType="application/vnd.openxmlformats-officedocument.presentationml.notesSlide+xml"/>
  <Override PartName="/ppt/slideLayouts/slideLayout25.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notesSlides/notesSlide29.xml" ContentType="application/vnd.openxmlformats-officedocument.presentationml.notes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14.xml" ContentType="application/vnd.openxmlformats-officedocument.presentationml.slideLayout+xml"/>
  <Override PartName="/ppt/notesSlides/notesSlide14.xml" ContentType="application/vnd.openxmlformats-officedocument.presentationml.notesSlide+xml"/>
  <Override PartName="/ppt/slides/slide26.xml" ContentType="application/vnd.openxmlformats-officedocument.presentationml.slide+xml"/>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Layouts/slideLayout15.xml" ContentType="application/vnd.openxmlformats-officedocument.presentationml.slideLayout+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slides/slide28.xml" ContentType="application/vnd.openxmlformats-officedocument.presentationml.slide+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slideLayouts/slideLayout18.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Override PartName="/ppt/notesSlides/notesSlide16.xml" ContentType="application/vnd.openxmlformats-officedocument.presentationml.notesSlide+xml"/>
  <Override PartName="/ppt/slides/slide29.xml" ContentType="application/vnd.openxmlformats-officedocument.presentationml.slide+xml"/>
  <Override PartName="/ppt/drawings/drawing1.xml" ContentType="application/vnd.openxmlformats-officedocument.drawingml.chartshapes+xml"/>
  <Override PartName="/ppt/charts/chart1.xml" ContentType="application/vnd.openxmlformats-officedocument.drawingml.chart+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showSpecialPlsOnTitleSld="0">
  <p:sldMasterIdLst>
    <p:sldMasterId id="2147483648" r:id="rId1"/>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howGuides="1" snapToGrid="0">
      <p:cViewPr varScale="1">
        <p:scale>
          <a:sx n="73" d="100"/>
          <a:sy n="73" d="100"/>
        </p:scale>
        <p:origin x="1914" y="60"/>
      </p:cViewPr>
      <p:guideLst>
        <p:guide pos="2160" orient="horz"/>
        <p:guide pos="3840"/>
      </p:guideLst>
    </p:cSldViewPr>
  </p:slideViewPr>
  <p:gridSpacing cx="76200" cy="76200"/>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notesMaster" Target="notesMasters/notesMaster1.xml"/><Relationship Id="rId34" Type="http://schemas.openxmlformats.org/officeDocument/2006/relationships/presProps" Target="presProps.xml" /><Relationship Id="rId35" Type="http://schemas.openxmlformats.org/officeDocument/2006/relationships/tableStyles" Target="tableStyles.xml" /><Relationship Id="rId36" Type="http://schemas.openxmlformats.org/officeDocument/2006/relationships/viewProps" Target="viewProps.xml" /></Relationships>
</file>

<file path=ppt/charts/_rels/chart1.xml.rels><?xml version="1.0" encoding="UTF-8" standalone="yes"?><Relationships xmlns="http://schemas.openxmlformats.org/package/2006/relationships"><Relationship Id="rId1" Type="http://schemas.openxmlformats.org/officeDocument/2006/relationships/chartUserShapes" Target="../drawings/drawing1.xml" /><Relationship Id="rId2" Type="http://schemas.openxmlformats.org/officeDocument/2006/relationships/package" Target="../embeddings/Microsoft_Excel_Worksheet1.xlsx" /></Relationships>
</file>

<file path=ppt/charts/chart1.xml><?xml version="1.0" encoding="utf-8"?>
<c:chartSpace xmlns:c="http://schemas.openxmlformats.org/drawingml/2006/chart" xmlns:a="http://schemas.openxmlformats.org/drawingml/2006/main" xmlns:r="http://schemas.openxmlformats.org/officeDocument/2006/relationships" xmlns:mc="http://schemas.openxmlformats.org/markup-compatibility/2006" xmlns:c15="http://schemas.microsoft.com/office/drawing/2012/chart" xmlns:c14="http://schemas.microsoft.com/office/drawing/2007/8/2/chart" xmlns:c16r2="http://schemas.microsoft.com/office/drawing/2015/06/chart">
  <c:date1904 val="0"/>
  <c:lang val="de-DE"/>
  <c:roundedCorners val="0"/>
  <mc:AlternateContent>
    <mc:Choice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dPt>
            <c:idx val="0"/>
            <c:bubble3D val="0"/>
            <c:spPr bwMode="auto">
              <a:prstGeom prst="rect">
                <a:avLst/>
              </a:prstGeom>
              <a:solidFill>
                <a:schemeClr val="accent5"/>
              </a:solidFill>
              <a:ln w="19050">
                <a:solidFill>
                  <a:schemeClr val="lt1"/>
                </a:solidFill>
                <a:bevel/>
              </a:ln>
              <a:effectLst/>
            </c:spPr>
          </c:dPt>
          <c:dPt>
            <c:idx val="1"/>
            <c:bubble3D val="0"/>
            <c:spPr bwMode="auto">
              <a:prstGeom prst="rect">
                <a:avLst/>
              </a:prstGeom>
              <a:solidFill>
                <a:schemeClr val="accent2"/>
              </a:solidFill>
              <a:ln w="19050">
                <a:solidFill>
                  <a:schemeClr val="lt1"/>
                </a:solidFill>
              </a:ln>
              <a:effectLst/>
            </c:spPr>
          </c:dPt>
          <c:dPt>
            <c:idx val="2"/>
            <c:bubble3D val="0"/>
            <c:spPr bwMode="auto">
              <a:prstGeom prst="rect">
                <a:avLst/>
              </a:prstGeom>
              <a:solidFill>
                <a:schemeClr val="accent4"/>
              </a:solidFill>
              <a:ln w="19050">
                <a:solidFill>
                  <a:schemeClr val="lt1"/>
                </a:solidFill>
              </a:ln>
              <a:effectLst/>
            </c:spPr>
          </c:dPt>
          <c:dPt>
            <c:idx val="3"/>
            <c:bubble3D val="0"/>
            <c:explosion val="1"/>
            <c:spPr bwMode="auto">
              <a:prstGeom prst="rect">
                <a:avLst/>
              </a:prstGeom>
              <a:solidFill>
                <a:schemeClr val="accent3"/>
              </a:solidFill>
              <a:ln w="19050">
                <a:solidFill>
                  <a:schemeClr val="lt1"/>
                </a:solidFill>
                <a:round/>
              </a:ln>
              <a:effectLst/>
            </c:spPr>
          </c:dPt>
          <c:dPt>
            <c:idx val="4"/>
            <c:bubble3D val="0"/>
            <c:spPr bwMode="auto">
              <a:prstGeom prst="rect">
                <a:avLst/>
              </a:prstGeom>
              <a:solidFill>
                <a:schemeClr val="accent1"/>
              </a:solidFill>
              <a:ln w="19050">
                <a:solidFill>
                  <a:schemeClr val="lt1"/>
                </a:solidFill>
              </a:ln>
              <a:effectLst/>
            </c:spPr>
          </c:dPt>
          <c:dPt>
            <c:idx val="5"/>
            <c:bubble3D val="0"/>
            <c:spPr bwMode="auto">
              <a:prstGeom prst="rect">
                <a:avLst/>
              </a:prstGeom>
              <a:solidFill>
                <a:schemeClr val="accent6"/>
              </a:solidFill>
              <a:ln w="19050">
                <a:solidFill>
                  <a:schemeClr val="lt1"/>
                </a:solidFill>
              </a:ln>
              <a:effectLst/>
            </c:spPr>
          </c:dPt>
          <c:dLbls>
            <c:leaderLines>
              <c:spPr bwMode="auto">
                <a:prstGeom prst="rect">
                  <a:avLst/>
                </a:prstGeom>
                <a:ln w="9525" cap="flat" cmpd="sng" algn="ctr">
                  <a:solidFill>
                    <a:schemeClr val="tx1">
                      <a:lumMod val="35000"/>
                      <a:lumOff val="65000"/>
                    </a:schemeClr>
                  </a:solidFill>
                  <a:round/>
                </a:ln>
                <a:effectLst/>
              </c:spPr>
            </c:leaderLines>
            <c:showBubbleSize val="0"/>
            <c:showCatName val="0"/>
            <c:showLeaderLines val="1"/>
            <c:showLegendKey val="0"/>
            <c:showPercent val="1"/>
            <c:showSerName val="0"/>
            <c:showVal val="0"/>
            <c:spPr bwMode="auto">
              <a:prstGeom prst="rect">
                <a:avLst/>
              </a:prstGeom>
              <a:noFill/>
              <a:ln>
                <a:noFill/>
              </a:ln>
              <a:effectLst/>
            </c:spPr>
            <c:txPr>
              <a:bodyPr rot="0" spcFirstLastPara="1" vertOverflow="ellipsis" vert="horz" wrap="square" lIns="38100" tIns="19050" rIns="38100" bIns="19050" anchor="ctr" anchorCtr="1">
                <a:spAutoFit/>
              </a:bodyPr>
              <a:lstStyle/>
              <a:p>
                <a:pPr>
                  <a:defRPr sz="1800" b="0" i="0" u="none" strike="noStrike">
                    <a:solidFill>
                      <a:schemeClr val="bg1"/>
                    </a:solidFill>
                    <a:latin typeface="+mn-lt"/>
                    <a:ea typeface="+mn-ea"/>
                    <a:cs typeface="+mn-cs"/>
                  </a:defRPr>
                </a:pPr>
                <a:endParaRPr lang="de-DE"/>
              </a:p>
            </c:txPr>
          </c:dLbls>
          <c:cat>
            <c:strRef>
              <c:f>Tabelle1!$A$2:$A$7</c:f>
              <c:strCache>
                <c:ptCount val="6"/>
                <c:pt idx="0">
                  <c:v>Soziale Arbeit</c:v>
                </c:pt>
                <c:pt idx="1">
                  <c:v>Elektrotechnik/Wirtschaftsingenieurwesen</c:v>
                </c:pt>
                <c:pt idx="2">
                  <c:v>Maschinen- und Bauwesen</c:v>
                </c:pt>
                <c:pt idx="3">
                  <c:v>Informatik</c:v>
                </c:pt>
                <c:pt idx="4">
                  <c:v>Interdisziplinäre Studien</c:v>
                </c:pt>
                <c:pt idx="5">
                  <c:v>Betriebswirtschaft</c:v>
                </c:pt>
              </c:strCache>
            </c:strRef>
          </c:cat>
          <c:val>
            <c:numRef>
              <c:f>Tabelle1!$B$2:$B$7</c:f>
              <c:numCache>
                <c:formatCode>General</c:formatCode>
                <c:ptCount val="6"/>
                <c:pt idx="0">
                  <c:v>700</c:v>
                </c:pt>
                <c:pt idx="1">
                  <c:v>1101</c:v>
                </c:pt>
                <c:pt idx="2">
                  <c:v>483</c:v>
                </c:pt>
                <c:pt idx="3">
                  <c:v>692</c:v>
                </c:pt>
                <c:pt idx="4">
                  <c:v>539</c:v>
                </c:pt>
                <c:pt idx="5">
                  <c:v>855</c:v>
                </c:pt>
              </c:numCache>
            </c:numRef>
          </c:val>
        </c:ser>
        <c:dLbls>
          <c:showBubbleSize val="0"/>
          <c:showCatName val="0"/>
          <c:showLeaderLines val="1"/>
          <c:showLegendKey val="0"/>
          <c:showPercent val="0"/>
          <c:showSerName val="0"/>
          <c:showVal val="0"/>
        </c:dLbls>
        <c:firstSliceAng val="158"/>
        <c:holeSize val="56"/>
      </c:doughnutChart>
      <c:spPr bwMode="auto">
        <a:prstGeom prst="rect">
          <a:avLst/>
        </a:prstGeom>
        <a:noFill/>
        <a:ln>
          <a:noFill/>
        </a:ln>
        <a:effectLst/>
      </c:spPr>
    </c:plotArea>
    <c:plotVisOnly val="1"/>
    <c:dispBlanksAs val="gap"/>
    <c:showDLblsOverMax val="0"/>
  </c:chart>
  <c:spPr bwMode="auto">
    <a:xfrm>
      <a:off x="2414016" y="1543304"/>
      <a:ext cx="6888480" cy="4502330"/>
    </a:xfrm>
    <a:prstGeom prst="rect">
      <a:avLst/>
    </a:prstGeom>
    <a:noFill/>
    <a:ln w="9525" cap="flat" cmpd="sng" algn="ctr">
      <a:noFill/>
      <a:round/>
    </a:ln>
    <a:effectLst/>
  </c:spPr>
  <c:txPr>
    <a:bodyPr/>
    <a:lstStyle/>
    <a:p>
      <a:pPr>
        <a:defRPr/>
      </a:pPr>
      <a:endParaRPr lang="de-DE"/>
    </a:p>
  </c:txPr>
  <c:externalData r:id="rId2">
    <c:autoUpdate val="0"/>
  </c:externalData>
  <c:userShapes xmlns:c="http://schemas.openxmlformats.org/drawingml/2006/chart" xmlns:a="http://schemas.openxmlformats.org/drawingml/2006/main" xmlns:r="http://schemas.openxmlformats.org/officeDocument/2006/relationships" xmlns:mc="http://schemas.openxmlformats.org/markup-compatibility/2006" xmlns:c14="http://schemas.microsoft.com/office/drawing/2007/8/2/chart" r:id="rId1"/>
</c:chartSpace>
</file>

<file path=ppt/drawings/_rels/drawing1.xml.rels><?xml version="1.0" encoding="UTF-8" standalone="yes"?><Relationships xmlns="http://schemas.openxmlformats.org/package/2006/relationships"></Relationships>
</file>

<file path=ppt/drawings/drawing1.xml><?xml version="1.0" encoding="utf-8"?>
<c:userShapes xmlns:c="http://schemas.openxmlformats.org/drawingml/2006/chart" xmlns:cdr="http://schemas.openxmlformats.org/drawingml/2006/chartDrawing" xmlns:a="http://schemas.openxmlformats.org/drawingml/2006/main" xmlns:r="http://schemas.openxmlformats.org/officeDocument/2006/relationships">
  <cdr:relSizeAnchor>
    <cdr:from>
      <cdr:x>0.32863999999999999</cdr:x>
      <cdr:y>0.39062000000000002</cdr:y>
    </cdr:from>
    <cdr:to>
      <cdr:x>0.67135</cdr:x>
      <cdr:y>0.60936999999999997</cdr:y>
    </cdr:to>
    <cdr:sp>
      <cdr:nvSpPr>
        <cdr:cNvPr id="2" name="Textfeld 14"/>
        <cdr:cNvSpPr txBox="1">
          <a:spLocks noChangeArrowheads="1"/>
        </cdr:cNvSpPr>
      </cdr:nvSpPr>
      <cdr:spPr bwMode="auto">
        <a:xfrm>
          <a:off x="2263864" y="1758722"/>
          <a:ext cx="2360750" cy="984885"/>
        </a:xfrm>
        <a:prstGeom prst="rect">
          <a:avLst/>
        </a:prstGeom>
        <a:noFill/>
        <a:ln>
          <a:noFill/>
        </a:ln>
      </cdr:spPr>
      <cdr:txBody>
        <a:bodyPr>
          <a:spAutoFit/>
        </a:bodyPr>
        <a:lstStyle>
          <a:defPPr>
            <a:defRPr lang="de-DE"/>
          </a:defPPr>
          <a:lvl1pPr algn="l">
            <a:spcBef>
              <a:spcPts val="0"/>
            </a:spcBef>
            <a:spcAft>
              <a:spcPts val="0"/>
            </a:spcAft>
            <a:defRPr>
              <a:solidFill>
                <a:schemeClr val="tx1"/>
              </a:solidFill>
              <a:latin typeface="Arial"/>
              <a:ea typeface="+mn-ea"/>
              <a:cs typeface="Arial"/>
            </a:defRPr>
          </a:lvl1pPr>
          <a:lvl2pPr marL="457200" algn="l">
            <a:spcBef>
              <a:spcPts val="0"/>
            </a:spcBef>
            <a:spcAft>
              <a:spcPts val="0"/>
            </a:spcAft>
            <a:defRPr>
              <a:solidFill>
                <a:schemeClr val="tx1"/>
              </a:solidFill>
              <a:latin typeface="Arial"/>
              <a:ea typeface="+mn-ea"/>
              <a:cs typeface="Arial"/>
            </a:defRPr>
          </a:lvl2pPr>
          <a:lvl3pPr marL="914400" algn="l">
            <a:spcBef>
              <a:spcPts val="0"/>
            </a:spcBef>
            <a:spcAft>
              <a:spcPts val="0"/>
            </a:spcAft>
            <a:defRPr>
              <a:solidFill>
                <a:schemeClr val="tx1"/>
              </a:solidFill>
              <a:latin typeface="Arial"/>
              <a:ea typeface="+mn-ea"/>
              <a:cs typeface="Arial"/>
            </a:defRPr>
          </a:lvl3pPr>
          <a:lvl4pPr marL="1371600" algn="l">
            <a:spcBef>
              <a:spcPts val="0"/>
            </a:spcBef>
            <a:spcAft>
              <a:spcPts val="0"/>
            </a:spcAft>
            <a:defRPr>
              <a:solidFill>
                <a:schemeClr val="tx1"/>
              </a:solidFill>
              <a:latin typeface="Arial"/>
              <a:ea typeface="+mn-ea"/>
              <a:cs typeface="Arial"/>
            </a:defRPr>
          </a:lvl4pPr>
          <a:lvl5pPr marL="1828800" algn="l">
            <a:spcBef>
              <a:spcPts val="0"/>
            </a:spcBef>
            <a:spcAft>
              <a:spcPts val="0"/>
            </a:spcAft>
            <a:defRPr>
              <a:solidFill>
                <a:schemeClr val="tx1"/>
              </a:solidFill>
              <a:latin typeface="Arial"/>
              <a:ea typeface="+mn-ea"/>
              <a:cs typeface="Arial"/>
            </a:defRPr>
          </a:lvl5pPr>
          <a:lvl6pPr marL="2286000" algn="l" defTabSz="914400">
            <a:defRPr>
              <a:solidFill>
                <a:schemeClr val="tx1"/>
              </a:solidFill>
              <a:latin typeface="Arial"/>
              <a:ea typeface="+mn-ea"/>
              <a:cs typeface="Arial"/>
            </a:defRPr>
          </a:lvl6pPr>
          <a:lvl7pPr marL="2743200" algn="l" defTabSz="914400">
            <a:defRPr>
              <a:solidFill>
                <a:schemeClr val="tx1"/>
              </a:solidFill>
              <a:latin typeface="Arial"/>
              <a:ea typeface="+mn-ea"/>
              <a:cs typeface="Arial"/>
            </a:defRPr>
          </a:lvl7pPr>
          <a:lvl8pPr marL="3200400" algn="l" defTabSz="914400">
            <a:defRPr>
              <a:solidFill>
                <a:schemeClr val="tx1"/>
              </a:solidFill>
              <a:latin typeface="Arial"/>
              <a:ea typeface="+mn-ea"/>
              <a:cs typeface="Arial"/>
            </a:defRPr>
          </a:lvl8pPr>
          <a:lvl9pPr marL="3657600" algn="l" defTabSz="914400">
            <a:defRPr>
              <a:solidFill>
                <a:schemeClr val="tx1"/>
              </a:solidFill>
              <a:latin typeface="Arial"/>
              <a:ea typeface="+mn-ea"/>
              <a:cs typeface="Arial"/>
            </a:defRPr>
          </a:lvl9pPr>
        </a:lstStyle>
        <a:p>
          <a:pPr algn="ctr">
            <a:defRPr/>
          </a:pPr>
          <a:r>
            <a:rPr lang="de-DE" sz="3600" b="1">
              <a:latin typeface="Arial"/>
            </a:rPr>
            <a:t>4.370  </a:t>
          </a:r>
          <a:endParaRPr/>
        </a:p>
        <a:p>
          <a:pPr algn="ctr">
            <a:defRPr/>
          </a:pPr>
          <a:r>
            <a:rPr lang="de-DE">
              <a:latin typeface="Arial"/>
            </a:rPr>
            <a:t>Studierende </a:t>
          </a:r>
          <a:endParaRPr/>
        </a:p>
        <a:p>
          <a:pPr algn="ctr">
            <a:defRPr/>
          </a:pPr>
          <a:r>
            <a:rPr lang="de-DE">
              <a:latin typeface="Arial"/>
            </a:rPr>
            <a:t>(</a:t>
          </a:r>
          <a:r>
            <a:rPr lang="de-DE">
              <a:latin typeface="Arial"/>
            </a:rPr>
            <a:t>SoSe</a:t>
          </a:r>
          <a:r>
            <a:rPr lang="de-DE">
              <a:latin typeface="Arial"/>
            </a:rPr>
            <a:t> 2024)</a:t>
          </a:r>
          <a:endParaRPr/>
        </a:p>
      </cdr:txBody>
    </cdr:sp>
  </cdr:relSizeAnchor>
</c:userShape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FCF97A06-15D5-446B-8D04-B796D0235C97}" type="datetimeFigureOut">
              <a:rPr lang="de-DE"/>
              <a:t>23.05.2024</a:t>
            </a:fld>
            <a:endParaRPr lang="de-DE"/>
          </a:p>
        </p:txBody>
      </p:sp>
      <p:sp>
        <p:nvSpPr>
          <p:cNvPr id="4" name="Folienbildplatzhalter 3"/>
          <p:cNvSpPr>
            <a:spLocks noChangeAspect="1" noGrp="1" noRot="1"/>
          </p:cNvSpPr>
          <p:nvPr>
            <p:ph type="sldImg" idx="2"/>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1219200" y="3300413"/>
            <a:ext cx="9753600" cy="2700336"/>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02866B63-ABF2-4051-B5E0-55F4C09865AA}"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ED5019D-F56C-30C9-5609-8B929499AA80}"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10</a:t>
            </a:fld>
            <a:endParaRPr lang="de-DE"/>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F724039-0E67-377F-684E-50D125458ABC}" type="slidenum">
              <a:rPr/>
              <a:t>11</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defTabSz="914400">
              <a:spcBef>
                <a:spcPts val="0"/>
              </a:spcBef>
              <a:defRPr/>
            </a:pPr>
            <a:r>
              <a:rPr lang="de-DE" b="1"/>
              <a:t>Technologiezentrum Energie </a:t>
            </a:r>
            <a:r>
              <a:rPr lang="de-DE"/>
              <a:t>-&gt; Energiespeicher, -effizienz, Netz- und Systemintegration, dezentrale Energiesysteme</a:t>
            </a:r>
            <a:br>
              <a:rPr lang="de-DE"/>
            </a:br>
            <a:r>
              <a:rPr lang="de-DE" b="1"/>
              <a:t>Technologiezentrum Produktions- und Logistiksysteme </a:t>
            </a:r>
            <a:r>
              <a:rPr lang="de-DE"/>
              <a:t>-&gt; Ressourceneffizienz, Industrie 4.0 (Einsatz von Real Time Location Systemen in der Produktion, Fabrikplanung, Werteorientierung in der Produktion, …)</a:t>
            </a:r>
            <a:endParaRPr/>
          </a:p>
          <a:p>
            <a:pPr defTabSz="914400">
              <a:spcBef>
                <a:spcPts val="0"/>
              </a:spcBef>
              <a:defRPr/>
            </a:pPr>
            <a:r>
              <a:rPr lang="de-DE" b="1"/>
              <a:t>Leichtbau-Cluster</a:t>
            </a:r>
            <a:r>
              <a:rPr lang="de-DE"/>
              <a:t> -&gt; Netzwerk von Unternehmen, Forschungsinstitutionen und Dienstleistern. Fördert branchenübergreifende Zusammenarbeit in Leichtbautechnologien. Bsp Leichtbaumetalle, Kunststoffe, Leichtbaukonstruktion, Fertigungstechnologien …</a:t>
            </a:r>
            <a:endParaRPr/>
          </a:p>
          <a:p>
            <a:pPr defTabSz="914400">
              <a:spcBef>
                <a:spcPts val="0"/>
              </a:spcBef>
              <a:defRPr/>
            </a:pPr>
            <a:r>
              <a:rPr lang="de-DE" b="1"/>
              <a:t>Cluster Mikrosystemtechnik </a:t>
            </a:r>
            <a:r>
              <a:rPr lang="de-DE"/>
              <a:t>-&gt; Vernetzen von Wirtschaft und Forschung, Bsp. Automobilinformatik, Kommunikationstechnik, Intelligente Sensorik …</a:t>
            </a:r>
            <a:endParaRPr/>
          </a:p>
          <a:p>
            <a:pPr defTabSz="914400">
              <a:spcBef>
                <a:spcPts val="0"/>
              </a:spcBef>
              <a:defRPr/>
            </a:pPr>
            <a:r>
              <a:rPr lang="de-DE" b="1"/>
              <a:t>Netzwerk Medizintechnik </a:t>
            </a:r>
            <a:r>
              <a:rPr lang="de-DE"/>
              <a:t>-&gt; Partner aus Medizin, Wissenschaft und Politik. Vor allem medizinische Applikationen, Bsp minimalinvasive Diagnose- und Therapieverfahren</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12</a:t>
            </a:fld>
            <a:endParaRPr lang="de-DE"/>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5740FEC-A0BE-0129-31BA-D91535BC3B42}" type="slidenum">
              <a:rPr/>
              <a:t>13</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ADFA58A-2880-4798-A7F7-3B331CF66B88}" type="slidenum">
              <a:rPr/>
              <a:t>14</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570BB7D-83DA-A933-68ED-E969868F084E}" type="slidenum">
              <a:rPr/>
              <a:t>15</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r>
              <a:rPr lang="de-DE"/>
              <a:t>Neue Strategie</a:t>
            </a:r>
            <a:endParaRPr/>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16</a:t>
            </a:fld>
            <a:endParaRPr lang="de-DE"/>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17</a:t>
            </a:fld>
            <a:endParaRPr lang="de-DE"/>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a:t>Beispiele für Studiengänge (jeweils fett sind neu gestartete Studiengänge des WS 23/24)</a:t>
            </a:r>
            <a:endParaRPr/>
          </a:p>
          <a:p>
            <a:pPr>
              <a:spcBef>
                <a:spcPts val="0"/>
              </a:spcBef>
              <a:defRPr/>
            </a:pPr>
            <a:endParaRPr lang="de-DE"/>
          </a:p>
          <a:p>
            <a:pPr>
              <a:spcBef>
                <a:spcPts val="0"/>
              </a:spcBef>
              <a:defRPr/>
            </a:pPr>
            <a:r>
              <a:rPr lang="de-DE"/>
              <a:t>BW – Betriebswirtschaft Bachelor, Personalmanagement Master</a:t>
            </a:r>
            <a:endParaRPr/>
          </a:p>
          <a:p>
            <a:pPr>
              <a:spcBef>
                <a:spcPts val="0"/>
              </a:spcBef>
              <a:defRPr/>
            </a:pPr>
            <a:r>
              <a:rPr lang="de-DE"/>
              <a:t>ETWI – Wirtschaftsingenieurwesen Bachelor (auch berufsbegleitend), Elektrotechnik Master</a:t>
            </a:r>
            <a:endParaRPr/>
          </a:p>
          <a:p>
            <a:pPr>
              <a:spcBef>
                <a:spcPts val="0"/>
              </a:spcBef>
              <a:defRPr/>
            </a:pPr>
            <a:r>
              <a:rPr lang="de-DE"/>
              <a:t>Informatik – Wirtschaftsinformatik Bachelor, Systems and Project Management MBA</a:t>
            </a:r>
            <a:endParaRPr/>
          </a:p>
          <a:p>
            <a:pPr>
              <a:spcBef>
                <a:spcPts val="0"/>
              </a:spcBef>
              <a:defRPr/>
            </a:pPr>
            <a:r>
              <a:rPr lang="de-DE"/>
              <a:t>Maschinen – und Bauwesen – Energie- und Leichtbautechnik Bachelor, Leichtbau und Simulation Master</a:t>
            </a:r>
            <a:endParaRPr/>
          </a:p>
          <a:p>
            <a:pPr>
              <a:spcBef>
                <a:spcPts val="0"/>
              </a:spcBef>
              <a:defRPr/>
            </a:pPr>
            <a:r>
              <a:rPr lang="de-DE"/>
              <a:t>Soziale Arbeit – Soziale Arbeit in der Kinder- und Jugendhilfe Bachelor, Klinische Sozialarbeit Master </a:t>
            </a:r>
            <a:endParaRPr/>
          </a:p>
          <a:p>
            <a:pPr>
              <a:spcBef>
                <a:spcPts val="0"/>
              </a:spcBef>
              <a:defRPr/>
            </a:pPr>
            <a:r>
              <a:rPr lang="de-DE"/>
              <a:t>Interdisziplinäre Studien – Ingenieurpädagogik Bachelor, Gebärdensprachdolmetschen Bachelor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18</a:t>
            </a:fld>
            <a:endParaRPr lang="de-DE"/>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a:t>Beispiele für Studiengänge:</a:t>
            </a:r>
            <a:endParaRPr/>
          </a:p>
          <a:p>
            <a:pPr>
              <a:spcBef>
                <a:spcPts val="0"/>
              </a:spcBef>
              <a:defRPr/>
            </a:pPr>
            <a:r>
              <a:rPr lang="de-DE"/>
              <a:t>BW – Betriebswirtschaft Bachelor, Personalmanagement Master</a:t>
            </a:r>
            <a:endParaRPr/>
          </a:p>
          <a:p>
            <a:pPr>
              <a:spcBef>
                <a:spcPts val="0"/>
              </a:spcBef>
              <a:defRPr/>
            </a:pPr>
            <a:r>
              <a:rPr lang="de-DE"/>
              <a:t>ETWI – Wirtschaftsingenieurwesen Bachelor (auch berufsbegleitend), Elektrotechnik Master</a:t>
            </a:r>
            <a:endParaRPr/>
          </a:p>
          <a:p>
            <a:pPr>
              <a:spcBef>
                <a:spcPts val="0"/>
              </a:spcBef>
              <a:defRPr/>
            </a:pPr>
            <a:r>
              <a:rPr lang="de-DE"/>
              <a:t>Informatik – Wirtschaftsinformatik Bachelor, Systems and Project Management MBA</a:t>
            </a:r>
            <a:endParaRPr/>
          </a:p>
          <a:p>
            <a:pPr>
              <a:spcBef>
                <a:spcPts val="0"/>
              </a:spcBef>
              <a:defRPr/>
            </a:pPr>
            <a:r>
              <a:rPr lang="de-DE"/>
              <a:t>Maschinen- und Bauwesen – Energie- und Leichtbautechnik Bachelor, Leichtbau und Simulation Master</a:t>
            </a:r>
            <a:endParaRPr/>
          </a:p>
          <a:p>
            <a:pPr>
              <a:spcBef>
                <a:spcPts val="0"/>
              </a:spcBef>
              <a:defRPr/>
            </a:pPr>
            <a:r>
              <a:rPr lang="de-DE"/>
              <a:t>Soziale Arbeit – Soziale Arbeit in der Kinder- und Jugendhilfe Bachelor, Klinische Sozialarbeit Master </a:t>
            </a:r>
            <a:endParaRPr/>
          </a:p>
          <a:p>
            <a:pPr>
              <a:spcBef>
                <a:spcPts val="0"/>
              </a:spcBef>
              <a:defRPr/>
            </a:pPr>
            <a:r>
              <a:rPr lang="de-DE"/>
              <a:t>Interdisziplinäre Studien – Ingenieurpädagogik Bachelor, Gebärdensprachdolmetschen Bachelor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19</a:t>
            </a:fld>
            <a:endParaRPr lang="de-DE"/>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85EA326-1294-2E30-9848-602A03843909}" type="slidenum">
              <a:rPr/>
              <a:t>2</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0F36CF-FCB0-E383-101C-A47175A4F844}" type="slidenum">
              <a:rPr/>
              <a:t>20</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defTabSz="914400">
              <a:lnSpc>
                <a:spcPct val="120000"/>
              </a:lnSpc>
              <a:spcAft>
                <a:spcPts val="0"/>
              </a:spcAft>
              <a:defRPr/>
            </a:pPr>
            <a:r>
              <a:rPr lang="de-DE" b="1">
                <a:solidFill>
                  <a:srgbClr val="000000"/>
                </a:solidFill>
              </a:rPr>
              <a:t>Günstiger Leben </a:t>
            </a:r>
            <a:r>
              <a:rPr lang="de-DE">
                <a:solidFill>
                  <a:srgbClr val="000000"/>
                </a:solidFill>
              </a:rPr>
              <a:t>in Landshut statt München</a:t>
            </a:r>
            <a:endParaRPr/>
          </a:p>
          <a:p>
            <a:pPr defTabSz="914400">
              <a:lnSpc>
                <a:spcPct val="120000"/>
              </a:lnSpc>
              <a:spcAft>
                <a:spcPts val="0"/>
              </a:spcAft>
              <a:defRPr/>
            </a:pPr>
            <a:r>
              <a:rPr lang="de-DE">
                <a:solidFill>
                  <a:srgbClr val="000000"/>
                </a:solidFill>
                <a:ea typeface="Geneva"/>
                <a:cs typeface="Geneva"/>
              </a:rPr>
              <a:t>Campus: moderner zentraler Campus, Rennsportverein, Unicef, Campus Company für BWL, …</a:t>
            </a:r>
            <a:endParaRPr lang="de-DE">
              <a:solidFill>
                <a:srgbClr val="000000"/>
              </a:solidFill>
            </a:endParaRPr>
          </a:p>
          <a:p>
            <a:pPr defTabSz="914400">
              <a:lnSpc>
                <a:spcPct val="120000"/>
              </a:lnSpc>
              <a:spcAft>
                <a:spcPts val="0"/>
              </a:spcAft>
              <a:defRPr/>
            </a:pPr>
            <a:r>
              <a:rPr lang="de-DE">
                <a:solidFill>
                  <a:srgbClr val="000000"/>
                </a:solidFill>
              </a:rPr>
              <a:t>Studium generale: Bspw. Entrepreneurial Design, Überzeugend sprechen, </a:t>
            </a:r>
            <a:r>
              <a:rPr lang="de-DE"/>
              <a:t>Über die Schwierigkeit nicht rassistisch zu sein …</a:t>
            </a:r>
            <a:endParaRPr/>
          </a:p>
          <a:p>
            <a:pPr defTabSz="914400">
              <a:lnSpc>
                <a:spcPct val="120000"/>
              </a:lnSpc>
              <a:spcAft>
                <a:spcPts val="0"/>
              </a:spcAft>
              <a:defRPr/>
            </a:pPr>
            <a:r>
              <a:rPr lang="de-DE">
                <a:solidFill>
                  <a:srgbClr val="000000"/>
                </a:solidFill>
              </a:rPr>
              <a:t>Praxisorientiert, kleine Studiengruppen</a:t>
            </a:r>
            <a:endParaRPr/>
          </a:p>
          <a:p>
            <a:pPr defTabSz="914400">
              <a:lnSpc>
                <a:spcPct val="120000"/>
              </a:lnSpc>
              <a:spcAft>
                <a:spcPts val="0"/>
              </a:spcAft>
              <a:defRPr/>
            </a:pPr>
            <a:r>
              <a:rPr lang="de-DE">
                <a:solidFill>
                  <a:srgbClr val="000000"/>
                </a:solidFill>
              </a:rPr>
              <a:t>Gute Betreuung durch Lehrende</a:t>
            </a:r>
            <a:endParaRPr/>
          </a:p>
          <a:p>
            <a:pPr defTabSz="914400">
              <a:lnSpc>
                <a:spcPct val="120000"/>
              </a:lnSpc>
              <a:spcAft>
                <a:spcPts val="0"/>
              </a:spcAft>
              <a:defRPr/>
            </a:pPr>
            <a:r>
              <a:rPr lang="de-DE">
                <a:solidFill>
                  <a:srgbClr val="000000"/>
                </a:solidFill>
              </a:rPr>
              <a:t>Partneruniversitäten, bspw Irland, Finnland, Russland, GB, Niederlande, China, USA, …</a:t>
            </a:r>
            <a:br>
              <a:rPr lang="de-DE">
                <a:solidFill>
                  <a:srgbClr val="000000"/>
                </a:solidFill>
              </a:rPr>
            </a:br>
            <a:r>
              <a:rPr lang="de-DE">
                <a:solidFill>
                  <a:srgbClr val="000000"/>
                </a:solidFill>
              </a:rPr>
              <a:t>Sprachenzentrum bspw. Englisch, Deutsch als Fremdsprache, Russisch, Französisch, Italienisch, Chinesisch, Japanisch …</a:t>
            </a:r>
            <a:endParaRPr/>
          </a:p>
          <a:p>
            <a:pPr defTabSz="914400">
              <a:lnSpc>
                <a:spcPct val="120000"/>
              </a:lnSpc>
              <a:spcAft>
                <a:spcPts val="0"/>
              </a:spcAft>
              <a:defRPr/>
            </a:pPr>
            <a:r>
              <a:rPr lang="de-DE">
                <a:solidFill>
                  <a:srgbClr val="000000"/>
                </a:solidFill>
              </a:rPr>
              <a:t>Intensive Kontakte und Kooperationen zur Industrie und sozialen Einrichtungen, bsp. Leoni AG, Dräxlmeier, BMW, …</a:t>
            </a:r>
            <a:endParaRPr lang="de-DE"/>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21</a:t>
            </a:fld>
            <a:endParaRPr lang="de-DE"/>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a:t>IDEE = </a:t>
            </a:r>
            <a:r>
              <a:rPr lang="de-DE" b="1">
                <a:ea typeface="Geneva"/>
                <a:cs typeface="Geneva"/>
              </a:rPr>
              <a:t>Idea Design &amp; Entrepreneurship Education</a:t>
            </a:r>
            <a:endParaRPr/>
          </a:p>
          <a:p>
            <a:pPr>
              <a:spcBef>
                <a:spcPts val="0"/>
              </a:spcBef>
              <a:spcAft>
                <a:spcPts val="0"/>
              </a:spcAft>
              <a:defRPr/>
            </a:pPr>
            <a:endParaRPr lang="de-DE" b="1"/>
          </a:p>
          <a:p>
            <a:pPr>
              <a:spcBef>
                <a:spcPts val="0"/>
              </a:spcBef>
              <a:spcAft>
                <a:spcPts val="1200"/>
              </a:spcAft>
              <a:defRPr/>
            </a:pPr>
            <a:r>
              <a:rPr lang="de-DE">
                <a:ea typeface="Geneva"/>
                <a:cs typeface="Geneva"/>
              </a:rPr>
              <a:t>Duales Studium / Praktika / Bachelor- und Masterarbeiten</a:t>
            </a:r>
            <a:endParaRPr lang="de-DE" sz="100">
              <a:ea typeface="Geneva"/>
              <a:cs typeface="Geneva"/>
            </a:endParaRPr>
          </a:p>
          <a:p>
            <a:pPr>
              <a:spcBef>
                <a:spcPts val="1200"/>
              </a:spcBef>
              <a:spcAft>
                <a:spcPts val="0"/>
              </a:spcAft>
              <a:defRPr/>
            </a:pPr>
            <a:r>
              <a:rPr lang="de-DE">
                <a:ea typeface="Geneva"/>
                <a:cs typeface="Geneva"/>
              </a:rPr>
              <a:t>Berufsbegleitende Studiengänge</a:t>
            </a:r>
            <a:endParaRPr/>
          </a:p>
          <a:p>
            <a:pPr>
              <a:spcBef>
                <a:spcPts val="0"/>
              </a:spcBef>
              <a:spcAft>
                <a:spcPts val="0"/>
              </a:spcAft>
              <a:defRPr/>
            </a:pPr>
            <a:r>
              <a:rPr lang="de-DE">
                <a:ea typeface="Geneva"/>
                <a:cs typeface="Geneva"/>
              </a:rPr>
              <a:t>Hochschulzertifikate (10 Tage)</a:t>
            </a:r>
            <a:endParaRPr/>
          </a:p>
          <a:p>
            <a:pPr>
              <a:spcBef>
                <a:spcPts val="0"/>
              </a:spcBef>
              <a:spcAft>
                <a:spcPts val="1200"/>
              </a:spcAft>
              <a:defRPr/>
            </a:pPr>
            <a:r>
              <a:rPr lang="de-DE">
                <a:ea typeface="Geneva"/>
                <a:cs typeface="Geneva"/>
              </a:rPr>
              <a:t>Hochschule Dual International (1 Jahr Sprach- und Kulturausbildung zur Vorbereitung auf Studiengänge)</a:t>
            </a:r>
            <a:endParaRPr/>
          </a:p>
          <a:p>
            <a:pPr>
              <a:spcBef>
                <a:spcPts val="1200"/>
              </a:spcBef>
              <a:spcAft>
                <a:spcPts val="0"/>
              </a:spcAft>
              <a:defRPr/>
            </a:pPr>
            <a:r>
              <a:rPr lang="de-DE" sz="800"/>
              <a:t>Themenspezifische Veranstaltungen</a:t>
            </a:r>
            <a:endParaRPr/>
          </a:p>
          <a:p>
            <a:pPr>
              <a:spcBef>
                <a:spcPts val="0"/>
              </a:spcBef>
              <a:spcAft>
                <a:spcPts val="1200"/>
              </a:spcAft>
              <a:defRPr/>
            </a:pPr>
            <a:r>
              <a:rPr lang="de-DE" sz="800"/>
              <a:t>Cluster-Mitgliedschaft und Veranstaltungen</a:t>
            </a:r>
            <a:endParaRPr lang="de-DE" sz="100"/>
          </a:p>
          <a:p>
            <a:pPr>
              <a:spcBef>
                <a:spcPts val="1200"/>
              </a:spcBef>
              <a:spcAft>
                <a:spcPts val="600"/>
              </a:spcAft>
              <a:defRPr/>
            </a:pPr>
            <a:r>
              <a:rPr lang="de-DE" sz="800"/>
              <a:t>Angewandte Forschung / gemeinsame Forschungsprojekte</a:t>
            </a:r>
            <a:endParaRPr/>
          </a:p>
          <a:p>
            <a:pPr>
              <a:spcBef>
                <a:spcPts val="0"/>
              </a:spcBef>
              <a:spcAft>
                <a:spcPts val="0"/>
              </a:spcAft>
              <a:defRPr/>
            </a:pPr>
            <a:r>
              <a:rPr lang="de-DE" sz="800"/>
              <a:t>Labor-“Dienstleistungen“</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22</a:t>
            </a:fld>
            <a:endParaRPr lang="de-DE"/>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CBCC777-5979-A63E-EC82-A0D07C735F61}" type="slidenum">
              <a:rPr/>
              <a:t>23</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C027AEE-C43E-D0BB-C3D3-6D02C2931B83}" type="slidenum">
              <a:rPr/>
              <a:t>24</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sz="1800"/>
              <a:t>Leichtbauwerkstoffe </a:t>
            </a:r>
            <a:br>
              <a:rPr lang="de-DE" sz="1800"/>
            </a:br>
            <a:r>
              <a:rPr lang="de-DE"/>
              <a:t>Stähle, Metalle, Kunststoffe, …</a:t>
            </a:r>
            <a:endParaRPr/>
          </a:p>
          <a:p>
            <a:pPr>
              <a:spcBef>
                <a:spcPts val="0"/>
              </a:spcBef>
              <a:defRPr/>
            </a:pPr>
            <a:r>
              <a:rPr lang="de-DE" sz="1800"/>
              <a:t>Leichtbaukonstruktion </a:t>
            </a:r>
            <a:br>
              <a:rPr lang="de-DE" sz="1800"/>
            </a:br>
            <a:r>
              <a:rPr lang="de-DE"/>
              <a:t>Leichtbauweisen, Befestigungskonzepte, optimierte Konstruktionen, …</a:t>
            </a:r>
            <a:endParaRPr/>
          </a:p>
          <a:p>
            <a:pPr>
              <a:spcBef>
                <a:spcPts val="0"/>
              </a:spcBef>
              <a:defRPr/>
            </a:pPr>
            <a:r>
              <a:rPr lang="de-DE" sz="1800"/>
              <a:t>Fertigungstechnologien</a:t>
            </a:r>
            <a:br>
              <a:rPr lang="de-DE" sz="1800"/>
            </a:br>
            <a:r>
              <a:rPr lang="de-DE"/>
              <a:t>Ur- und Umformtechniken, Füge- und Verbindungstechniken, Prozesssimulation, …</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25</a:t>
            </a:fld>
            <a:endParaRPr lang="de-DE"/>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TZE:</a:t>
            </a:r>
            <a:endParaRPr/>
          </a:p>
          <a:p>
            <a:pPr>
              <a:spcBef>
                <a:spcPts val="0"/>
              </a:spcBef>
              <a:defRPr/>
            </a:pPr>
            <a:r>
              <a:rPr lang="de-DE"/>
              <a:t>Labor-, Forschungs- und Entwicklungsstandort für den Forschungsschwerpunkt Energie an der Hochschule Landshut. Das TZE bietet Laborkapazität für die Elektrotechnik, für die Lithium-Ionen Zellfertigung und dazu ein nasschemisches Labor mit entsprechend qualifiziertem Personal. </a:t>
            </a:r>
            <a:endParaRPr/>
          </a:p>
          <a:p>
            <a:pPr>
              <a:spcBef>
                <a:spcPts val="0"/>
              </a:spcBef>
              <a:defRPr/>
            </a:pPr>
            <a:r>
              <a:rPr lang="de-DE"/>
              <a:t>Demonstrationsstandort für Dezentrale Energiesysteme </a:t>
            </a:r>
            <a:endParaRPr/>
          </a:p>
          <a:p>
            <a:pPr>
              <a:spcBef>
                <a:spcPts val="0"/>
              </a:spcBef>
              <a:defRPr/>
            </a:pPr>
            <a:r>
              <a:rPr lang="de-DE"/>
              <a:t>Auch Dienstleistungszentrum: Ingenieursdienstleistungen für Kommunen, Gewerbe und Industrie, konzeptionell und technisch, inkl. der Entwicklung, Qualifizierung und Quantifizierung von Methoden und Systemen zur dezentralen, ressourcenschonenden Energieversorgungeratungs- und Kompetenzzentrum in der Region und für die Hochschule Landshut im Hinblick auf die Energiewende</a:t>
            </a:r>
            <a:endParaRPr/>
          </a:p>
          <a:p>
            <a:pPr>
              <a:spcBef>
                <a:spcPts val="0"/>
              </a:spcBef>
              <a:defRPr/>
            </a:pPr>
            <a:endParaRPr lang="de-DE"/>
          </a:p>
          <a:p>
            <a:pPr>
              <a:spcBef>
                <a:spcPts val="0"/>
              </a:spcBef>
              <a:defRPr/>
            </a:pPr>
            <a:r>
              <a:rPr lang="de-DE" b="1"/>
              <a:t>TZ PULS:</a:t>
            </a:r>
            <a:endParaRPr/>
          </a:p>
          <a:p>
            <a:pPr>
              <a:spcBef>
                <a:spcPts val="0"/>
              </a:spcBef>
              <a:defRPr/>
            </a:pPr>
            <a:r>
              <a:rPr lang="de-DE"/>
              <a:t>Mit dem Forschungsschwerpunkt Produktion und Logistiksysteme stärkt die Hochschule die Innovationskraft im Raum Niederbayern nachhaltig, da hier zahlreiche Unternehmen mit diesem fachlichen Schwerpunkt angesiedelt sind.</a:t>
            </a:r>
            <a:endParaRPr/>
          </a:p>
          <a:p>
            <a:pPr>
              <a:spcBef>
                <a:spcPts val="0"/>
              </a:spcBef>
              <a:defRPr/>
            </a:pPr>
            <a:r>
              <a:rPr lang="de-DE"/>
              <a:t>Das TZ PULS bietet die ideale und einzigartige Infrastruktur für angewandte Forschung und strategische Kooperation der Hochschule Landshut mit Fabrikausrüster- und Anwenderunternehmen der Produktionslogistik auf gemeinsamen Forschungs- und Entwicklungsfeldern. Es bildet mit einer 900m² großen Musterfabrik, 300 m² Projektfläche sowie einer modernen Produktionslogistikausstattung die bestmöglichste Infrastruktur, um zentraler Veranstaltungs-, Forschungs-, und Demonstrationsort für den Dialog mit den Unternehmen der Region zu werden. Insbesondere KMUs, welche üblicherweise nur über stark eingeschränkte Ressourcen für Forschung verfügen, haben mit der Ausstattung des TZ PULS sowie dem Zugang zu Partnern des Netzwerkes eine einzigartige Chance für angewandte Forschung. </a:t>
            </a:r>
            <a:endParaRPr lang="de-DE" b="1"/>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26</a:t>
            </a:fld>
            <a:endParaRPr lang="de-DE"/>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Leichtbau: </a:t>
            </a:r>
            <a:endParaRPr/>
          </a:p>
          <a:p>
            <a:pPr>
              <a:spcBef>
                <a:spcPts val="0"/>
              </a:spcBef>
              <a:defRPr/>
            </a:pPr>
            <a:r>
              <a:rPr lang="de-DE"/>
              <a:t>Forschungsprojekte aktuell z.B. Interreg Österreich Bayern: Zusammenarbeit der Universität Salzburg (PLUS) und der Hochschule Landshut. Ziel:  gemeinsames, Forschungs- und Entwicklungszentrum für den Leichtbau „n2m“ (nano-to-macro)</a:t>
            </a:r>
            <a:endParaRPr/>
          </a:p>
          <a:p>
            <a:pPr>
              <a:spcBef>
                <a:spcPts val="0"/>
              </a:spcBef>
              <a:defRPr/>
            </a:pPr>
            <a:r>
              <a:rPr lang="de-DE" b="1"/>
              <a:t>IKON:</a:t>
            </a:r>
            <a:endParaRPr/>
          </a:p>
          <a:p>
            <a:pPr>
              <a:spcBef>
                <a:spcPts val="0"/>
              </a:spcBef>
              <a:defRPr/>
            </a:pPr>
            <a:r>
              <a:rPr lang="de-DE"/>
              <a:t>Erforscht soziale Zusammenhalte von Gesellschaften &amp; Menschen</a:t>
            </a:r>
            <a:endParaRPr/>
          </a:p>
          <a:p>
            <a:pPr>
              <a:spcBef>
                <a:spcPts val="0"/>
              </a:spcBef>
              <a:defRPr/>
            </a:pPr>
            <a:r>
              <a:rPr lang="de-DE"/>
              <a:t>Beispiele aktuelle Projekte: Kinderschutz in Institutionen, Projekte gegen Islamophobie, Unterstützung von Institutionen bei Kommunikation über Missbrauchsvorfälle…</a:t>
            </a:r>
            <a:endParaRPr/>
          </a:p>
          <a:p>
            <a:pPr>
              <a:spcBef>
                <a:spcPts val="0"/>
              </a:spcBef>
              <a:defRPr/>
            </a:pPr>
            <a:r>
              <a:rPr lang="de-DE"/>
              <a:t>Mitglied im Bayerischen Forschungsverbund ForGenderCare (Fr. Thiessen ist Sprecherin), untersucht den Zusammenhang von Gender (Geschlecht) und Care (Fürsorge) </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27</a:t>
            </a:fld>
            <a:endParaRPr lang="de-DE"/>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defRPr/>
            </a:pPr>
            <a:r>
              <a:rPr lang="de-DE" b="1"/>
              <a:t>IDP:</a:t>
            </a:r>
            <a:endParaRPr/>
          </a:p>
          <a:p>
            <a:pPr>
              <a:spcBef>
                <a:spcPts val="0"/>
              </a:spcBef>
              <a:defRPr/>
            </a:pPr>
            <a:r>
              <a:rPr lang="de-DE"/>
              <a:t>Das Arbeitsfeld reicht von Themen des hybriden Projektmanagements bis hin zur Informationssystementwicklung, wobei vor allem Projektmanagement im Mittelstand, agiles Projektmanagement und Prozessmodellierung im besonderen Fokus der Forschungsarbeit und Weiterbildung stehen. Das IPIM ist Academic Member der Object Management Group </a:t>
            </a:r>
            <a:endParaRPr/>
          </a:p>
          <a:p>
            <a:pPr>
              <a:spcBef>
                <a:spcPts val="0"/>
              </a:spcBef>
              <a:defRPr/>
            </a:pPr>
            <a:endParaRPr lang="de-DE"/>
          </a:p>
          <a:p>
            <a:pPr>
              <a:spcBef>
                <a:spcPts val="0"/>
              </a:spcBef>
              <a:defRPr/>
            </a:pPr>
            <a:r>
              <a:rPr lang="de-DE" b="1"/>
              <a:t>PULL:</a:t>
            </a:r>
            <a:endParaRPr/>
          </a:p>
          <a:p>
            <a:pPr>
              <a:spcBef>
                <a:spcPts val="0"/>
              </a:spcBef>
              <a:defRPr/>
            </a:pPr>
            <a:r>
              <a:rPr lang="de-DE"/>
              <a:t>Befasst sich mit allem, was Prozesse effizienter und Produkte besser produzierbar macht sowie die Produktivität – egal wo und wie – erhöht. </a:t>
            </a:r>
            <a:endParaRPr/>
          </a:p>
          <a:p>
            <a:pPr>
              <a:spcBef>
                <a:spcPts val="0"/>
              </a:spcBef>
              <a:defRPr/>
            </a:pPr>
            <a:r>
              <a:rPr lang="de-DE" u="sng"/>
              <a:t>Planungszentrum</a:t>
            </a:r>
            <a:r>
              <a:rPr lang="de-DE"/>
              <a:t>: neueste Technologien und Vorgehensmodelle werden erforscht und präsentiert, die den Planer in der frühen Phase des Produktentstehungsprozesses bei einer kostenoptimalen Gestaltung der Produktions- und Logistikprozesse unterstützen. Aufbau einer durchgängigen Planungsumgebung von der 3D-Fabrikplanung.</a:t>
            </a:r>
            <a:endParaRPr/>
          </a:p>
          <a:p>
            <a:pPr>
              <a:spcBef>
                <a:spcPts val="0"/>
              </a:spcBef>
              <a:defRPr/>
            </a:pPr>
            <a:r>
              <a:rPr lang="de-DE" u="sng"/>
              <a:t>Lernfabrik</a:t>
            </a:r>
            <a:r>
              <a:rPr lang="de-DE"/>
              <a:t>: echte Fertigungszelle, die vom Lager und einer Vorfertigung über ein Routenzug-Konzept mit Bauteilen versorgt wird. </a:t>
            </a:r>
            <a:endParaRPr/>
          </a:p>
          <a:p>
            <a:pPr>
              <a:spcBef>
                <a:spcPts val="0"/>
              </a:spcBef>
              <a:defRPr/>
            </a:pPr>
            <a:endParaRPr lang="de-DE"/>
          </a:p>
          <a:p>
            <a:pPr defTabSz="914400">
              <a:spcBef>
                <a:spcPts val="0"/>
              </a:spcBef>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28</a:t>
            </a:fld>
            <a:endParaRPr lang="de-DE"/>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70048BC-92DF-CD65-EC1F-52B8C23EF5B7}" type="slidenum">
              <a:rPr/>
              <a:t>29</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342900" indent="-342900">
              <a:spcBef>
                <a:spcPts val="0"/>
              </a:spcBef>
              <a:buFontTx/>
              <a:buChar char="•"/>
              <a:defRPr/>
            </a:pPr>
            <a:r>
              <a:rPr lang="de-DE"/>
              <a:t>Anbindung an Europäische Metropolregion München </a:t>
            </a:r>
            <a:endParaRPr/>
          </a:p>
          <a:p>
            <a:pPr marL="342900" indent="-342900">
              <a:spcBef>
                <a:spcPts val="0"/>
              </a:spcBef>
              <a:buFontTx/>
              <a:buChar char="•"/>
              <a:defRPr/>
            </a:pPr>
            <a:r>
              <a:rPr lang="de-DE"/>
              <a:t>Mitglied der Europaregion Donau-Moldau</a:t>
            </a:r>
            <a:endParaRPr/>
          </a:p>
          <a:p>
            <a:pPr marL="342900" indent="-342900">
              <a:spcBef>
                <a:spcPts val="0"/>
              </a:spcBef>
              <a:buFontTx/>
              <a:buChar char="•"/>
              <a:defRPr/>
            </a:pPr>
            <a:r>
              <a:rPr lang="de-DE"/>
              <a:t>Nähe zum Münchener Flughafen</a:t>
            </a:r>
            <a:endParaRPr/>
          </a:p>
          <a:p>
            <a:pPr marL="342900" indent="-342900">
              <a:spcBef>
                <a:spcPts val="0"/>
              </a:spcBef>
              <a:buFontTx/>
              <a:buChar char="•"/>
              <a:defRPr/>
            </a:pPr>
            <a:r>
              <a:rPr lang="de-DE"/>
              <a:t>Hervorragende Infrastruktur</a:t>
            </a:r>
            <a:endParaRPr/>
          </a:p>
          <a:p>
            <a:pPr marL="342900" indent="-342900">
              <a:spcBef>
                <a:spcPts val="0"/>
              </a:spcBef>
              <a:buFontTx/>
              <a:buChar char="•"/>
              <a:defRPr/>
            </a:pPr>
            <a:r>
              <a:rPr lang="de-DE"/>
              <a:t>Gutes Investitionsklima</a:t>
            </a:r>
            <a:endParaRPr/>
          </a:p>
          <a:p>
            <a:pPr marL="342900" indent="-342900">
              <a:spcBef>
                <a:spcPts val="0"/>
              </a:spcBef>
              <a:buFontTx/>
              <a:buChar char="•"/>
              <a:defRPr/>
            </a:pPr>
            <a:r>
              <a:rPr lang="de-DE"/>
              <a:t>Wirtschaftliche Prosperität sehr niedrige Arbeitslosigkeit (3,2%)</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3</a:t>
            </a:fld>
            <a:endParaRPr lang="de-DE"/>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0"/>
              </a:spcAft>
              <a:defRPr/>
            </a:pPr>
            <a:r>
              <a:rPr lang="de-DE">
                <a:ea typeface="ＭＳ Ｐゴシック"/>
              </a:rPr>
              <a:t>Mittelgroße Hochschule, Persönlicher Kontakt zwischen Lehrenden und Studierenden</a:t>
            </a:r>
            <a:endParaRPr/>
          </a:p>
          <a:p>
            <a:pPr>
              <a:spcBef>
                <a:spcPts val="0"/>
              </a:spcBef>
              <a:spcAft>
                <a:spcPts val="0"/>
              </a:spcAft>
              <a:defRPr/>
            </a:pPr>
            <a:r>
              <a:rPr lang="de-DE">
                <a:ea typeface="ＭＳ Ｐゴシック"/>
              </a:rPr>
              <a:t>Viele internationale Partneruniversitäten</a:t>
            </a:r>
            <a:endParaRPr/>
          </a:p>
          <a:p>
            <a:pPr>
              <a:spcBef>
                <a:spcPts val="0"/>
              </a:spcBef>
              <a:spcAft>
                <a:spcPts val="0"/>
              </a:spcAft>
              <a:defRPr/>
            </a:pPr>
            <a:r>
              <a:rPr lang="de-DE">
                <a:ea typeface="ＭＳ Ｐゴシック"/>
              </a:rPr>
              <a:t>24 Stunden Bibliothek, Sprachenzentrum</a:t>
            </a:r>
            <a:endParaRPr/>
          </a:p>
          <a:p>
            <a:pPr>
              <a:spcBef>
                <a:spcPts val="0"/>
              </a:spcBef>
              <a:spcAft>
                <a:spcPts val="0"/>
              </a:spcAft>
              <a:defRPr/>
            </a:pPr>
            <a:r>
              <a:rPr lang="de-DE">
                <a:ea typeface="ＭＳ Ｐゴシック"/>
              </a:rPr>
              <a:t>Gut ausgestattete Labore</a:t>
            </a:r>
            <a:endParaRPr/>
          </a:p>
          <a:p>
            <a:pPr>
              <a:spcBef>
                <a:spcPts val="0"/>
              </a:spcBef>
              <a:spcAft>
                <a:spcPts val="0"/>
              </a:spcAft>
              <a:defRPr/>
            </a:pPr>
            <a:r>
              <a:rPr lang="de-DE">
                <a:ea typeface="ＭＳ Ｐゴシック"/>
              </a:rPr>
              <a:t>Verschiedene Studentenorganisationen: WingLa, Unicon, Campus Landshut, LA eRacing, Enactus, UNICEF Hochschule Landshut </a:t>
            </a:r>
            <a:endParaRPr/>
          </a:p>
          <a:p>
            <a:pPr>
              <a:spcBef>
                <a:spcPts val="0"/>
              </a:spcBef>
              <a:spcAft>
                <a:spcPts val="0"/>
              </a:spcAft>
              <a:defRPr/>
            </a:pPr>
            <a:r>
              <a:rPr lang="de-DE">
                <a:ea typeface="ＭＳ Ｐゴシック"/>
              </a:rPr>
              <a:t>Viele Veranstaltungen (Akademische Abschlussfeier, Gründernacht, Nach der Wissenschaften …)</a:t>
            </a:r>
            <a:endParaRPr/>
          </a:p>
          <a:p>
            <a:pPr>
              <a:spcBef>
                <a:spcPts val="0"/>
              </a:spcBef>
              <a:spcAft>
                <a:spcPts val="0"/>
              </a:spcAft>
              <a:defRPr/>
            </a:pPr>
            <a:r>
              <a:rPr lang="de-DE">
                <a:ea typeface="ＭＳ Ｐゴシック"/>
              </a:rPr>
              <a:t>Hervorragende Evaluationen (Platz 1 auf MeinProf.de)</a:t>
            </a:r>
            <a:endParaRPr/>
          </a:p>
          <a:p>
            <a:pPr>
              <a:spcBef>
                <a:spcPts val="0"/>
              </a:spcBef>
              <a:spcAft>
                <a:spcPts val="0"/>
              </a:spcAft>
              <a:buFont typeface="Wingdings"/>
              <a:buNone/>
              <a:defRPr/>
            </a:pPr>
            <a:r>
              <a:rPr lang="de-DE" b="1">
                <a:ea typeface="ＭＳ Ｐゴシック"/>
              </a:rPr>
              <a:t> Ideales Umfeld für ein erfolgreiches Studium</a:t>
            </a:r>
            <a:endParaRPr lang="de-DE">
              <a:ea typeface="ＭＳ Ｐゴシック"/>
            </a:endParaRPr>
          </a:p>
          <a:p>
            <a:pPr>
              <a:spcBef>
                <a:spcPts val="0"/>
              </a:spcBef>
              <a:spcAft>
                <a:spcPts val="0"/>
              </a:spcAft>
              <a:defRPr/>
            </a:pPr>
            <a:r>
              <a:rPr lang="de-DE"/>
              <a:t>Beispiele für Studiengänge:</a:t>
            </a:r>
            <a:endParaRPr/>
          </a:p>
          <a:p>
            <a:pPr>
              <a:spcBef>
                <a:spcPts val="0"/>
              </a:spcBef>
              <a:spcAft>
                <a:spcPts val="0"/>
              </a:spcAft>
              <a:defRPr/>
            </a:pPr>
            <a:r>
              <a:rPr lang="de-DE"/>
              <a:t>BW – Betriebswirtschaft Bachelor, Personalmanagement Master</a:t>
            </a:r>
            <a:endParaRPr/>
          </a:p>
          <a:p>
            <a:pPr>
              <a:spcBef>
                <a:spcPts val="0"/>
              </a:spcBef>
              <a:spcAft>
                <a:spcPts val="0"/>
              </a:spcAft>
              <a:defRPr/>
            </a:pPr>
            <a:r>
              <a:rPr lang="de-DE"/>
              <a:t>ETWI – Wirtschaftsingenieurwesen Bachelor (auch berufsbegleitend, Verweis auf Institut für Weiterbildung), Elektrotechnik Master</a:t>
            </a:r>
            <a:endParaRPr/>
          </a:p>
          <a:p>
            <a:pPr>
              <a:spcBef>
                <a:spcPts val="0"/>
              </a:spcBef>
              <a:spcAft>
                <a:spcPts val="0"/>
              </a:spcAft>
              <a:defRPr/>
            </a:pPr>
            <a:r>
              <a:rPr lang="de-DE"/>
              <a:t>Informatik – Wirtschaftsinformatik Bachelor, Systems and Project Management MBA</a:t>
            </a:r>
            <a:endParaRPr/>
          </a:p>
          <a:p>
            <a:pPr>
              <a:spcBef>
                <a:spcPts val="0"/>
              </a:spcBef>
              <a:spcAft>
                <a:spcPts val="0"/>
              </a:spcAft>
              <a:defRPr/>
            </a:pPr>
            <a:r>
              <a:rPr lang="de-DE"/>
              <a:t>Maschinen- und Bauwesen – Energie- und Leichtbautechnik Bachelor, Leichtbau und Simulation Master</a:t>
            </a:r>
            <a:endParaRPr/>
          </a:p>
          <a:p>
            <a:pPr>
              <a:spcBef>
                <a:spcPts val="0"/>
              </a:spcBef>
              <a:spcAft>
                <a:spcPts val="0"/>
              </a:spcAft>
              <a:defRPr/>
            </a:pPr>
            <a:r>
              <a:rPr lang="de-DE"/>
              <a:t>Soziale Arbeit – Soziale Arbeit in der Kinder- und Jugendhilfe Bachelor, Klinische Sozialarbeit Master </a:t>
            </a:r>
            <a:endParaRPr/>
          </a:p>
          <a:p>
            <a:pPr>
              <a:spcBef>
                <a:spcPts val="0"/>
              </a:spcBef>
              <a:spcAft>
                <a:spcPts val="0"/>
              </a:spcAft>
              <a:defRPr/>
            </a:pPr>
            <a:r>
              <a:rPr lang="de-DE"/>
              <a:t>Interdisziplinäre Studien – Ingenieurpädagogik Bachelor, Gebärdensprachdolmetschen Bachelor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4</a:t>
            </a:fld>
            <a:endParaRPr lang="de-DE"/>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5</a:t>
            </a:fld>
            <a:endParaRPr lang="de-DE"/>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a:spcBef>
                <a:spcPts val="0"/>
              </a:spcBef>
              <a:spcAft>
                <a:spcPts val="1200"/>
              </a:spcAft>
              <a:defRPr/>
            </a:pPr>
            <a:r>
              <a:rPr lang="de-DE">
                <a:solidFill>
                  <a:srgbClr val="000000"/>
                </a:solidFill>
                <a:ea typeface="MS PGothic"/>
              </a:rPr>
              <a:t>1978 	Gründung mit Fachbereichen Betriebswirtschaft und Sozialwesen</a:t>
            </a:r>
            <a:endParaRPr/>
          </a:p>
          <a:p>
            <a:pPr>
              <a:spcBef>
                <a:spcPts val="0"/>
              </a:spcBef>
              <a:spcAft>
                <a:spcPts val="1200"/>
              </a:spcAft>
              <a:defRPr/>
            </a:pPr>
            <a:r>
              <a:rPr lang="de-DE">
                <a:solidFill>
                  <a:srgbClr val="000000"/>
                </a:solidFill>
                <a:ea typeface="MS PGothic"/>
              </a:rPr>
              <a:t>1983 	Einrichtung der technischen Fakultät mit den Studiengängen Elektrotechnik und Maschinenbau (ab 	1990 eigenständige Fakultäten)</a:t>
            </a:r>
            <a:endParaRPr/>
          </a:p>
          <a:p>
            <a:pPr>
              <a:spcBef>
                <a:spcPts val="0"/>
              </a:spcBef>
              <a:spcAft>
                <a:spcPts val="1200"/>
              </a:spcAft>
              <a:defRPr/>
            </a:pPr>
            <a:r>
              <a:rPr lang="de-DE">
                <a:solidFill>
                  <a:srgbClr val="000000"/>
                </a:solidFill>
                <a:ea typeface="MS PGothic"/>
              </a:rPr>
              <a:t>1993 	Studiengang Informatik (ab 2001 eigenständig)</a:t>
            </a:r>
            <a:endParaRPr/>
          </a:p>
          <a:p>
            <a:pPr>
              <a:spcBef>
                <a:spcPts val="0"/>
              </a:spcBef>
              <a:spcAft>
                <a:spcPts val="1200"/>
              </a:spcAft>
              <a:defRPr/>
            </a:pPr>
            <a:r>
              <a:rPr lang="de-DE">
                <a:solidFill>
                  <a:srgbClr val="000000"/>
                </a:solidFill>
                <a:ea typeface="MS PGothic"/>
              </a:rPr>
              <a:t>2002 	Gründung Leichtbau-Cluster und -Kompetenzzentrum</a:t>
            </a:r>
            <a:endParaRPr/>
          </a:p>
          <a:p>
            <a:pPr>
              <a:spcBef>
                <a:spcPts val="0"/>
              </a:spcBef>
              <a:spcAft>
                <a:spcPts val="1200"/>
              </a:spcAft>
              <a:defRPr/>
            </a:pPr>
            <a:r>
              <a:rPr lang="de-DE">
                <a:solidFill>
                  <a:srgbClr val="000000"/>
                </a:solidFill>
                <a:ea typeface="MS PGothic"/>
              </a:rPr>
              <a:t>2011 	Eröffnung Technologiezentrum Energie</a:t>
            </a:r>
            <a:endParaRPr/>
          </a:p>
          <a:p>
            <a:pPr>
              <a:spcBef>
                <a:spcPts val="0"/>
              </a:spcBef>
              <a:spcAft>
                <a:spcPts val="1200"/>
              </a:spcAft>
              <a:defRPr/>
            </a:pPr>
            <a:r>
              <a:rPr lang="de-DE">
                <a:solidFill>
                  <a:srgbClr val="000000"/>
                </a:solidFill>
                <a:ea typeface="MS PGothic"/>
              </a:rPr>
              <a:t>2012 	Überarbeitung Strategische Ausrichtung</a:t>
            </a:r>
            <a:endParaRPr/>
          </a:p>
          <a:p>
            <a:pPr>
              <a:spcBef>
                <a:spcPts val="0"/>
              </a:spcBef>
              <a:spcAft>
                <a:spcPts val="1200"/>
              </a:spcAft>
              <a:defRPr/>
            </a:pPr>
            <a:r>
              <a:rPr lang="de-DE">
                <a:solidFill>
                  <a:srgbClr val="000000"/>
                </a:solidFill>
                <a:ea typeface="MS PGothic"/>
              </a:rPr>
              <a:t>2013 	Gründung Institut für Interdisziplinäres Lernen (=&gt; Fakultät ab 15.03.2016), Beteiligung am 	Wissenschaftszentrum in Straubing 	</a:t>
            </a:r>
            <a:endParaRPr/>
          </a:p>
          <a:p>
            <a:pPr>
              <a:spcBef>
                <a:spcPts val="0"/>
              </a:spcBef>
              <a:spcAft>
                <a:spcPts val="1200"/>
              </a:spcAft>
              <a:defRPr/>
            </a:pPr>
            <a:r>
              <a:rPr lang="de-DE">
                <a:solidFill>
                  <a:srgbClr val="000000"/>
                </a:solidFill>
                <a:ea typeface="MS PGothic"/>
              </a:rPr>
              <a:t>2014 	erstmals über 5.000 Studierende, Entwicklung neuer differenzierender Studiengänge</a:t>
            </a:r>
            <a:endParaRPr/>
          </a:p>
          <a:p>
            <a:pPr>
              <a:spcBef>
                <a:spcPts val="0"/>
              </a:spcBef>
              <a:spcAft>
                <a:spcPts val="1200"/>
              </a:spcAft>
              <a:defRPr/>
            </a:pPr>
            <a:r>
              <a:rPr lang="de-DE">
                <a:solidFill>
                  <a:srgbClr val="000000"/>
                </a:solidFill>
                <a:ea typeface="MS PGothic"/>
              </a:rPr>
              <a:t>2015 	Mitgründung Netzwerk INDIGO (Internet und Digitalisierung Ostbayern)</a:t>
            </a:r>
            <a:endParaRPr/>
          </a:p>
          <a:p>
            <a:pPr>
              <a:spcBef>
                <a:spcPts val="0"/>
              </a:spcBef>
              <a:spcAft>
                <a:spcPts val="1200"/>
              </a:spcAft>
              <a:defRPr/>
            </a:pPr>
            <a:r>
              <a:rPr lang="de-DE">
                <a:solidFill>
                  <a:srgbClr val="000000"/>
                </a:solidFill>
                <a:ea typeface="MS PGothic"/>
              </a:rPr>
              <a:t>2016 	Gründung zweites Technologiezentrum TZ PULS</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6</a:t>
            </a:fld>
            <a:endParaRPr lang="de-DE"/>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ts val="2700"/>
              </a:lnSpc>
              <a:spcBef>
                <a:spcPts val="0"/>
              </a:spcBef>
              <a:spcAft>
                <a:spcPts val="0"/>
              </a:spcAft>
              <a:buClrTx/>
              <a:buSzTx/>
              <a:buFontTx/>
              <a:buNone/>
              <a:tabLst>
                <a:tab pos="627063" algn="l"/>
              </a:tabLst>
              <a:defRPr/>
            </a:pPr>
            <a:r>
              <a:rPr lang="de-DE" b="0" cap="none">
                <a:solidFill>
                  <a:srgbClr val="272727"/>
                </a:solidFill>
                <a:cs typeface="Arial"/>
              </a:rPr>
              <a:t>2017	E</a:t>
            </a:r>
            <a:r>
              <a:rPr lang="de-DE" cap="none">
                <a:ea typeface="ＭＳ Ｐゴシック"/>
                <a:cs typeface="Arial"/>
              </a:rPr>
              <a:t>röffnung</a:t>
            </a:r>
            <a:r>
              <a:rPr lang="de-DE" b="0" cap="none">
                <a:ea typeface="ＭＳ Ｐゴシック"/>
                <a:cs typeface="Arial"/>
              </a:rPr>
              <a:t> des neuen A-Gebäudes</a:t>
            </a:r>
            <a:endParaRPr/>
          </a:p>
          <a:p>
            <a:pPr lvl="0" defTabSz="627063">
              <a:lnSpc>
                <a:spcPts val="2700"/>
              </a:lnSpc>
              <a:spcBef>
                <a:spcPts val="0"/>
              </a:spcBef>
              <a:spcAft>
                <a:spcPts val="0"/>
              </a:spcAft>
              <a:defRPr/>
            </a:pPr>
            <a:r>
              <a:rPr lang="de-DE" cap="none">
                <a:solidFill>
                  <a:srgbClr val="BE0000"/>
                </a:solidFill>
                <a:cs typeface="Arial"/>
              </a:rPr>
              <a:t>2020</a:t>
            </a:r>
            <a:r>
              <a:rPr lang="de-DE" b="0" cap="none">
                <a:solidFill>
                  <a:srgbClr val="272727"/>
                </a:solidFill>
                <a:ea typeface="ＭＳ Ｐゴシック"/>
                <a:cs typeface="Arial"/>
              </a:rPr>
              <a:t> 	</a:t>
            </a:r>
            <a:r>
              <a:rPr lang="de-DE" cap="none">
                <a:solidFill>
                  <a:srgbClr val="272727"/>
                </a:solidFill>
                <a:ea typeface="ＭＳ Ｐゴシック"/>
                <a:cs typeface="Arial"/>
              </a:rPr>
              <a:t>E</a:t>
            </a:r>
            <a:r>
              <a:rPr lang="de-DE" cap="none">
                <a:ea typeface="ＭＳ Ｐゴシック"/>
                <a:cs typeface="Arial"/>
              </a:rPr>
              <a:t>röffnung</a:t>
            </a:r>
            <a:r>
              <a:rPr lang="de-DE" b="0" cap="none">
                <a:ea typeface="ＭＳ Ｐゴシック"/>
                <a:cs typeface="Arial"/>
              </a:rPr>
              <a:t> des neuen Lernorts Tirschenreuth</a:t>
            </a:r>
            <a:endParaRPr/>
          </a:p>
          <a:p>
            <a:pPr lvl="0" defTabSz="627063">
              <a:lnSpc>
                <a:spcPts val="2700"/>
              </a:lnSpc>
              <a:spcBef>
                <a:spcPts val="0"/>
              </a:spcBef>
              <a:spcAft>
                <a:spcPts val="0"/>
              </a:spcAft>
              <a:defRPr/>
            </a:pPr>
            <a:r>
              <a:rPr lang="de-DE" cap="none">
                <a:solidFill>
                  <a:srgbClr val="BE0000"/>
                </a:solidFill>
                <a:cs typeface="Arial"/>
              </a:rPr>
              <a:t>2022</a:t>
            </a:r>
            <a:r>
              <a:rPr lang="de-DE" b="0" cap="none">
                <a:solidFill>
                  <a:srgbClr val="272727"/>
                </a:solidFill>
                <a:ea typeface="ＭＳ Ｐゴシック"/>
                <a:cs typeface="Arial"/>
              </a:rPr>
              <a:t> 	</a:t>
            </a:r>
            <a:r>
              <a:rPr lang="de-DE" cap="none">
                <a:ea typeface="ＭＳ Ｐゴシック"/>
                <a:cs typeface="Arial"/>
              </a:rPr>
              <a:t>Eröffnung</a:t>
            </a:r>
            <a:r>
              <a:rPr lang="de-DE" b="0" cap="none">
                <a:ea typeface="ＭＳ Ｐゴシック"/>
                <a:cs typeface="Arial"/>
              </a:rPr>
              <a:t> der neuen Mensa</a:t>
            </a:r>
            <a:endParaRPr/>
          </a:p>
          <a:p>
            <a:pPr lvl="0" defTabSz="627063">
              <a:lnSpc>
                <a:spcPts val="2700"/>
              </a:lnSpc>
              <a:spcBef>
                <a:spcPts val="0"/>
              </a:spcBef>
              <a:spcAft>
                <a:spcPts val="0"/>
              </a:spcAft>
              <a:defRPr/>
            </a:pPr>
            <a:r>
              <a:rPr lang="de-DE" cap="none">
                <a:solidFill>
                  <a:srgbClr val="BE0000"/>
                </a:solidFill>
                <a:cs typeface="Arial"/>
              </a:rPr>
              <a:t>2023</a:t>
            </a:r>
            <a:r>
              <a:rPr lang="de-DE" b="0" cap="none">
                <a:solidFill>
                  <a:srgbClr val="272727"/>
                </a:solidFill>
                <a:ea typeface="ＭＳ Ｐゴシック"/>
                <a:cs typeface="Arial"/>
              </a:rPr>
              <a:t> 	</a:t>
            </a:r>
            <a:r>
              <a:rPr lang="de-DE" b="0" cap="none">
                <a:ea typeface="ＭＳ Ｐゴシック"/>
                <a:cs typeface="Arial"/>
              </a:rPr>
              <a:t>Start </a:t>
            </a:r>
            <a:r>
              <a:rPr lang="de-DE" cap="none">
                <a:ea typeface="ＭＳ Ｐゴシック"/>
                <a:cs typeface="Arial"/>
              </a:rPr>
              <a:t>International Campus </a:t>
            </a:r>
            <a:r>
              <a:rPr lang="de-DE" b="0" cap="none">
                <a:ea typeface="ＭＳ Ｐゴシック"/>
                <a:cs typeface="Arial"/>
              </a:rPr>
              <a:t>in Dingolfing</a:t>
            </a:r>
            <a:endParaRPr/>
          </a:p>
          <a:p>
            <a:pPr lvl="0" defTabSz="627063">
              <a:lnSpc>
                <a:spcPts val="2700"/>
              </a:lnSpc>
              <a:spcBef>
                <a:spcPts val="0"/>
              </a:spcBef>
              <a:spcAft>
                <a:spcPts val="0"/>
              </a:spcAft>
              <a:defRPr/>
            </a:pPr>
            <a:r>
              <a:rPr lang="de-DE" b="0" cap="none">
                <a:ea typeface="ＭＳ Ｐゴシック"/>
                <a:cs typeface="Arial"/>
              </a:rPr>
              <a:t>	Aufbau der zwei </a:t>
            </a:r>
            <a:r>
              <a:rPr lang="de-DE" cap="none">
                <a:ea typeface="ＭＳ Ｐゴシック"/>
                <a:cs typeface="Arial"/>
              </a:rPr>
              <a:t>Promotionszentren</a:t>
            </a:r>
            <a:r>
              <a:rPr lang="de-DE" b="0" cap="none">
                <a:ea typeface="ＭＳ Ｐゴシック"/>
                <a:cs typeface="Arial"/>
              </a:rPr>
              <a:t> „Digitale Technologien </a:t>
            </a:r>
            <a:br>
              <a:rPr lang="de-DE" b="0" cap="none">
                <a:ea typeface="ＭＳ Ｐゴシック"/>
                <a:cs typeface="Arial"/>
              </a:rPr>
            </a:br>
            <a:r>
              <a:rPr lang="de-DE" b="0" cap="none">
                <a:ea typeface="ＭＳ Ｐゴシック"/>
                <a:cs typeface="Arial"/>
              </a:rPr>
              <a:t>	und ihre Anwendung“ und „Digitale Innovationen für eine sich </a:t>
            </a:r>
            <a:br>
              <a:rPr lang="de-DE" b="0" cap="none">
                <a:ea typeface="ＭＳ Ｐゴシック"/>
                <a:cs typeface="Arial"/>
              </a:rPr>
            </a:br>
            <a:r>
              <a:rPr lang="de-DE" b="0" cap="none">
                <a:ea typeface="ＭＳ Ｐゴシック"/>
                <a:cs typeface="Arial"/>
              </a:rPr>
              <a:t>	wandelnde Gesellschaft“</a:t>
            </a:r>
            <a:endParaRPr/>
          </a:p>
          <a:p>
            <a:pPr marL="228600" lvl="0" indent="-228600" defTabSz="627063">
              <a:lnSpc>
                <a:spcPts val="2700"/>
              </a:lnSpc>
              <a:spcBef>
                <a:spcPts val="0"/>
              </a:spcBef>
              <a:spcAft>
                <a:spcPts val="0"/>
              </a:spcAft>
              <a:buAutoNum type="arabicPlain" startAt="2024"/>
              <a:defRPr/>
            </a:pPr>
            <a:r>
              <a:rPr lang="de-DE"/>
              <a:t> 	Mitbegründung von </a:t>
            </a:r>
            <a:r>
              <a:rPr lang="de-DE"/>
              <a:t>MedizinCampus</a:t>
            </a:r>
            <a:r>
              <a:rPr lang="de-DE"/>
              <a:t> Niederbayern und</a:t>
            </a:r>
            <a:br>
              <a:rPr lang="de-DE"/>
            </a:br>
            <a:r>
              <a:rPr lang="de-DE"/>
              <a:t>	Eröffnung von neuem Laborgebäude in nachhaltiger Holz-Modulbauweise</a:t>
            </a:r>
            <a:endParaRPr/>
          </a:p>
          <a:p>
            <a:pPr marL="228600" lvl="0" indent="-228600" defTabSz="627063">
              <a:lnSpc>
                <a:spcPts val="2700"/>
              </a:lnSpc>
              <a:spcBef>
                <a:spcPts val="0"/>
              </a:spcBef>
              <a:spcAft>
                <a:spcPts val="0"/>
              </a:spcAft>
              <a:buAutoNum type="arabicPlain" startAt="2024"/>
              <a:defRPr/>
            </a:pPr>
            <a:r>
              <a:rPr lang="de-DE"/>
              <a:t> 	Start des neuen Studiengangs Architektur</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7</a:t>
            </a:fld>
            <a:endParaRPr lang="de-DE"/>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Folienbildplatzhalter 1"/>
          <p:cNvSpPr>
            <a:spLocks noChangeAspect="1" noGrp="1" noRot="1"/>
          </p:cNvSpPr>
          <p:nvPr>
            <p:ph type="sldImg"/>
          </p:nvPr>
        </p:nvSpPr>
        <p:spPr bwMode="auto"/>
      </p:sp>
      <p:sp>
        <p:nvSpPr>
          <p:cNvPr id="3" name="Notizenplatzhalter 2"/>
          <p:cNvSpPr>
            <a:spLocks noGrp="1"/>
          </p:cNvSpPr>
          <p:nvPr>
            <p:ph type="body" idx="1"/>
          </p:nvPr>
        </p:nvSpPr>
        <p:spPr bwMode="auto"/>
        <p:txBody>
          <a:bodyPr/>
          <a:lstStyle/>
          <a:p>
            <a:pPr lvl="0" defTabSz="627063">
              <a:lnSpc>
                <a:spcPts val="2700"/>
              </a:lnSpc>
              <a:spcBef>
                <a:spcPts val="0"/>
              </a:spcBef>
              <a:spcAft>
                <a:spcPts val="0"/>
              </a:spcAft>
              <a:defRPr/>
            </a:pPr>
            <a:r>
              <a:rPr lang="de-DE">
                <a:solidFill>
                  <a:srgbClr val="C00000"/>
                </a:solidFill>
              </a:rPr>
              <a:t>Wir sind attraktiv  - Unsere Studierendenzahlen steigen (4779 im WS 2023/24)</a:t>
            </a:r>
            <a:endParaRPr/>
          </a:p>
          <a:p>
            <a:pPr marL="285750" lvl="0" indent="-285750" defTabSz="627063">
              <a:lnSpc>
                <a:spcPts val="2700"/>
              </a:lnSpc>
              <a:spcBef>
                <a:spcPts val="0"/>
              </a:spcBef>
              <a:spcAft>
                <a:spcPts val="0"/>
              </a:spcAft>
              <a:buFont typeface="Wingdings"/>
              <a:buChar char="Ø"/>
              <a:defRPr/>
            </a:pPr>
            <a:endParaRPr lang="de-DE">
              <a:solidFill>
                <a:srgbClr val="C00000"/>
              </a:solidFill>
            </a:endParaRPr>
          </a:p>
          <a:p>
            <a:pPr lvl="0" defTabSz="627063">
              <a:lnSpc>
                <a:spcPts val="2700"/>
              </a:lnSpc>
              <a:spcBef>
                <a:spcPts val="0"/>
              </a:spcBef>
              <a:spcAft>
                <a:spcPts val="0"/>
              </a:spcAft>
              <a:defRPr/>
            </a:pPr>
            <a:r>
              <a:rPr lang="de-DE">
                <a:solidFill>
                  <a:srgbClr val="C00000"/>
                </a:solidFill>
              </a:rPr>
              <a:t>Wir haben als eine der ersten Hochschulen das bisher Universitäten vorbehaltene Promotionsrecht erhalten - damit schreiben wir Geschichte</a:t>
            </a:r>
            <a:endParaRPr/>
          </a:p>
          <a:p>
            <a:pPr lvl="1" defTabSz="627063">
              <a:lnSpc>
                <a:spcPts val="2700"/>
              </a:lnSpc>
              <a:spcBef>
                <a:spcPts val="0"/>
              </a:spcBef>
              <a:spcAft>
                <a:spcPts val="0"/>
              </a:spcAft>
              <a:defRPr/>
            </a:pPr>
            <a:r>
              <a:rPr lang="de-DE" b="0">
                <a:ea typeface="ＭＳ Ｐゴシック"/>
                <a:cs typeface="Arial"/>
              </a:rPr>
              <a:t>		</a:t>
            </a:r>
            <a:r>
              <a:rPr lang="de-DE" b="0" cap="none">
                <a:ea typeface="ＭＳ Ｐゴシック"/>
                <a:cs typeface="Arial"/>
              </a:rPr>
              <a:t>Beteiligung an den neuen Promotionszentren</a:t>
            </a:r>
            <a:endParaRPr/>
          </a:p>
          <a:p>
            <a:pPr lvl="0" defTabSz="627063">
              <a:lnSpc>
                <a:spcPts val="2700"/>
              </a:lnSpc>
              <a:spcBef>
                <a:spcPts val="0"/>
              </a:spcBef>
              <a:spcAft>
                <a:spcPts val="0"/>
              </a:spcAft>
              <a:defRPr/>
            </a:pPr>
            <a:r>
              <a:rPr lang="de-DE" b="0" cap="none">
                <a:ea typeface="ＭＳ Ｐゴシック"/>
                <a:cs typeface="Arial"/>
              </a:rPr>
              <a:t>		„Digitale Technologien und ihre Anwendung“ </a:t>
            </a:r>
            <a:endParaRPr/>
          </a:p>
          <a:p>
            <a:pPr lvl="0" defTabSz="627063">
              <a:lnSpc>
                <a:spcPts val="2700"/>
              </a:lnSpc>
              <a:spcBef>
                <a:spcPts val="0"/>
              </a:spcBef>
              <a:spcAft>
                <a:spcPts val="0"/>
              </a:spcAft>
              <a:defRPr/>
            </a:pPr>
            <a:r>
              <a:rPr lang="de-DE" b="0" cap="none">
                <a:ea typeface="ＭＳ Ｐゴシック"/>
                <a:cs typeface="Arial"/>
              </a:rPr>
              <a:t>		„Digitale Innovationen für eine sich wandelnde Gesellschaft“</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Wir bilden dringend benötigte Fachkräfte in unserer Region aus – damit Binden wir sie an die Region </a:t>
            </a:r>
            <a:endParaRPr/>
          </a:p>
          <a:p>
            <a:pPr lvl="0" defTabSz="627063">
              <a:lnSpc>
                <a:spcPts val="2700"/>
              </a:lnSpc>
              <a:spcBef>
                <a:spcPts val="0"/>
              </a:spcBef>
              <a:spcAft>
                <a:spcPts val="0"/>
              </a:spcAft>
              <a:defRPr/>
            </a:pPr>
            <a:r>
              <a:rPr lang="de-DE" b="0" cap="none">
                <a:solidFill>
                  <a:srgbClr val="C00000"/>
                </a:solidFill>
                <a:ea typeface="ＭＳ Ｐゴシック"/>
                <a:cs typeface="Arial"/>
              </a:rPr>
              <a:t>		</a:t>
            </a:r>
            <a:r>
              <a:rPr lang="de-DE" b="0" cap="none">
                <a:ea typeface="ＭＳ Ｐゴシック"/>
                <a:cs typeface="Arial"/>
              </a:rPr>
              <a:t>Aufbau des neuen Studiengangs Architektur</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Wir agieren Regional und International zugleich – Start des Internationalen Campus in Dingolfing</a:t>
            </a:r>
            <a:endParaRPr/>
          </a:p>
          <a:p>
            <a:pPr lvl="0" defTabSz="627063">
              <a:lnSpc>
                <a:spcPts val="2700"/>
              </a:lnSpc>
              <a:spcBef>
                <a:spcPts val="0"/>
              </a:spcBef>
              <a:spcAft>
                <a:spcPts val="0"/>
              </a:spcAft>
              <a:defRPr/>
            </a:pPr>
            <a:r>
              <a:rPr lang="de-DE" b="0" cap="none">
                <a:ea typeface="ＭＳ Ｐゴシック"/>
                <a:cs typeface="Arial"/>
              </a:rPr>
              <a:t>		Pionier: Englischsprachiger Studiengang </a:t>
            </a:r>
            <a:r>
              <a:rPr lang="de-DE" cap="none">
                <a:ea typeface="ＭＳ Ｐゴシック"/>
                <a:cs typeface="Arial"/>
              </a:rPr>
              <a:t>Sustainable Operations and Business (SIOB)</a:t>
            </a:r>
            <a:r>
              <a:rPr lang="de-DE" b="0" cap="none">
                <a:ea typeface="ＭＳ Ｐゴシック"/>
                <a:cs typeface="Arial"/>
              </a:rPr>
              <a:t> in enger Kooperation mit der Industrie</a:t>
            </a:r>
            <a:endParaRPr/>
          </a:p>
          <a:p>
            <a:pPr lvl="0" defTabSz="627063">
              <a:lnSpc>
                <a:spcPts val="2700"/>
              </a:lnSpc>
              <a:spcBef>
                <a:spcPts val="0"/>
              </a:spcBef>
              <a:spcAft>
                <a:spcPts val="0"/>
              </a:spcAft>
              <a:defRPr/>
            </a:pPr>
            <a:endParaRPr lang="de-DE" b="0" cap="none">
              <a:ea typeface="ＭＳ Ｐゴシック"/>
              <a:cs typeface="Arial"/>
            </a:endParaRPr>
          </a:p>
          <a:p>
            <a:pPr lvl="0" defTabSz="627063">
              <a:lnSpc>
                <a:spcPts val="2700"/>
              </a:lnSpc>
              <a:spcBef>
                <a:spcPts val="0"/>
              </a:spcBef>
              <a:spcAft>
                <a:spcPts val="0"/>
              </a:spcAft>
              <a:defRPr/>
            </a:pPr>
            <a:r>
              <a:rPr lang="de-DE">
                <a:solidFill>
                  <a:srgbClr val="C00000"/>
                </a:solidFill>
              </a:rPr>
              <a:t>Das Studium der Humanmedizin kommt nach Landshut – Wir sichern und Verbessern die Gesundheitsversorgung in der Region </a:t>
            </a:r>
            <a:r>
              <a:rPr lang="de-DE" b="0" cap="none">
                <a:ea typeface="ＭＳ Ｐゴシック"/>
                <a:cs typeface="Arial"/>
              </a:rPr>
              <a:t>	</a:t>
            </a:r>
            <a:endParaRPr/>
          </a:p>
          <a:p>
            <a:pPr lvl="0" defTabSz="627063">
              <a:lnSpc>
                <a:spcPts val="2700"/>
              </a:lnSpc>
              <a:spcBef>
                <a:spcPts val="0"/>
              </a:spcBef>
              <a:spcAft>
                <a:spcPts val="0"/>
              </a:spcAft>
              <a:defRPr/>
            </a:pPr>
            <a:r>
              <a:rPr lang="de-DE" b="0" cap="none">
                <a:ea typeface="ＭＳ Ｐゴシック"/>
                <a:cs typeface="Arial"/>
              </a:rPr>
              <a:t>		Offizielle Beteiligung am im Aufbau befindlichen </a:t>
            </a:r>
            <a:r>
              <a:rPr lang="de-DE" cap="none">
                <a:ea typeface="ＭＳ Ｐゴシック"/>
                <a:cs typeface="Arial"/>
              </a:rPr>
              <a:t>MedizinCampus Niederbayern (MCN)</a:t>
            </a:r>
            <a:endParaRPr lang="de-DE" b="0" cap="none">
              <a:ea typeface="ＭＳ Ｐゴシック"/>
              <a:cs typeface="Arial"/>
            </a:endParaRPr>
          </a:p>
          <a:p>
            <a:pPr lvl="0" defTabSz="627063">
              <a:lnSpc>
                <a:spcPts val="2700"/>
              </a:lnSpc>
              <a:spcBef>
                <a:spcPts val="0"/>
              </a:spcBef>
              <a:spcAft>
                <a:spcPts val="0"/>
              </a:spcAft>
              <a:defRPr/>
            </a:pPr>
            <a:endParaRPr lang="de-DE" b="0" cap="none">
              <a:ea typeface="ＭＳ Ｐゴシック"/>
              <a:cs typeface="Arial"/>
            </a:endParaRPr>
          </a:p>
        </p:txBody>
      </p:sp>
      <p:sp>
        <p:nvSpPr>
          <p:cNvPr id="4" name="Foliennummernplatzhalter 3"/>
          <p:cNvSpPr>
            <a:spLocks noGrp="1"/>
          </p:cNvSpPr>
          <p:nvPr>
            <p:ph type="sldNum" sz="quarter" idx="5"/>
          </p:nvPr>
        </p:nvSpPr>
        <p:spPr bwMode="auto"/>
        <p:txBody>
          <a:bodyPr/>
          <a:lstStyle/>
          <a:p>
            <a:pPr>
              <a:defRPr/>
            </a:pPr>
            <a:fld id="{02866B63-ABF2-4051-B5E0-55F4C09865AA}" type="slidenum">
              <a:rPr lang="de-DE"/>
              <a:t>8</a:t>
            </a:fld>
            <a:endParaRPr lang="de-DE"/>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2A0D2FD-7829-40DE-2570-1282BB26AC56}" type="slidenum">
              <a:rPr/>
              <a:t>9</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 Id="rId4" Type="http://schemas.openxmlformats.org/officeDocument/2006/relationships/image" Target="../media/image11.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 Id="rId4" Type="http://schemas.openxmlformats.org/officeDocument/2006/relationships/image" Target="../media/image1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type="title" userDrawn="1">
  <p:cSld name="Titelfolie 1">
    <p:bg>
      <p:bgPr shadeToTitle="0">
        <a:solidFill>
          <a:schemeClr val="bg1"/>
        </a:solidFill>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8290560" y="2408238"/>
            <a:ext cx="3492000" cy="2387600"/>
          </a:xfrm>
        </p:spPr>
        <p:txBody>
          <a:bodyPr anchor="b">
            <a:normAutofit/>
          </a:bodyPr>
          <a:lstStyle>
            <a:lvl1pPr algn="l">
              <a:defRPr sz="32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8290560" y="4923793"/>
            <a:ext cx="3492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16" name="Grafik 15"/>
          <p:cNvPicPr>
            <a:picLocks noChangeAspect="1"/>
          </p:cNvPicPr>
          <p:nvPr userDrawn="1"/>
        </p:nvPicPr>
        <p:blipFill>
          <a:blip r:embed="rId4"/>
          <a:srcRect l="0" t="0" r="0" b="2805"/>
          <a:stretch/>
        </p:blipFill>
        <p:spPr bwMode="auto">
          <a:xfrm>
            <a:off x="5382410" y="0"/>
            <a:ext cx="3246103" cy="685799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3 Bildern">
    <p:bg>
      <p:bgPr shadeToTitle="0">
        <a:solidFill>
          <a:schemeClr val="bg1"/>
        </a:solidFill>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664000" y="2303999"/>
            <a:ext cx="4962861"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83E972C0-C295-4084-A519-310533F38F18}" type="datetime1">
              <a:rPr lang="de-DE"/>
              <a:t>23.05.2024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4962861"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l="0" t="0" r="0" b="2805"/>
          <a:stretch/>
        </p:blipFill>
        <p:spPr bwMode="auto">
          <a:xfrm>
            <a:off x="0" y="0"/>
            <a:ext cx="3246103"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3 Bildern - rot">
    <p:bg>
      <p:bgPr shadeToTitle="0">
        <a:solidFill>
          <a:schemeClr val="bg1"/>
        </a:solidFill>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itel 1"/>
          <p:cNvSpPr>
            <a:spLocks noGrp="1"/>
          </p:cNvSpPr>
          <p:nvPr>
            <p:ph type="title"/>
          </p:nvPr>
        </p:nvSpPr>
        <p:spPr bwMode="auto">
          <a:xfrm>
            <a:off x="2664000" y="2303999"/>
            <a:ext cx="4962861"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DC03FA92-6759-49FD-B0E0-C9B793D5AEFD}" type="datetime1">
              <a:rPr lang="de-DE"/>
              <a:t>23.05.2024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4962861"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0"/>
            <a:ext cx="4962861"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836000" y="0"/>
            <a:ext cx="4356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pic>
        <p:nvPicPr>
          <p:cNvPr id="8" name="Grafik 7"/>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l="0" t="0" r="0" b="2805"/>
          <a:stretch/>
        </p:blipFill>
        <p:spPr bwMode="auto">
          <a:xfrm>
            <a:off x="0" y="0"/>
            <a:ext cx="3246103" cy="6858000"/>
          </a:xfrm>
          <a:prstGeom prst="rect">
            <a:avLst/>
          </a:prstGeom>
        </p:spPr>
      </p:pic>
      <p:sp>
        <p:nvSpPr>
          <p:cNvPr id="6" name="Bildplatzhalter 9"/>
          <p:cNvSpPr>
            <a:spLocks noGrp="1"/>
          </p:cNvSpPr>
          <p:nvPr>
            <p:ph type="pic" sz="quarter" idx="16"/>
          </p:nvPr>
        </p:nvSpPr>
        <p:spPr bwMode="auto">
          <a:xfrm>
            <a:off x="7836000" y="2303999"/>
            <a:ext cx="4356000" cy="3788826"/>
          </a:xfrm>
          <a:prstGeom prst="rect">
            <a:avLst/>
          </a:prstGeom>
          <a:pattFill prst="pct5">
            <a:fgClr>
              <a:schemeClr val="accent1"/>
            </a:fgClr>
            <a:bgClr>
              <a:schemeClr val="bg1">
                <a:lumMod val="95000"/>
              </a:schemeClr>
            </a:bgClr>
          </a:pattFill>
        </p:spPr>
        <p:txBody>
          <a:bodyPr/>
          <a:lstStyle/>
          <a:p>
            <a:pPr>
              <a:defRPr/>
            </a:pPr>
            <a:endParaRPr lang="en-US"/>
          </a:p>
        </p:txBody>
      </p:sp>
      <p:sp>
        <p:nvSpPr>
          <p:cNvPr id="12" name="Textfeld 11"/>
          <p:cNvSpPr txBox="1"/>
          <p:nvPr userDrawn="1"/>
        </p:nvSpPr>
        <p:spPr bwMode="auto">
          <a:xfrm>
            <a:off x="8788811"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1 Bild">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3D2715E6-0C1E-46FF-9199-B1F9FC0DF75D}" type="datetime1">
              <a:rPr lang="de-DE"/>
              <a:t>23.05.2024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Titel 1"/>
          <p:cNvSpPr>
            <a:spLocks noGrp="1"/>
          </p:cNvSpPr>
          <p:nvPr>
            <p:ph type="title"/>
          </p:nvPr>
        </p:nvSpPr>
        <p:spPr bwMode="auto">
          <a:xfrm>
            <a:off x="2664001" y="471488"/>
            <a:ext cx="4271096"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2" y="1545515"/>
            <a:ext cx="4271096" cy="4547310"/>
          </a:xfrm>
        </p:spPr>
        <p:txBody>
          <a:bodyPr/>
          <a:lstStyle>
            <a:lvl1pPr>
              <a:spcAft>
                <a:spcPts val="12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1 Bild - rot">
    <p:bg>
      <p:bgPr shadeToTitle="0">
        <a:solidFill>
          <a:schemeClr val="bg1"/>
        </a:solidFill>
      </p:bgPr>
    </p:bg>
    <p:spTree>
      <p:nvGrpSpPr>
        <p:cNvPr id="1" name=""/>
        <p:cNvGrpSpPr/>
        <p:nvPr/>
      </p:nvGrpSpPr>
      <p:grpSpPr bwMode="auto">
        <a:xfrm>
          <a:off x="0" y="0"/>
          <a:ext cx="0" cy="0"/>
          <a:chOff x="0" y="0"/>
          <a:chExt cx="0" cy="0"/>
        </a:xfrm>
      </p:grpSpPr>
      <p:sp>
        <p:nvSpPr>
          <p:cNvPr id="2" name="Rechteck 1"/>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4" name="Grafik 3"/>
          <p:cNvPicPr>
            <a:picLocks noChangeAspect="1"/>
          </p:cNvPicPr>
          <p:nvPr userDrawn="1"/>
        </p:nvPicPr>
        <p:blipFill>
          <a:blip r:embed="rId2"/>
          <a:stretch/>
        </p:blipFill>
        <p:spPr bwMode="auto">
          <a:xfrm>
            <a:off x="11757906" y="6217611"/>
            <a:ext cx="216000" cy="469518"/>
          </a:xfrm>
          <a:prstGeom prst="rect">
            <a:avLst/>
          </a:prstGeom>
        </p:spPr>
      </p:pic>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104A358E-6031-4B08-8FE6-C8527A321299}" type="datetime1">
              <a:rPr lang="de-DE"/>
              <a:t>23.05.2024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11"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12" name="Titel 1"/>
          <p:cNvSpPr>
            <a:spLocks noGrp="1"/>
          </p:cNvSpPr>
          <p:nvPr>
            <p:ph type="title"/>
          </p:nvPr>
        </p:nvSpPr>
        <p:spPr bwMode="auto">
          <a:xfrm>
            <a:off x="2664001" y="471488"/>
            <a:ext cx="4271096" cy="906558"/>
          </a:xfrm>
        </p:spPr>
        <p:txBody>
          <a:bodyPr/>
          <a:lstStyle>
            <a:lvl1pPr>
              <a:defRPr>
                <a:solidFill>
                  <a:schemeClr val="bg1"/>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2" y="1545515"/>
            <a:ext cx="4271096" cy="4547310"/>
          </a:xfrm>
        </p:spPr>
        <p:txBody>
          <a:bodyPr/>
          <a:lstStyle>
            <a:lvl1pPr>
              <a:spcAft>
                <a:spcPts val="12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Textfeld 6"/>
          <p:cNvSpPr txBox="1"/>
          <p:nvPr userDrawn="1"/>
        </p:nvSpPr>
        <p:spPr bwMode="auto">
          <a:xfrm>
            <a:off x="8774584"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1 Bild quer">
    <p:bg>
      <p:bgPr shadeToTitle="0">
        <a:solidFill>
          <a:schemeClr val="bg1"/>
        </a:solidFill>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8688213"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154320B3-AD5B-468C-85A7-B77F3BAC372C}" type="datetime1">
              <a:rPr lang="de-DE"/>
              <a:t>23.05.2024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7" name="Inhaltsplatzhalter 2"/>
          <p:cNvSpPr>
            <a:spLocks noGrp="1"/>
          </p:cNvSpPr>
          <p:nvPr>
            <p:ph idx="1"/>
          </p:nvPr>
        </p:nvSpPr>
        <p:spPr bwMode="auto">
          <a:xfrm>
            <a:off x="2664000" y="3471134"/>
            <a:ext cx="4248000"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4" name="Inhaltsplatzhalter 2"/>
          <p:cNvSpPr>
            <a:spLocks noGrp="1"/>
          </p:cNvSpPr>
          <p:nvPr>
            <p:ph idx="16"/>
          </p:nvPr>
        </p:nvSpPr>
        <p:spPr bwMode="auto">
          <a:xfrm>
            <a:off x="7104213" y="3471134"/>
            <a:ext cx="4248000"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1 Bild quer - rot">
    <p:bg>
      <p:bgPr shadeToTitle="0">
        <a:solidFill>
          <a:schemeClr val="bg1"/>
        </a:solidFill>
      </p:bgPr>
    </p:bg>
    <p:spTree>
      <p:nvGrpSpPr>
        <p:cNvPr id="1" name=""/>
        <p:cNvGrpSpPr/>
        <p:nvPr/>
      </p:nvGrpSpPr>
      <p:grpSpPr bwMode="auto">
        <a:xfrm>
          <a:off x="0" y="0"/>
          <a:ext cx="0" cy="0"/>
          <a:chOff x="0" y="0"/>
          <a:chExt cx="0" cy="0"/>
        </a:xfrm>
      </p:grpSpPr>
      <p:sp>
        <p:nvSpPr>
          <p:cNvPr id="14" name="Rechteck 1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5" name="Grafik 14"/>
          <p:cNvPicPr>
            <a:picLocks noChangeAspect="1"/>
          </p:cNvPicPr>
          <p:nvPr userDrawn="1"/>
        </p:nvPicPr>
        <p:blipFill>
          <a:blip r:embed="rId2"/>
          <a:stretch/>
        </p:blipFill>
        <p:spPr bwMode="auto">
          <a:xfrm>
            <a:off x="11757906" y="6217611"/>
            <a:ext cx="216000" cy="469518"/>
          </a:xfrm>
          <a:prstGeom prst="rect">
            <a:avLst/>
          </a:prstGeom>
        </p:spPr>
      </p:pic>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8688213"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82DD0836-17F2-4FD5-99D7-E8BF60E57690}" type="datetime1">
              <a:rPr lang="de-DE"/>
              <a:t>23.05.2024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3"/>
          <a:srcRect l="0" t="0" r="0" b="2805"/>
          <a:stretch/>
        </p:blipFill>
        <p:spPr bwMode="auto">
          <a:xfrm>
            <a:off x="0" y="0"/>
            <a:ext cx="3246103" cy="6858000"/>
          </a:xfrm>
          <a:prstGeom prst="rect">
            <a:avLst/>
          </a:prstGeom>
        </p:spPr>
      </p:pic>
      <p:sp>
        <p:nvSpPr>
          <p:cNvPr id="7" name="Inhaltsplatzhalter 2"/>
          <p:cNvSpPr>
            <a:spLocks noGrp="1"/>
          </p:cNvSpPr>
          <p:nvPr>
            <p:ph idx="1"/>
          </p:nvPr>
        </p:nvSpPr>
        <p:spPr bwMode="auto">
          <a:xfrm>
            <a:off x="2664000" y="3471134"/>
            <a:ext cx="4248000"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4" name="Inhaltsplatzhalter 2"/>
          <p:cNvSpPr>
            <a:spLocks noGrp="1"/>
          </p:cNvSpPr>
          <p:nvPr>
            <p:ph idx="16"/>
          </p:nvPr>
        </p:nvSpPr>
        <p:spPr bwMode="auto">
          <a:xfrm>
            <a:off x="7104213" y="3471134"/>
            <a:ext cx="4248000"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4"/>
            <a:stretch/>
          </a:blipFill>
        </p:spPr>
        <p:txBody>
          <a:bodyPr/>
          <a:lstStyle/>
          <a:p>
            <a:pPr lvl="0">
              <a:defRPr/>
            </a:pPr>
            <a:r>
              <a:rPr lang="de-DE"/>
              <a:t> </a:t>
            </a:r>
            <a:endParaRPr lang="en-US"/>
          </a:p>
        </p:txBody>
      </p:sp>
      <p:sp>
        <p:nvSpPr>
          <p:cNvPr id="10" name="Textfeld 9"/>
          <p:cNvSpPr txBox="1"/>
          <p:nvPr userDrawn="1"/>
        </p:nvSpPr>
        <p:spPr bwMode="auto">
          <a:xfrm>
            <a:off x="8774584"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1 Bild quer und Box">
    <p:bg>
      <p:bgPr shadeToTitle="0">
        <a:solidFill>
          <a:schemeClr val="bg1"/>
        </a:solidFill>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5500800"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A3889BE0-0041-498E-9C56-6E2549ED51A0}" type="datetime1">
              <a:rPr lang="de-DE"/>
              <a:t>23.05.2024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l="0" t="0" r="0" b="2805"/>
          <a:stretch/>
        </p:blipFill>
        <p:spPr bwMode="auto">
          <a:xfrm>
            <a:off x="0" y="0"/>
            <a:ext cx="3246103" cy="6858000"/>
          </a:xfrm>
          <a:prstGeom prst="rect">
            <a:avLst/>
          </a:prstGeom>
        </p:spPr>
      </p:pic>
      <p:sp>
        <p:nvSpPr>
          <p:cNvPr id="7" name="Inhaltsplatzhalter 2"/>
          <p:cNvSpPr>
            <a:spLocks noGrp="1"/>
          </p:cNvSpPr>
          <p:nvPr>
            <p:ph idx="1"/>
          </p:nvPr>
        </p:nvSpPr>
        <p:spPr bwMode="auto">
          <a:xfrm>
            <a:off x="2664000" y="3471134"/>
            <a:ext cx="5500800" cy="2621691"/>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3" name="Textplatzhalter 12"/>
          <p:cNvSpPr>
            <a:spLocks noGrp="1"/>
          </p:cNvSpPr>
          <p:nvPr>
            <p:ph type="body" sz="quarter" idx="17" hasCustomPrompt="1"/>
          </p:nvPr>
        </p:nvSpPr>
        <p:spPr bwMode="auto">
          <a:xfrm>
            <a:off x="0" y="0"/>
            <a:ext cx="3246438" cy="6858000"/>
          </a:xfrm>
          <a:prstGeom prst="rect">
            <a:avLst/>
          </a:prstGeom>
          <a:blipFill>
            <a:blip r:embed="rId2"/>
            <a:stretch/>
          </a:blipFill>
        </p:spPr>
        <p:txBody>
          <a:bodyPr/>
          <a:lstStyle/>
          <a:p>
            <a:pPr lvl="0">
              <a:defRPr/>
            </a:pPr>
            <a:r>
              <a:rPr lang="de-DE"/>
              <a:t> </a:t>
            </a:r>
            <a:endParaRPr lang="en-US"/>
          </a:p>
        </p:txBody>
      </p:sp>
      <p:sp>
        <p:nvSpPr>
          <p:cNvPr id="8" name="Inhaltsplatzhalter 2"/>
          <p:cNvSpPr>
            <a:spLocks noGrp="1"/>
          </p:cNvSpPr>
          <p:nvPr>
            <p:ph idx="13"/>
          </p:nvPr>
        </p:nvSpPr>
        <p:spPr bwMode="auto">
          <a:xfrm>
            <a:off x="8374094" y="0"/>
            <a:ext cx="3394772" cy="6092825"/>
          </a:xfrm>
          <a:prstGeom prst="rect">
            <a:avLst/>
          </a:prstGeom>
          <a:solidFill>
            <a:schemeClr val="bg2"/>
          </a:solidFill>
        </p:spPr>
        <p:txBody>
          <a:bodyPr lIns="504000" tIns="288000" rIns="360000">
            <a:normAutofit/>
          </a:bodyPr>
          <a:lstStyle>
            <a:lvl1pPr>
              <a:spcAft>
                <a:spcPts val="600"/>
              </a:spcAft>
              <a:defRPr sz="1200" b="0"/>
            </a:lvl1pPr>
            <a:lvl2pPr>
              <a:defRPr sz="1200" b="0"/>
            </a:lvl2pPr>
            <a:lvl3pPr>
              <a:defRPr sz="1200" b="0"/>
            </a:lvl3pPr>
            <a:lvl4pPr>
              <a:defRPr sz="1200" b="0"/>
            </a:lvl4pPr>
            <a:lvl5pPr>
              <a:defRPr sz="12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1 Bild quer und Box - rot">
    <p:bg>
      <p:bgPr shadeToTitle="0">
        <a:solidFill>
          <a:schemeClr val="bg1"/>
        </a:solidFill>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2"/>
          <a:stretch/>
        </p:blipFill>
        <p:spPr bwMode="auto">
          <a:xfrm>
            <a:off x="11757906" y="6217611"/>
            <a:ext cx="216000" cy="469518"/>
          </a:xfrm>
          <a:prstGeom prst="rect">
            <a:avLst/>
          </a:prstGeom>
        </p:spPr>
      </p:pic>
      <p:sp>
        <p:nvSpPr>
          <p:cNvPr id="14" name="Textplatzhalter 12"/>
          <p:cNvSpPr>
            <a:spLocks noGrp="1"/>
          </p:cNvSpPr>
          <p:nvPr>
            <p:ph type="body" sz="quarter" idx="17"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11" name="Bildplatzhalter 9"/>
          <p:cNvSpPr>
            <a:spLocks noGrp="1"/>
          </p:cNvSpPr>
          <p:nvPr>
            <p:ph type="pic" sz="quarter" idx="15"/>
          </p:nvPr>
        </p:nvSpPr>
        <p:spPr bwMode="auto">
          <a:xfrm>
            <a:off x="0" y="0"/>
            <a:ext cx="12192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2664000" y="2428168"/>
            <a:ext cx="5500800"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B70B1F5A-3E25-4F92-B6AD-73FB3D3C961E}" type="datetime1">
              <a:rPr lang="de-DE"/>
              <a:t>23.05.2024</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0" y="3471134"/>
            <a:ext cx="5500800" cy="2621691"/>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buClr>
                <a:schemeClr val="bg1"/>
              </a:buClr>
              <a:defRPr>
                <a:solidFill>
                  <a:schemeClr val="bg1"/>
                </a:solidFill>
              </a:defRPr>
            </a:lvl3pPr>
            <a:lvl4pPr>
              <a:spcAft>
                <a:spcPts val="600"/>
              </a:spcAft>
              <a:buClr>
                <a:schemeClr val="bg1"/>
              </a:buClr>
              <a:defRPr>
                <a:solidFill>
                  <a:schemeClr val="bg1"/>
                </a:solidFill>
              </a:defRPr>
            </a:lvl4pPr>
            <a:lvl5pPr>
              <a:spcAft>
                <a:spcPts val="60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8" name="Inhaltsplatzhalter 2"/>
          <p:cNvSpPr>
            <a:spLocks noGrp="1"/>
          </p:cNvSpPr>
          <p:nvPr>
            <p:ph idx="13"/>
          </p:nvPr>
        </p:nvSpPr>
        <p:spPr bwMode="auto">
          <a:xfrm>
            <a:off x="8374094" y="0"/>
            <a:ext cx="3394772" cy="6092825"/>
          </a:xfrm>
          <a:prstGeom prst="rect">
            <a:avLst/>
          </a:prstGeom>
          <a:solidFill>
            <a:schemeClr val="bg2"/>
          </a:solidFill>
        </p:spPr>
        <p:txBody>
          <a:bodyPr lIns="504000" tIns="288000" rIns="360000">
            <a:normAutofit/>
          </a:bodyPr>
          <a:lstStyle>
            <a:lvl1pPr>
              <a:spcAft>
                <a:spcPts val="600"/>
              </a:spcAft>
              <a:defRPr sz="1200" b="0"/>
            </a:lvl1pPr>
            <a:lvl2pPr>
              <a:defRPr sz="1200" b="0"/>
            </a:lvl2pPr>
            <a:lvl3pPr>
              <a:defRPr sz="1200" b="0"/>
            </a:lvl3pPr>
            <a:lvl4pPr>
              <a:defRPr sz="1200" b="0"/>
            </a:lvl4pPr>
            <a:lvl5pPr>
              <a:defRPr sz="12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Textplatzhalter 12"/>
          <p:cNvSpPr>
            <a:spLocks noGrp="1"/>
          </p:cNvSpPr>
          <p:nvPr>
            <p:ph type="body" sz="quarter" idx="18" hasCustomPrompt="1"/>
          </p:nvPr>
        </p:nvSpPr>
        <p:spPr bwMode="auto">
          <a:xfrm>
            <a:off x="0" y="0"/>
            <a:ext cx="3246438" cy="6858000"/>
          </a:xfrm>
          <a:prstGeom prst="rect">
            <a:avLst/>
          </a:prstGeom>
          <a:blipFill>
            <a:blip r:embed="rId3"/>
            <a:stretch/>
          </a:blipFill>
        </p:spPr>
        <p:txBody>
          <a:bodyPr/>
          <a:lstStyle/>
          <a:p>
            <a:pPr lvl="0">
              <a:defRPr/>
            </a:pPr>
            <a:r>
              <a:rPr lang="de-DE"/>
              <a:t> </a:t>
            </a:r>
            <a:endParaRPr lang="en-US"/>
          </a:p>
        </p:txBody>
      </p:sp>
      <p:sp>
        <p:nvSpPr>
          <p:cNvPr id="12" name="Textfeld 11"/>
          <p:cNvSpPr txBox="1"/>
          <p:nvPr userDrawn="1"/>
        </p:nvSpPr>
        <p:spPr bwMode="auto">
          <a:xfrm>
            <a:off x="8773200"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7C80D59F-8B69-4526-9E99-2CF4A1E10134}" type="datetime1">
              <a:rPr lang="de-DE"/>
              <a:t>23.05.2024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el und Inhalt mit Bi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703504"/>
            <a:ext cx="10515600" cy="906558"/>
          </a:xfrm>
        </p:spPr>
        <p:txBody>
          <a:bodyPr/>
          <a:lstStyle/>
          <a:p>
            <a:pPr>
              <a:defRPr/>
            </a:pPr>
            <a:r>
              <a:rPr lang="de-DE"/>
              <a:t>Mastertitelformat bearbeiten</a:t>
            </a:r>
            <a:endParaRPr lang="en-US"/>
          </a:p>
        </p:txBody>
      </p:sp>
      <p:sp>
        <p:nvSpPr>
          <p:cNvPr id="3" name="Inhaltsplatzhalter 2"/>
          <p:cNvSpPr>
            <a:spLocks noGrp="1"/>
          </p:cNvSpPr>
          <p:nvPr>
            <p:ph idx="1"/>
          </p:nvPr>
        </p:nvSpPr>
        <p:spPr bwMode="auto">
          <a:xfrm>
            <a:off x="839788" y="1808163"/>
            <a:ext cx="5148262"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009703F2-4CAD-491C-A405-C3042AC8E9A0}" type="datetime1">
              <a:rPr lang="de-DE"/>
              <a:t>23.05.2024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3"/>
          </p:nvPr>
        </p:nvSpPr>
        <p:spPr bwMode="auto">
          <a:xfrm>
            <a:off x="6205538" y="1808163"/>
            <a:ext cx="5148262"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type="title" userDrawn="1">
  <p:cSld name="Titelfolie 2">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blip>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8290560" y="2408238"/>
            <a:ext cx="3492000" cy="2387600"/>
          </a:xfrm>
        </p:spPr>
        <p:txBody>
          <a:bodyPr anchor="b">
            <a:normAutofit/>
          </a:bodyPr>
          <a:lstStyle>
            <a:lvl1pPr algn="l">
              <a:defRPr sz="32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8290560" y="4923793"/>
            <a:ext cx="3492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pic>
        <p:nvPicPr>
          <p:cNvPr id="9" name="Grafik 8"/>
          <p:cNvPicPr>
            <a:picLocks noChangeAspect="1"/>
          </p:cNvPicPr>
          <p:nvPr userDrawn="1"/>
        </p:nvPicPr>
        <p:blipFill>
          <a:blip r:embed="rId4"/>
          <a:srcRect l="0" t="0" r="0" b="2805"/>
          <a:stretch/>
        </p:blipFill>
        <p:spPr bwMode="auto">
          <a:xfrm>
            <a:off x="5382410" y="0"/>
            <a:ext cx="3246103" cy="685799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el und Inhalt mit 1 Bi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703504"/>
            <a:ext cx="6096898" cy="906558"/>
          </a:xfrm>
        </p:spPr>
        <p:txBody>
          <a:bodyPr/>
          <a:lstStyle/>
          <a:p>
            <a:pPr>
              <a:defRPr/>
            </a:pPr>
            <a:r>
              <a:rPr lang="de-DE"/>
              <a:t>Mastertitelformat bearbeiten</a:t>
            </a:r>
            <a:endParaRPr lang="en-US"/>
          </a:p>
        </p:txBody>
      </p:sp>
      <p:sp>
        <p:nvSpPr>
          <p:cNvPr id="3" name="Inhaltsplatzhalter 2"/>
          <p:cNvSpPr>
            <a:spLocks noGrp="1"/>
          </p:cNvSpPr>
          <p:nvPr>
            <p:ph idx="1"/>
          </p:nvPr>
        </p:nvSpPr>
        <p:spPr bwMode="auto">
          <a:xfrm>
            <a:off x="839788" y="1808163"/>
            <a:ext cx="6095310"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BE18D458-A070-4313-8C39-7098A1080DBC}" type="datetime1">
              <a:rPr lang="de-DE"/>
              <a:t>23.05.2024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Bildplatzhalter 9"/>
          <p:cNvSpPr>
            <a:spLocks noGrp="1"/>
          </p:cNvSpPr>
          <p:nvPr>
            <p:ph type="pic" sz="quarter" idx="15"/>
          </p:nvPr>
        </p:nvSpPr>
        <p:spPr bwMode="auto">
          <a:xfrm>
            <a:off x="7163876" y="0"/>
            <a:ext cx="5028124" cy="6092825"/>
          </a:xfrm>
          <a:prstGeom prst="rect">
            <a:avLst/>
          </a:prstGeom>
          <a:pattFill prst="pct5">
            <a:fgClr>
              <a:schemeClr val="accent1"/>
            </a:fgClr>
            <a:bgClr>
              <a:schemeClr val="bg1">
                <a:lumMod val="95000"/>
              </a:schemeClr>
            </a:bgClr>
          </a:pattFill>
        </p:spPr>
        <p:txBody>
          <a:body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Titel und Inhalt mit 2 Bildern">
    <p:bg>
      <p:bgPr shadeToTitle="0">
        <a:solidFill>
          <a:schemeClr val="bg1"/>
        </a:solidFill>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703504"/>
            <a:ext cx="10515600" cy="755950"/>
          </a:xfrm>
        </p:spPr>
        <p:txBody>
          <a:bodyPr/>
          <a:lstStyle>
            <a:lvl1pPr>
              <a:defRPr/>
            </a:lvl1pPr>
          </a:lstStyle>
          <a:p>
            <a:pPr>
              <a:defRPr/>
            </a:pPr>
            <a:r>
              <a:rPr lang="de-DE"/>
              <a:t>Mastertitelformat bearbeiten</a:t>
            </a:r>
            <a:endParaRPr lang="en-US"/>
          </a:p>
        </p:txBody>
      </p:sp>
      <p:sp>
        <p:nvSpPr>
          <p:cNvPr id="3" name="Inhaltsplatzhalter 2"/>
          <p:cNvSpPr>
            <a:spLocks noGrp="1"/>
          </p:cNvSpPr>
          <p:nvPr>
            <p:ph idx="1"/>
          </p:nvPr>
        </p:nvSpPr>
        <p:spPr bwMode="auto">
          <a:xfrm>
            <a:off x="839788" y="4060419"/>
            <a:ext cx="5148262" cy="2032406"/>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F496E113-0E41-4FC5-B959-CE9C1301B1CE}" type="datetime1">
              <a:rPr lang="de-DE"/>
              <a:t>23.05.2024</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3"/>
          </p:nvPr>
        </p:nvSpPr>
        <p:spPr bwMode="auto">
          <a:xfrm>
            <a:off x="6205538" y="4060419"/>
            <a:ext cx="5148262" cy="2032406"/>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Bildplatzhalter 9"/>
          <p:cNvSpPr>
            <a:spLocks noGrp="1"/>
          </p:cNvSpPr>
          <p:nvPr>
            <p:ph type="pic" sz="quarter" idx="14"/>
          </p:nvPr>
        </p:nvSpPr>
        <p:spPr bwMode="auto">
          <a:xfrm>
            <a:off x="839787" y="1541929"/>
            <a:ext cx="5148000" cy="2354234"/>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Bildplatzhalter 9"/>
          <p:cNvSpPr>
            <a:spLocks noGrp="1"/>
          </p:cNvSpPr>
          <p:nvPr>
            <p:ph type="pic" sz="quarter" idx="15"/>
          </p:nvPr>
        </p:nvSpPr>
        <p:spPr bwMode="auto">
          <a:xfrm>
            <a:off x="6205799" y="1541929"/>
            <a:ext cx="5986201" cy="2354234"/>
          </a:xfrm>
          <a:prstGeom prst="rect">
            <a:avLst/>
          </a:prstGeom>
          <a:pattFill prst="pct5">
            <a:fgClr>
              <a:schemeClr val="accent1"/>
            </a:fgClr>
            <a:bgClr>
              <a:schemeClr val="bg1">
                <a:lumMod val="95000"/>
              </a:schemeClr>
            </a:bgClr>
          </a:pattFill>
        </p:spPr>
        <p:txBody>
          <a:body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E65A049A-A538-47CA-A87C-50129DBE9F23}" type="datetime1">
              <a:rPr lang="de-DE"/>
              <a:t>23.05.2024</a:t>
            </a:fld>
            <a:endParaRPr lang="en-US"/>
          </a:p>
        </p:txBody>
      </p:sp>
      <p:sp>
        <p:nvSpPr>
          <p:cNvPr id="4" name="Fußzeilenplatzhalter 3"/>
          <p:cNvSpPr>
            <a:spLocks noGrp="1"/>
          </p:cNvSpPr>
          <p:nvPr>
            <p:ph type="ftr" sz="quarter" idx="11"/>
          </p:nvPr>
        </p:nvSpPr>
        <p:spPr bwMode="auto"/>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FF1B5760-2E55-48A5-9440-FB50D5FF482F}" type="datetime1">
              <a:rPr lang="de-DE"/>
              <a:t>23.05.2024</a:t>
            </a:fld>
            <a:endParaRPr lang="en-US"/>
          </a:p>
        </p:txBody>
      </p:sp>
      <p:sp>
        <p:nvSpPr>
          <p:cNvPr id="3" name="Fußzeilenplatzhalter 2"/>
          <p:cNvSpPr>
            <a:spLocks noGrp="1"/>
          </p:cNvSpPr>
          <p:nvPr>
            <p:ph type="ftr" sz="quarter" idx="11"/>
          </p:nvPr>
        </p:nvSpPr>
        <p:spPr bwMode="auto"/>
        <p:txBody>
          <a:bodyPr/>
          <a:lstStyle/>
          <a:p>
            <a:pPr>
              <a:defRPr/>
            </a:pPr>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‹Nr.›</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Kontakt 1">
    <p:bg>
      <p:bgPr shadeToTitle="0">
        <a:solidFill>
          <a:schemeClr val="bg1"/>
        </a:solidFill>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8617688" cy="6857999"/>
          </a:xfrm>
          <a:prstGeom prst="rect">
            <a:avLst/>
          </a:prstGeom>
        </p:spPr>
      </p:pic>
      <p:sp>
        <p:nvSpPr>
          <p:cNvPr id="12" name="Freihandform: Form 11"/>
          <p:cNvSpPr/>
          <p:nvPr userDrawn="1"/>
        </p:nvSpPr>
        <p:spPr bwMode="auto">
          <a:xfrm>
            <a:off x="7697972" y="0"/>
            <a:ext cx="4494028"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l="0" t="0" r="0" b="2805"/>
          <a:stretch/>
        </p:blipFill>
        <p:spPr bwMode="auto">
          <a:xfrm>
            <a:off x="6844718" y="0"/>
            <a:ext cx="3246103" cy="6857998"/>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9619852" y="2721834"/>
            <a:ext cx="2016000" cy="567000"/>
          </a:xfrm>
          <a:prstGeom prst="rect">
            <a:avLst/>
          </a:prstGeom>
        </p:spPr>
      </p:pic>
      <p:sp>
        <p:nvSpPr>
          <p:cNvPr id="7" name="Textfeld 6"/>
          <p:cNvSpPr txBox="1"/>
          <p:nvPr userDrawn="1"/>
        </p:nvSpPr>
        <p:spPr bwMode="auto">
          <a:xfrm>
            <a:off x="9619853" y="3558598"/>
            <a:ext cx="2161022" cy="1292662"/>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a:p>
          <a:p>
            <a:pPr algn="l">
              <a:defRPr/>
            </a:pPr>
            <a:endParaRPr lang="en-US" sz="1400" b="0" i="0" u="none" strike="noStrike">
              <a:solidFill>
                <a:srgbClr val="FFFFFF"/>
              </a:solidFill>
              <a:latin typeface="Arial"/>
            </a:endParaRPr>
          </a:p>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Kontakt 2">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12192000" cy="6857999"/>
          </a:xfrm>
          <a:prstGeom prst="rect">
            <a:avLst/>
          </a:prstGeom>
        </p:spPr>
      </p:pic>
      <p:sp>
        <p:nvSpPr>
          <p:cNvPr id="12" name="Rechteck 11"/>
          <p:cNvSpPr/>
          <p:nvPr userDrawn="1"/>
        </p:nvSpPr>
        <p:spPr bwMode="auto">
          <a:xfrm>
            <a:off x="0" y="3288833"/>
            <a:ext cx="6984000" cy="30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16" name="Grafik 15"/>
          <p:cNvPicPr>
            <a:picLocks noChangeAspect="1"/>
          </p:cNvPicPr>
          <p:nvPr userDrawn="1"/>
        </p:nvPicPr>
        <p:blipFill>
          <a:blip r:embed="rId3"/>
          <a:srcRect l="0" t="0" r="0" b="-3334"/>
          <a:stretch/>
        </p:blipFill>
        <p:spPr bwMode="auto">
          <a:xfrm>
            <a:off x="411125" y="3288833"/>
            <a:ext cx="1328637" cy="2984376"/>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2225313" y="4934356"/>
            <a:ext cx="2016000" cy="567000"/>
          </a:xfrm>
          <a:prstGeom prst="rect">
            <a:avLst/>
          </a:prstGeom>
        </p:spPr>
      </p:pic>
      <p:sp>
        <p:nvSpPr>
          <p:cNvPr id="7" name="Textfeld 6"/>
          <p:cNvSpPr txBox="1"/>
          <p:nvPr userDrawn="1"/>
        </p:nvSpPr>
        <p:spPr bwMode="auto">
          <a:xfrm>
            <a:off x="2225313" y="5637262"/>
            <a:ext cx="2161022" cy="430887"/>
          </a:xfrm>
          <a:prstGeom prst="rect">
            <a:avLst/>
          </a:prstGeom>
          <a:noFill/>
        </p:spPr>
        <p:txBody>
          <a:bodyPr wrap="square" lIns="0" tIns="0" rIns="0" bIns="0">
            <a:spAutoFit/>
          </a:bodyPr>
          <a:lstStyle/>
          <a:p>
            <a:pPr algn="l">
              <a:defRPr/>
            </a:pPr>
            <a:r>
              <a:rPr lang="en-US" sz="1400" b="0" i="0" u="none" strike="noStrike">
                <a:solidFill>
                  <a:srgbClr val="FFFFFF"/>
                </a:solidFill>
                <a:latin typeface="Arial"/>
              </a:rPr>
              <a:t>Am Lurzenhof 1</a:t>
            </a:r>
            <a:endParaRPr/>
          </a:p>
          <a:p>
            <a:pPr algn="l">
              <a:defRPr/>
            </a:pPr>
            <a:r>
              <a:rPr lang="en-US" sz="1400" b="0" i="0" u="none" strike="noStrike">
                <a:solidFill>
                  <a:srgbClr val="FFFFFF"/>
                </a:solidFill>
                <a:latin typeface="Arial"/>
              </a:rPr>
              <a:t>84036 Landshut</a:t>
            </a:r>
            <a:endParaRPr lang="en-US" sz="1400" i="0">
              <a:latin typeface="Arial"/>
            </a:endParaRPr>
          </a:p>
        </p:txBody>
      </p:sp>
      <p:sp>
        <p:nvSpPr>
          <p:cNvPr id="3" name="Textfeld 2"/>
          <p:cNvSpPr txBox="1"/>
          <p:nvPr userDrawn="1"/>
        </p:nvSpPr>
        <p:spPr bwMode="auto">
          <a:xfrm>
            <a:off x="4537460" y="5421817"/>
            <a:ext cx="2161022" cy="646331"/>
          </a:xfrm>
          <a:prstGeom prst="rect">
            <a:avLst/>
          </a:prstGeom>
          <a:noFill/>
        </p:spPr>
        <p:txBody>
          <a:bodyPr wrap="square" lIns="0" tIns="0" rIns="0" bIns="0">
            <a:spAutoFit/>
          </a:bodyPr>
          <a:lstStyle/>
          <a:p>
            <a:pPr algn="l">
              <a:defRPr/>
            </a:pPr>
            <a:r>
              <a:rPr lang="de-DE" sz="1400" b="0" i="0" u="none" strike="noStrike">
                <a:solidFill>
                  <a:srgbClr val="FFFFFF"/>
                </a:solidFill>
                <a:latin typeface="Arial"/>
              </a:rPr>
              <a:t>Tel.: +49 (0) 871 - 506 0</a:t>
            </a:r>
            <a:endParaRPr/>
          </a:p>
          <a:p>
            <a:pPr algn="l">
              <a:defRPr/>
            </a:pPr>
            <a:r>
              <a:rPr lang="en-US" sz="1400" b="0" i="0" u="none" strike="noStrike">
                <a:solidFill>
                  <a:srgbClr val="FFFFFF"/>
                </a:solidFill>
                <a:latin typeface="Arial"/>
              </a:rPr>
              <a:t>info@haw-landshut.de</a:t>
            </a:r>
            <a:endParaRPr/>
          </a:p>
          <a:p>
            <a:pPr algn="l">
              <a:defRPr/>
            </a:pPr>
            <a:r>
              <a:rPr lang="en-US" sz="1400" b="0" i="0" u="none" strike="noStrike">
                <a:solidFill>
                  <a:srgbClr val="FFFFFF"/>
                </a:solidFill>
                <a:latin typeface="Arial"/>
              </a:rPr>
              <a:t>www.haw-landshut.de</a:t>
            </a:r>
            <a:endParaRPr lang="en-US" sz="1400" i="0">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3">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7587341" cy="6857999"/>
          </a:xfrm>
          <a:prstGeom prst="rect">
            <a:avLst/>
          </a:prstGeom>
        </p:spPr>
      </p:pic>
      <p:sp>
        <p:nvSpPr>
          <p:cNvPr id="12" name="Freihandform: Form 11"/>
          <p:cNvSpPr/>
          <p:nvPr userDrawn="1"/>
        </p:nvSpPr>
        <p:spPr bwMode="auto">
          <a:xfrm>
            <a:off x="6087418" y="-1"/>
            <a:ext cx="6104582"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fill="norm" stroke="1"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432000" y="432000"/>
            <a:ext cx="1193815" cy="1219746"/>
          </a:xfrm>
          <a:prstGeom prst="rect">
            <a:avLst/>
          </a:prstGeom>
        </p:spPr>
      </p:pic>
      <p:sp>
        <p:nvSpPr>
          <p:cNvPr id="5" name="Titel 1"/>
          <p:cNvSpPr>
            <a:spLocks noGrp="1"/>
          </p:cNvSpPr>
          <p:nvPr>
            <p:ph type="ctrTitle" hasCustomPrompt="1"/>
          </p:nvPr>
        </p:nvSpPr>
        <p:spPr bwMode="auto">
          <a:xfrm>
            <a:off x="8290560" y="2408238"/>
            <a:ext cx="3492000" cy="2387600"/>
          </a:xfrm>
        </p:spPr>
        <p:txBody>
          <a:bodyPr anchor="b">
            <a:normAutofit/>
          </a:bodyPr>
          <a:lstStyle>
            <a:lvl1pPr algn="l">
              <a:defRPr sz="3200">
                <a:solidFill>
                  <a:schemeClr val="bg1"/>
                </a:solidFill>
              </a:defRPr>
            </a:lvl1pPr>
          </a:lstStyle>
          <a:p>
            <a:pPr>
              <a:defRPr/>
            </a:pPr>
            <a:r>
              <a:rPr lang="de-DE"/>
              <a:t>Titel bearbeiten</a:t>
            </a:r>
            <a:endParaRPr lang="en-US"/>
          </a:p>
        </p:txBody>
      </p:sp>
      <p:sp>
        <p:nvSpPr>
          <p:cNvPr id="6" name="Untertitel 2"/>
          <p:cNvSpPr>
            <a:spLocks noGrp="1"/>
          </p:cNvSpPr>
          <p:nvPr>
            <p:ph type="subTitle" idx="1"/>
          </p:nvPr>
        </p:nvSpPr>
        <p:spPr bwMode="auto">
          <a:xfrm>
            <a:off x="8290560" y="4923793"/>
            <a:ext cx="3492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10" name="Grafik 9"/>
          <p:cNvPicPr>
            <a:picLocks noChangeAspect="1"/>
          </p:cNvPicPr>
          <p:nvPr userDrawn="1"/>
        </p:nvPicPr>
        <p:blipFill>
          <a:blip r:embed="rId4"/>
          <a:srcRect l="0" t="0" r="0" b="2805"/>
          <a:stretch/>
        </p:blipFill>
        <p:spPr bwMode="auto">
          <a:xfrm>
            <a:off x="5382410" y="0"/>
            <a:ext cx="3246103" cy="685799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type="title" userDrawn="1">
  <p:cSld name="Kapitelfolie 1">
    <p:bg>
      <p:bgPr shadeToTitle="0">
        <a:solidFill>
          <a:schemeClr val="bg1"/>
        </a:solidFill>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mt="99000"/>
          </a:blip>
          <a:stretch/>
        </p:blipFill>
        <p:spPr bwMode="auto">
          <a:xfrm flipH="1">
            <a:off x="0" y="0"/>
            <a:ext cx="6927066" cy="6858000"/>
          </a:xfrm>
          <a:prstGeom prst="rect">
            <a:avLst/>
          </a:prstGeom>
          <a:noFill/>
        </p:spPr>
      </p:pic>
      <p:sp>
        <p:nvSpPr>
          <p:cNvPr id="6" name="Freihandform: Form 5"/>
          <p:cNvSpPr/>
          <p:nvPr userDrawn="1"/>
        </p:nvSpPr>
        <p:spPr bwMode="auto">
          <a:xfrm>
            <a:off x="4326049" y="0"/>
            <a:ext cx="7865951" cy="6858001"/>
          </a:xfrm>
          <a:custGeom>
            <a:avLst/>
            <a:gdLst>
              <a:gd name="connsiteX0" fmla="*/ 0 w 7865951"/>
              <a:gd name="connsiteY0" fmla="*/ 0 h 6858001"/>
              <a:gd name="connsiteX1" fmla="*/ 1156064 w 7865951"/>
              <a:gd name="connsiteY1" fmla="*/ 0 h 6858001"/>
              <a:gd name="connsiteX2" fmla="*/ 4948518 w 7865951"/>
              <a:gd name="connsiteY2" fmla="*/ 0 h 6858001"/>
              <a:gd name="connsiteX3" fmla="*/ 6104582 w 7865951"/>
              <a:gd name="connsiteY3" fmla="*/ 0 h 6858001"/>
              <a:gd name="connsiteX4" fmla="*/ 6104582 w 7865951"/>
              <a:gd name="connsiteY4" fmla="*/ 1 h 6858001"/>
              <a:gd name="connsiteX5" fmla="*/ 7865951 w 7865951"/>
              <a:gd name="connsiteY5" fmla="*/ 1 h 6858001"/>
              <a:gd name="connsiteX6" fmla="*/ 7865951 w 7865951"/>
              <a:gd name="connsiteY6" fmla="*/ 6858001 h 6858001"/>
              <a:gd name="connsiteX7" fmla="*/ 4619848 w 7865951"/>
              <a:gd name="connsiteY7" fmla="*/ 6858001 h 6858001"/>
              <a:gd name="connsiteX8" fmla="*/ 4619848 w 7865951"/>
              <a:gd name="connsiteY8" fmla="*/ 6858000 h 6858001"/>
              <a:gd name="connsiteX9" fmla="*/ 1156064 w 7865951"/>
              <a:gd name="connsiteY9" fmla="*/ 6858000 h 6858001"/>
              <a:gd name="connsiteX10" fmla="*/ 1156064 w 7865951"/>
              <a:gd name="connsiteY10" fmla="*/ 2204083 h 6858001"/>
              <a:gd name="connsiteX11" fmla="*/ 0 w 7865951"/>
              <a:gd name="connsiteY11" fmla="*/ 22040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5951" h="6858001" fill="norm" stroke="1" extrusionOk="0">
                <a:moveTo>
                  <a:pt x="0" y="0"/>
                </a:moveTo>
                <a:lnTo>
                  <a:pt x="1156064" y="0"/>
                </a:lnTo>
                <a:lnTo>
                  <a:pt x="4948518" y="0"/>
                </a:lnTo>
                <a:lnTo>
                  <a:pt x="6104582" y="0"/>
                </a:lnTo>
                <a:lnTo>
                  <a:pt x="6104582" y="1"/>
                </a:lnTo>
                <a:lnTo>
                  <a:pt x="7865951" y="1"/>
                </a:lnTo>
                <a:lnTo>
                  <a:pt x="7865951" y="6858001"/>
                </a:lnTo>
                <a:lnTo>
                  <a:pt x="4619848" y="6858001"/>
                </a:lnTo>
                <a:lnTo>
                  <a:pt x="4619848"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6927066" y="1764000"/>
            <a:ext cx="4428000"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6927066" y="4284000"/>
            <a:ext cx="4428000"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9" name="Grafik 8"/>
          <p:cNvPicPr>
            <a:picLocks noChangeAspect="1"/>
          </p:cNvPicPr>
          <p:nvPr userDrawn="1"/>
        </p:nvPicPr>
        <p:blipFill>
          <a:blip r:embed="rId3"/>
          <a:srcRect l="0" t="0" r="0" b="2805"/>
          <a:stretch/>
        </p:blipFill>
        <p:spPr bwMode="auto">
          <a:xfrm>
            <a:off x="3722797" y="0"/>
            <a:ext cx="3246103"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type="title" userDrawn="1">
  <p:cSld name="Kapitelfolie 2">
    <p:bg>
      <p:bgPr shadeToTitle="0">
        <a:solidFill>
          <a:schemeClr val="bg1"/>
        </a:solidFill>
      </p:bgPr>
    </p:bg>
    <p:spTree>
      <p:nvGrpSpPr>
        <p:cNvPr id="1" name=""/>
        <p:cNvGrpSpPr/>
        <p:nvPr/>
      </p:nvGrpSpPr>
      <p:grpSpPr bwMode="auto">
        <a:xfrm>
          <a:off x="0" y="0"/>
          <a:ext cx="0" cy="0"/>
          <a:chOff x="0" y="0"/>
          <a:chExt cx="0" cy="0"/>
        </a:xfrm>
      </p:grpSpPr>
      <p:sp>
        <p:nvSpPr>
          <p:cNvPr id="6" name="Rechteck 5"/>
          <p:cNvSpPr/>
          <p:nvPr userDrawn="1"/>
        </p:nvSpPr>
        <p:spPr bwMode="auto">
          <a:xfrm>
            <a:off x="1" y="0"/>
            <a:ext cx="12192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itel 1"/>
          <p:cNvSpPr>
            <a:spLocks noGrp="1"/>
          </p:cNvSpPr>
          <p:nvPr>
            <p:ph type="ctrTitle" hasCustomPrompt="1"/>
          </p:nvPr>
        </p:nvSpPr>
        <p:spPr bwMode="auto">
          <a:xfrm>
            <a:off x="3051101" y="1764000"/>
            <a:ext cx="8301111"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3051101" y="4284000"/>
            <a:ext cx="8301111" cy="817205"/>
          </a:xfrm>
        </p:spPr>
        <p:txBody>
          <a:bodyPr>
            <a:normAutofit/>
          </a:bodyPr>
          <a:lstStyle>
            <a:lvl1pPr marL="0" indent="0" algn="l">
              <a:buNone/>
              <a:defRPr sz="1600" b="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8" name="Grafik 7"/>
          <p:cNvPicPr>
            <a:picLocks noChangeAspect="1"/>
          </p:cNvPicPr>
          <p:nvPr userDrawn="1"/>
        </p:nvPicPr>
        <p:blipFill>
          <a:blip r:embed="rId2"/>
          <a:srcRect l="0" t="0" r="0" b="2805"/>
          <a:stretch/>
        </p:blipFill>
        <p:spPr bwMode="auto">
          <a:xfrm>
            <a:off x="0" y="0"/>
            <a:ext cx="3246103"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rennerfolie mit Bild">
    <p:bg>
      <p:bgPr shadeToTitle="0">
        <a:solidFill>
          <a:schemeClr val="bg1"/>
        </a:solidFill>
      </p:bgPr>
    </p:bg>
    <p:spTree>
      <p:nvGrpSpPr>
        <p:cNvPr id="1" name=""/>
        <p:cNvGrpSpPr/>
        <p:nvPr/>
      </p:nvGrpSpPr>
      <p:grpSpPr bwMode="auto">
        <a:xfrm>
          <a:off x="0" y="0"/>
          <a:ext cx="0" cy="0"/>
          <a:chOff x="0" y="0"/>
          <a:chExt cx="0" cy="0"/>
        </a:xfrm>
      </p:grpSpPr>
      <p:pic>
        <p:nvPicPr>
          <p:cNvPr id="7" name="Grafik 6" descr="Ein Bild, das draußen, Himmel, Wolke, Baum enthält.&#10;&#10;Automatisch generierte Beschreibung"/>
          <p:cNvPicPr>
            <a:picLocks noChangeAspect="1"/>
          </p:cNvPicPr>
          <p:nvPr userDrawn="1"/>
        </p:nvPicPr>
        <p:blipFill>
          <a:blip r:embed="rId2"/>
          <a:stretch/>
        </p:blipFill>
        <p:spPr bwMode="auto">
          <a:xfrm>
            <a:off x="0" y="0"/>
            <a:ext cx="12192000" cy="6858000"/>
          </a:xfrm>
          <a:prstGeom prst="rect">
            <a:avLst/>
          </a:prstGeom>
        </p:spPr>
      </p:pic>
      <p:sp>
        <p:nvSpPr>
          <p:cNvPr id="8" name="Rechteck 7"/>
          <p:cNvSpPr/>
          <p:nvPr userDrawn="1"/>
        </p:nvSpPr>
        <p:spPr bwMode="auto">
          <a:xfrm>
            <a:off x="0" y="2286000"/>
            <a:ext cx="1890215" cy="457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0" name="Grafik 9"/>
          <p:cNvPicPr>
            <a:picLocks noChangeAspect="1"/>
          </p:cNvPicPr>
          <p:nvPr userDrawn="1"/>
        </p:nvPicPr>
        <p:blipFill>
          <a:blip r:embed="rId3"/>
          <a:srcRect l="0" t="0" r="0" b="2805"/>
          <a:stretch/>
        </p:blipFill>
        <p:spPr bwMode="auto">
          <a:xfrm>
            <a:off x="0" y="0"/>
            <a:ext cx="3246103"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2 Bildern">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17AFA975-D199-4BCC-A44E-E091D5C6EFBF}" type="datetime1">
              <a:rPr lang="de-DE"/>
              <a:t>23.05.2024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8374094" y="3976527"/>
            <a:ext cx="2978119" cy="211450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3" name="Titel 1"/>
          <p:cNvSpPr>
            <a:spLocks noGrp="1"/>
          </p:cNvSpPr>
          <p:nvPr>
            <p:ph type="title"/>
          </p:nvPr>
        </p:nvSpPr>
        <p:spPr bwMode="auto">
          <a:xfrm>
            <a:off x="2664000" y="471488"/>
            <a:ext cx="8753901" cy="906558"/>
          </a:xfrm>
        </p:spPr>
        <p:txBody>
          <a:bodyPr/>
          <a:lstStyle>
            <a:lvl1pPr>
              <a:defRPr>
                <a:solidFill>
                  <a:schemeClr val="tx2"/>
                </a:solidFill>
              </a:defRPr>
            </a:lvl1pPr>
          </a:lstStyle>
          <a:p>
            <a:pPr>
              <a:defRPr/>
            </a:pPr>
            <a:r>
              <a:rPr lang="de-DE"/>
              <a:t>Mastertitelformat bearbeiten</a:t>
            </a:r>
            <a:endParaRPr lang="en-US"/>
          </a:p>
        </p:txBody>
      </p:sp>
      <p:sp>
        <p:nvSpPr>
          <p:cNvPr id="14" name="Inhaltsplatzhalter 2"/>
          <p:cNvSpPr>
            <a:spLocks noGrp="1"/>
          </p:cNvSpPr>
          <p:nvPr>
            <p:ph idx="1"/>
          </p:nvPr>
        </p:nvSpPr>
        <p:spPr bwMode="auto">
          <a:xfrm>
            <a:off x="2664001" y="3978321"/>
            <a:ext cx="5501054" cy="2114504"/>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6" name="Grafik 15"/>
          <p:cNvPicPr>
            <a:picLocks noChangeAspect="1"/>
          </p:cNvPicPr>
          <p:nvPr userDrawn="1"/>
        </p:nvPicPr>
        <p:blipFill>
          <a:blip r:embed="rId2"/>
          <a:srcRect l="0" t="0" r="0" b="2805"/>
          <a:stretch/>
        </p:blipFill>
        <p:spPr bwMode="auto">
          <a:xfrm>
            <a:off x="0" y="0"/>
            <a:ext cx="3246103"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1_Inhalte mit 2 Bildern und Box">
    <p:bg>
      <p:bgPr shadeToTitle="0">
        <a:solidFill>
          <a:schemeClr val="bg1"/>
        </a:solidFill>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A0970803-ECFD-475F-8FCC-7FDF77792D45}" type="datetime1">
              <a:rPr lang="de-DE"/>
              <a:t>23.05.2024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8374094" y="3978321"/>
            <a:ext cx="3817906" cy="2114504"/>
          </a:xfrm>
          <a:prstGeom prst="rect">
            <a:avLst/>
          </a:prstGeom>
          <a:solidFill>
            <a:schemeClr val="bg2"/>
          </a:solidFill>
        </p:spPr>
        <p:txBody>
          <a:bodyPr lIns="504000" tIns="288000" rIns="360000">
            <a:normAutofit/>
          </a:bodyPr>
          <a:lstStyle>
            <a:lvl1pPr>
              <a:spcAft>
                <a:spcPts val="600"/>
              </a:spcAft>
              <a:defRPr sz="1200" b="0"/>
            </a:lvl1pPr>
            <a:lvl2pPr>
              <a:defRPr sz="1200" b="0"/>
            </a:lvl2pPr>
            <a:lvl3pPr>
              <a:defRPr sz="1200" b="0"/>
            </a:lvl3pPr>
            <a:lvl4pPr>
              <a:defRPr sz="1200" b="0"/>
            </a:lvl4pPr>
            <a:lvl5pPr>
              <a:defRPr sz="12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3403001" y="6346520"/>
            <a:ext cx="3876339" cy="241980"/>
          </a:xfrm>
        </p:spPr>
        <p:txBody>
          <a:bodyPr/>
          <a:lstStyle/>
          <a:p>
            <a:pPr>
              <a:defRPr/>
            </a:pPr>
            <a:endParaRPr lang="en-US"/>
          </a:p>
        </p:txBody>
      </p:sp>
      <p:sp>
        <p:nvSpPr>
          <p:cNvPr id="12" name="Titel 1"/>
          <p:cNvSpPr>
            <a:spLocks noGrp="1"/>
          </p:cNvSpPr>
          <p:nvPr>
            <p:ph type="title"/>
          </p:nvPr>
        </p:nvSpPr>
        <p:spPr bwMode="auto">
          <a:xfrm>
            <a:off x="2664000" y="471488"/>
            <a:ext cx="8753901"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2664001" y="3978321"/>
            <a:ext cx="5501054" cy="2114504"/>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4"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l="0" t="0" r="0" b="2805"/>
          <a:stretch/>
        </p:blipFill>
        <p:spPr bwMode="auto">
          <a:xfrm>
            <a:off x="0" y="0"/>
            <a:ext cx="3246103"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nhalte mit zwei Bildern - rot">
    <p:bg>
      <p:bgPr shadeToTitle="0">
        <a:solidFill>
          <a:schemeClr val="bg1"/>
        </a:solidFill>
      </p:bgPr>
    </p:bg>
    <p:spTree>
      <p:nvGrpSpPr>
        <p:cNvPr id="1" name=""/>
        <p:cNvGrpSpPr/>
        <p:nvPr/>
      </p:nvGrpSpPr>
      <p:grpSpPr bwMode="auto">
        <a:xfrm>
          <a:off x="0" y="0"/>
          <a:ext cx="0" cy="0"/>
          <a:chOff x="0" y="0"/>
          <a:chExt cx="0" cy="0"/>
        </a:xfrm>
      </p:grpSpPr>
      <p:sp>
        <p:nvSpPr>
          <p:cNvPr id="9" name="Rechteck 8"/>
          <p:cNvSpPr/>
          <p:nvPr userDrawn="1"/>
        </p:nvSpPr>
        <p:spPr bwMode="auto">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itel 1"/>
          <p:cNvSpPr>
            <a:spLocks noGrp="1"/>
          </p:cNvSpPr>
          <p:nvPr>
            <p:ph type="title"/>
          </p:nvPr>
        </p:nvSpPr>
        <p:spPr bwMode="auto">
          <a:xfrm>
            <a:off x="2664000" y="471488"/>
            <a:ext cx="8753901"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FC14EBED-8380-4892-8942-DF6DB9366510}" type="datetime1">
              <a:rPr lang="de-DE"/>
              <a:t>23.05.2024</a:t>
            </a:fld>
            <a:endParaRPr lang="en-US"/>
          </a:p>
        </p:txBody>
      </p:sp>
      <p:sp>
        <p:nvSpPr>
          <p:cNvPr id="4" name="Fußzeilenplatzhalter 3"/>
          <p:cNvSpPr>
            <a:spLocks noGrp="1"/>
          </p:cNvSpPr>
          <p:nvPr>
            <p:ph type="ftr" sz="quarter" idx="11"/>
          </p:nvPr>
        </p:nvSpPr>
        <p:spPr bwMode="auto">
          <a:xfrm>
            <a:off x="3403001" y="6346520"/>
            <a:ext cx="3876339" cy="241980"/>
          </a:xfrm>
        </p:spPr>
        <p:txBody>
          <a:bodyPr/>
          <a:lstStyle>
            <a:lvl1pPr>
              <a:defRPr>
                <a:solidFill>
                  <a:schemeClr val="bg1"/>
                </a:solidFill>
              </a:defRPr>
            </a:lvl1p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2664001" y="3978321"/>
            <a:ext cx="5501054" cy="2114504"/>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Inhaltsplatzhalter 2"/>
          <p:cNvSpPr>
            <a:spLocks noGrp="1"/>
          </p:cNvSpPr>
          <p:nvPr>
            <p:ph idx="13"/>
          </p:nvPr>
        </p:nvSpPr>
        <p:spPr bwMode="auto">
          <a:xfrm>
            <a:off x="8374094" y="3976527"/>
            <a:ext cx="2978119" cy="2114504"/>
          </a:xfrm>
        </p:spPr>
        <p:txBody>
          <a:bodyPr/>
          <a:lstStyle>
            <a:lvl1pPr>
              <a:defRPr>
                <a:solidFill>
                  <a:schemeClr val="bg1"/>
                </a:solidFill>
              </a:defRPr>
            </a:lvl1pPr>
            <a:lvl2pPr>
              <a:defRPr>
                <a:solidFill>
                  <a:schemeClr val="bg1"/>
                </a:solidFill>
              </a:defRPr>
            </a:lvl2pPr>
            <a:lvl3pPr marL="180000" indent="-180000">
              <a:buClr>
                <a:schemeClr val="bg1"/>
              </a:buClr>
              <a:buFont typeface="Arial"/>
              <a:buChar char="■"/>
              <a:defRPr>
                <a:solidFill>
                  <a:schemeClr val="bg1"/>
                </a:solidFill>
              </a:defRPr>
            </a:lvl3pPr>
            <a:lvl4pPr marL="360000" indent="-180000">
              <a:buClr>
                <a:schemeClr val="bg1"/>
              </a:buClr>
              <a:buFont typeface="Arial"/>
              <a:buChar char="■"/>
              <a:defRPr>
                <a:solidFill>
                  <a:schemeClr val="bg1"/>
                </a:solidFill>
              </a:defRPr>
            </a:lvl4pPr>
            <a:lvl5pPr marL="540000" indent="-180000">
              <a:buClr>
                <a:schemeClr val="bg1"/>
              </a:buClr>
              <a:buFont typeface="Arial"/>
              <a:buChar cha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2664000" y="1470493"/>
            <a:ext cx="4283876"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7163876" y="1470493"/>
            <a:ext cx="5028124"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2" name="Grafik 11"/>
          <p:cNvPicPr>
            <a:picLocks noChangeAspect="1"/>
          </p:cNvPicPr>
          <p:nvPr userDrawn="1"/>
        </p:nvPicPr>
        <p:blipFill>
          <a:blip r:embed="rId2"/>
          <a:stretch/>
        </p:blipFill>
        <p:spPr bwMode="auto">
          <a:xfrm>
            <a:off x="11757906" y="6217611"/>
            <a:ext cx="216000" cy="469518"/>
          </a:xfrm>
          <a:prstGeom prst="rect">
            <a:avLst/>
          </a:prstGeom>
        </p:spPr>
      </p:pic>
      <p:pic>
        <p:nvPicPr>
          <p:cNvPr id="14" name="Grafik 13"/>
          <p:cNvPicPr>
            <a:picLocks noChangeAspect="1"/>
          </p:cNvPicPr>
          <p:nvPr userDrawn="1"/>
        </p:nvPicPr>
        <p:blipFill>
          <a:blip r:embed="rId2"/>
          <a:srcRect l="0" t="0" r="0" b="2805"/>
          <a:stretch/>
        </p:blipFill>
        <p:spPr bwMode="auto">
          <a:xfrm>
            <a:off x="0" y="0"/>
            <a:ext cx="3246103" cy="6858000"/>
          </a:xfrm>
          <a:prstGeom prst="rect">
            <a:avLst/>
          </a:prstGeom>
        </p:spPr>
      </p:pic>
      <p:sp>
        <p:nvSpPr>
          <p:cNvPr id="13" name="Textfeld 12"/>
          <p:cNvSpPr txBox="1"/>
          <p:nvPr userDrawn="1"/>
        </p:nvSpPr>
        <p:spPr bwMode="auto">
          <a:xfrm>
            <a:off x="8774584"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bg1"/>
                </a:solidFill>
              </a:rPr>
              <a:t>Hochschule Landshut | www.haw-landshut.de</a:t>
            </a:r>
            <a:endParaRPr lang="en-US" sz="1000">
              <a:solidFill>
                <a:schemeClr val="bg1"/>
              </a:solidFill>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838200" y="703504"/>
            <a:ext cx="10515600" cy="906558"/>
          </a:xfrm>
          <a:prstGeom prst="rect">
            <a:avLst/>
          </a:prstGeom>
        </p:spPr>
        <p:txBody>
          <a:bodyPr vert="horz" lIns="0" tIns="0" rIns="0" bIns="0" rtlCol="0" anchor="t">
            <a:noAutofit/>
          </a:bodyPr>
          <a:lstStyle/>
          <a:p>
            <a:pPr>
              <a:defRPr/>
            </a:pPr>
            <a:r>
              <a:rPr lang="de-DE"/>
              <a:t>Mastertitelformat bearbeiten</a:t>
            </a:r>
            <a:endParaRPr lang="en-US"/>
          </a:p>
        </p:txBody>
      </p:sp>
      <p:sp>
        <p:nvSpPr>
          <p:cNvPr id="3" name="Textplatzhalter 2"/>
          <p:cNvSpPr>
            <a:spLocks noGrp="1"/>
          </p:cNvSpPr>
          <p:nvPr>
            <p:ph type="body" idx="1"/>
          </p:nvPr>
        </p:nvSpPr>
        <p:spPr bwMode="auto">
          <a:xfrm>
            <a:off x="839788" y="1808163"/>
            <a:ext cx="10515600" cy="4284662"/>
          </a:xfrm>
          <a:prstGeom prst="rect">
            <a:avLst/>
          </a:prstGeom>
        </p:spPr>
        <p:txBody>
          <a:bodyPr vert="horz" lIns="0" tIns="0" rIns="0" bIns="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2"/>
          </p:nvPr>
        </p:nvSpPr>
        <p:spPr bwMode="auto">
          <a:xfrm>
            <a:off x="7985288" y="6354214"/>
            <a:ext cx="634789" cy="226591"/>
          </a:xfrm>
          <a:prstGeom prst="rect">
            <a:avLst/>
          </a:prstGeom>
        </p:spPr>
        <p:txBody>
          <a:bodyPr vert="horz" wrap="none" lIns="0" tIns="36000" rIns="0" bIns="36000" rtlCol="0" anchor="ctr">
            <a:spAutoFit/>
          </a:bodyPr>
          <a:lstStyle>
            <a:lvl1pPr algn="r">
              <a:defRPr sz="1000">
                <a:solidFill>
                  <a:schemeClr val="tx1"/>
                </a:solidFill>
              </a:defRPr>
            </a:lvl1pPr>
          </a:lstStyle>
          <a:p>
            <a:pPr>
              <a:defRPr/>
            </a:pPr>
            <a:fld id="{32D29A55-1A91-4F92-A9F8-BC0F5772A902}" type="datetime1">
              <a:rPr lang="de-DE"/>
              <a:t>23.05.2024</a:t>
            </a:fld>
            <a:endParaRPr lang="en-US"/>
          </a:p>
        </p:txBody>
      </p:sp>
      <p:sp>
        <p:nvSpPr>
          <p:cNvPr id="5" name="Fußzeilenplatzhalter 4"/>
          <p:cNvSpPr>
            <a:spLocks noGrp="1"/>
          </p:cNvSpPr>
          <p:nvPr>
            <p:ph type="ftr" sz="quarter" idx="3"/>
          </p:nvPr>
        </p:nvSpPr>
        <p:spPr bwMode="auto">
          <a:xfrm>
            <a:off x="839787" y="6354214"/>
            <a:ext cx="6439554" cy="226591"/>
          </a:xfrm>
          <a:prstGeom prst="rect">
            <a:avLst/>
          </a:prstGeom>
        </p:spPr>
        <p:txBody>
          <a:bodyPr vert="horz" wrap="square" lIns="0" tIns="36000" rIns="0" bIns="36000" rtlCol="0" anchor="ctr">
            <a:spAutoFit/>
          </a:bodyPr>
          <a:lstStyle>
            <a:lvl1pPr algn="l">
              <a:defRPr sz="1000">
                <a:solidFill>
                  <a:schemeClr val="tx1"/>
                </a:solidFill>
              </a:defRPr>
            </a:lvl1pPr>
          </a:lstStyle>
          <a:p>
            <a:pPr>
              <a:defRPr/>
            </a:pPr>
            <a:endParaRPr lang="en-US"/>
          </a:p>
        </p:txBody>
      </p:sp>
      <p:sp>
        <p:nvSpPr>
          <p:cNvPr id="6" name="Foliennummernplatzhalter 5"/>
          <p:cNvSpPr>
            <a:spLocks noGrp="1"/>
          </p:cNvSpPr>
          <p:nvPr>
            <p:ph type="sldNum" sz="quarter" idx="4"/>
          </p:nvPr>
        </p:nvSpPr>
        <p:spPr bwMode="auto">
          <a:xfrm>
            <a:off x="11329372" y="6354214"/>
            <a:ext cx="324058" cy="226591"/>
          </a:xfrm>
          <a:prstGeom prst="rect">
            <a:avLst/>
          </a:prstGeom>
        </p:spPr>
        <p:txBody>
          <a:bodyPr vert="horz" wrap="square" lIns="0" tIns="36000" rIns="0" bIns="36000" rtlCol="0" anchor="ctr">
            <a:spAutoFit/>
          </a:bodyPr>
          <a:lstStyle>
            <a:lvl1pPr algn="r">
              <a:defRPr sz="1000">
                <a:solidFill>
                  <a:schemeClr val="tx1"/>
                </a:solidFill>
              </a:defRPr>
            </a:lvl1pPr>
          </a:lstStyle>
          <a:p>
            <a:pPr>
              <a:defRPr/>
            </a:pPr>
            <a:fld id="{637E4081-C9BE-4C87-BA09-749EDE8DC352}" type="slidenum">
              <a:rPr lang="en-US"/>
              <a:t>‹Nr.›</a:t>
            </a:fld>
            <a:endParaRPr lang="en-US"/>
          </a:p>
        </p:txBody>
      </p:sp>
      <p:sp>
        <p:nvSpPr>
          <p:cNvPr id="8" name="Textfeld 7"/>
          <p:cNvSpPr txBox="1"/>
          <p:nvPr userDrawn="1"/>
        </p:nvSpPr>
        <p:spPr bwMode="auto">
          <a:xfrm>
            <a:off x="8777759" y="6354214"/>
            <a:ext cx="2577629" cy="226591"/>
          </a:xfrm>
          <a:prstGeom prst="rect">
            <a:avLst/>
          </a:prstGeom>
        </p:spPr>
        <p:txBody>
          <a:bodyPr vert="horz" wrap="none" lIns="0" tIns="36000" rIns="0" bIns="36000" rtlCol="0" anchor="ctr">
            <a:spAutoFit/>
          </a:bodyPr>
          <a:lstStyle>
            <a:defPPr>
              <a:defRPr lang="en-US"/>
            </a:defPPr>
            <a:lvl1pPr algn="r">
              <a:defRPr sz="1100">
                <a:solidFill>
                  <a:schemeClr val="tx1">
                    <a:tint val="75000"/>
                  </a:schemeClr>
                </a:solidFill>
              </a:defRPr>
            </a:lvl1pPr>
          </a:lstStyle>
          <a:p>
            <a:pPr lvl="0">
              <a:defRPr/>
            </a:pPr>
            <a:r>
              <a:rPr lang="de-DE" sz="1000">
                <a:solidFill>
                  <a:schemeClr val="tx1"/>
                </a:solidFill>
              </a:rPr>
              <a:t>Hochschule Landshut | www.haw-landshut.de</a:t>
            </a:r>
            <a:endParaRPr lang="en-US" sz="1000">
              <a:solidFill>
                <a:schemeClr val="tx1"/>
              </a:solidFill>
            </a:endParaRPr>
          </a:p>
        </p:txBody>
      </p:sp>
      <p:pic>
        <p:nvPicPr>
          <p:cNvPr id="10" name="Grafik 9"/>
          <p:cNvPicPr>
            <a:picLocks noChangeAspect="1"/>
          </p:cNvPicPr>
          <p:nvPr userDrawn="1"/>
        </p:nvPicPr>
        <p:blipFill>
          <a:blip r:embed="rId27"/>
          <a:stretch/>
        </p:blipFill>
        <p:spPr bwMode="auto">
          <a:xfrm>
            <a:off x="0" y="0"/>
            <a:ext cx="645908" cy="1404000"/>
          </a:xfrm>
          <a:prstGeom prst="rect">
            <a:avLst/>
          </a:prstGeom>
        </p:spPr>
      </p:pic>
      <p:pic>
        <p:nvPicPr>
          <p:cNvPr id="11" name="Grafik 10"/>
          <p:cNvPicPr>
            <a:picLocks noChangeAspect="1"/>
          </p:cNvPicPr>
          <p:nvPr userDrawn="1"/>
        </p:nvPicPr>
        <p:blipFill>
          <a:blip r:embed="rId27"/>
          <a:stretch/>
        </p:blipFill>
        <p:spPr bwMode="auto">
          <a:xfrm>
            <a:off x="11757906" y="6217611"/>
            <a:ext cx="216000" cy="4695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dt="1" ftr="0" hdr="0" sldNum="1"/>
  <p:txStyles>
    <p:titleStyle>
      <a:lvl1pPr algn="l" defTabSz="914400">
        <a:lnSpc>
          <a:spcPct val="90000"/>
        </a:lnSpc>
        <a:spcBef>
          <a:spcPts val="0"/>
        </a:spcBef>
        <a:buNone/>
        <a:defRPr sz="2400" b="1" cap="all">
          <a:solidFill>
            <a:schemeClr val="tx2"/>
          </a:solidFill>
          <a:latin typeface="+mj-lt"/>
          <a:ea typeface="+mj-ea"/>
          <a:cs typeface="+mj-cs"/>
        </a:defRPr>
      </a:lvl1pPr>
    </p:titleStyle>
    <p:body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34.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chart" Target="../charts/chart1.xml" /></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35.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6.jpg"/><Relationship Id="rId4" Type="http://schemas.openxmlformats.org/officeDocument/2006/relationships/image" Target="../media/image37.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8.jpg"/><Relationship Id="rId4" Type="http://schemas.openxmlformats.org/officeDocument/2006/relationships/image" Target="../media/image39.jp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0.jpg"/><Relationship Id="rId4" Type="http://schemas.openxmlformats.org/officeDocument/2006/relationships/image" Target="../media/image41.jp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2.jp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43.jpg"/><Relationship Id="rId4" Type="http://schemas.openxmlformats.org/officeDocument/2006/relationships/image" Target="../media/image44.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45.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jpg"/><Relationship Id="rId9" Type="http://schemas.openxmlformats.org/officeDocument/2006/relationships/image" Target="../media/image21.jp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7.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3458198" name="Titel 1"/>
          <p:cNvSpPr>
            <a:spLocks noGrp="1"/>
          </p:cNvSpPr>
          <p:nvPr>
            <p:ph type="ctrTitle"/>
          </p:nvPr>
        </p:nvSpPr>
        <p:spPr bwMode="auto">
          <a:xfrm>
            <a:off x="8290559" y="2408238"/>
            <a:ext cx="3492000" cy="2387599"/>
          </a:xfrm>
        </p:spPr>
        <p:txBody>
          <a:bodyPr/>
          <a:lstStyle/>
          <a:p>
            <a:pPr>
              <a:defRPr/>
            </a:pPr>
            <a:r>
              <a:rPr lang="de-DE"/>
              <a:t>Hochschule Landshut</a:t>
            </a:r>
            <a:endParaRPr lang="en-US"/>
          </a:p>
        </p:txBody>
      </p:sp>
      <p:sp>
        <p:nvSpPr>
          <p:cNvPr id="988243511" name="Untertitel 3"/>
          <p:cNvSpPr>
            <a:spLocks noGrp="1"/>
          </p:cNvSpPr>
          <p:nvPr>
            <p:ph type="subTitle" idx="1"/>
          </p:nvPr>
        </p:nvSpPr>
        <p:spPr bwMode="auto"/>
        <p:txBody>
          <a:bodyPr/>
          <a:lstStyle/>
          <a:p>
            <a:pPr>
              <a:defRPr/>
            </a:pPr>
            <a:r>
              <a:rPr lang="de-DE"/>
              <a:t>Wir verbinden beste Lehre</a:t>
            </a:r>
            <a:br>
              <a:rPr lang="de-DE"/>
            </a:br>
            <a:r>
              <a:rPr lang="de-DE"/>
              <a:t>mit hoher Lebensqualität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Forschung und Transfer</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10</a:t>
            </a:fld>
            <a:endParaRPr lang="en-US"/>
          </a:p>
        </p:txBody>
      </p:sp>
      <p:grpSp>
        <p:nvGrpSpPr>
          <p:cNvPr id="30" name="Gruppieren 7"/>
          <p:cNvGrpSpPr/>
          <p:nvPr/>
        </p:nvGrpSpPr>
        <p:grpSpPr bwMode="auto">
          <a:xfrm>
            <a:off x="7419715" y="2015977"/>
            <a:ext cx="3965760" cy="4238519"/>
            <a:chOff x="5111566" y="2708302"/>
            <a:chExt cx="3966233" cy="3837892"/>
          </a:xfrm>
        </p:grpSpPr>
        <p:sp>
          <p:nvSpPr>
            <p:cNvPr id="31" name="Textfeld 21"/>
            <p:cNvSpPr txBox="1">
              <a:spLocks noChangeArrowheads="1"/>
            </p:cNvSpPr>
            <p:nvPr/>
          </p:nvSpPr>
          <p:spPr bwMode="auto">
            <a:xfrm>
              <a:off x="6191751" y="5340641"/>
              <a:ext cx="2724889" cy="49370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3 In-Institute</a:t>
              </a:r>
              <a:endParaRPr/>
            </a:p>
            <a:p>
              <a:pPr>
                <a:defRPr/>
              </a:pPr>
              <a:r>
                <a:rPr lang="de-DE" sz="1400">
                  <a:latin typeface="Arial"/>
                </a:rPr>
                <a:t>1 An-Institut</a:t>
              </a:r>
              <a:endParaRPr/>
            </a:p>
          </p:txBody>
        </p:sp>
        <p:sp>
          <p:nvSpPr>
            <p:cNvPr id="32" name="Textfeld 23"/>
            <p:cNvSpPr txBox="1">
              <a:spLocks noChangeArrowheads="1"/>
            </p:cNvSpPr>
            <p:nvPr/>
          </p:nvSpPr>
          <p:spPr bwMode="auto">
            <a:xfrm>
              <a:off x="5169492" y="3330688"/>
              <a:ext cx="1142579"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&gt;40</a:t>
              </a:r>
              <a:endParaRPr lang="de-DE" sz="1200">
                <a:latin typeface="Arial"/>
              </a:endParaRPr>
            </a:p>
          </p:txBody>
        </p:sp>
        <p:sp>
          <p:nvSpPr>
            <p:cNvPr id="33" name="Textfeld 24"/>
            <p:cNvSpPr txBox="1">
              <a:spLocks noChangeArrowheads="1"/>
            </p:cNvSpPr>
            <p:nvPr/>
          </p:nvSpPr>
          <p:spPr bwMode="auto">
            <a:xfrm>
              <a:off x="5111566" y="5936321"/>
              <a:ext cx="1153208"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&gt;60</a:t>
              </a:r>
              <a:endParaRPr lang="de-DE" sz="1200">
                <a:latin typeface="Arial"/>
              </a:endParaRPr>
            </a:p>
          </p:txBody>
        </p:sp>
        <p:sp>
          <p:nvSpPr>
            <p:cNvPr id="34" name="Textfeld 22"/>
            <p:cNvSpPr txBox="1">
              <a:spLocks noChangeArrowheads="1"/>
            </p:cNvSpPr>
            <p:nvPr/>
          </p:nvSpPr>
          <p:spPr bwMode="auto">
            <a:xfrm>
              <a:off x="5501005" y="4656899"/>
              <a:ext cx="667327"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3</a:t>
              </a:r>
              <a:r>
                <a:rPr lang="de-DE" sz="3600" b="1">
                  <a:solidFill>
                    <a:srgbClr val="626262"/>
                  </a:solidFill>
                  <a:latin typeface="Arial"/>
                </a:rPr>
                <a:t> </a:t>
              </a:r>
              <a:endParaRPr lang="de-DE" sz="1200">
                <a:latin typeface="Arial"/>
              </a:endParaRPr>
            </a:p>
          </p:txBody>
        </p:sp>
        <p:sp>
          <p:nvSpPr>
            <p:cNvPr id="35" name="Textfeld 27"/>
            <p:cNvSpPr txBox="1">
              <a:spLocks noChangeArrowheads="1"/>
            </p:cNvSpPr>
            <p:nvPr/>
          </p:nvSpPr>
          <p:spPr bwMode="auto">
            <a:xfrm>
              <a:off x="5497989" y="4010320"/>
              <a:ext cx="667326"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2</a:t>
              </a:r>
              <a:r>
                <a:rPr lang="de-DE" sz="3600" b="1">
                  <a:solidFill>
                    <a:srgbClr val="626262"/>
                  </a:solidFill>
                  <a:latin typeface="Arial"/>
                </a:rPr>
                <a:t>   </a:t>
              </a:r>
              <a:endParaRPr lang="de-DE" sz="1600">
                <a:latin typeface="Arial"/>
              </a:endParaRPr>
            </a:p>
          </p:txBody>
        </p:sp>
        <p:sp>
          <p:nvSpPr>
            <p:cNvPr id="36" name="Textfeld 18"/>
            <p:cNvSpPr txBox="1">
              <a:spLocks noChangeArrowheads="1"/>
            </p:cNvSpPr>
            <p:nvPr/>
          </p:nvSpPr>
          <p:spPr bwMode="auto">
            <a:xfrm>
              <a:off x="5497989" y="2708302"/>
              <a:ext cx="630130" cy="609873"/>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C00000"/>
                  </a:solidFill>
                  <a:latin typeface="Arial"/>
                </a:rPr>
                <a:t>3</a:t>
              </a:r>
              <a:endParaRPr lang="de-DE" sz="1200">
                <a:solidFill>
                  <a:srgbClr val="C00000"/>
                </a:solidFill>
                <a:latin typeface="Arial"/>
              </a:endParaRPr>
            </a:p>
          </p:txBody>
        </p:sp>
        <p:sp>
          <p:nvSpPr>
            <p:cNvPr id="37" name="Rechteck 3"/>
            <p:cNvSpPr>
              <a:spLocks noChangeArrowheads="1"/>
            </p:cNvSpPr>
            <p:nvPr/>
          </p:nvSpPr>
          <p:spPr bwMode="auto">
            <a:xfrm>
              <a:off x="6191751" y="2708302"/>
              <a:ext cx="2886048" cy="69699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Schwerpunkte</a:t>
              </a:r>
              <a:endParaRPr/>
            </a:p>
            <a:p>
              <a:pPr>
                <a:defRPr/>
              </a:pPr>
              <a:r>
                <a:rPr lang="de-DE" sz="1400">
                  <a:latin typeface="Arial"/>
                </a:rPr>
                <a:t>Automotive – Energie – Sozialer Wandel und Kohäsionsforschung</a:t>
              </a:r>
              <a:endParaRPr/>
            </a:p>
          </p:txBody>
        </p:sp>
      </p:grpSp>
      <p:sp>
        <p:nvSpPr>
          <p:cNvPr id="39" name="Textfeld 27"/>
          <p:cNvSpPr txBox="1">
            <a:spLocks noChangeArrowheads="1"/>
          </p:cNvSpPr>
          <p:nvPr/>
        </p:nvSpPr>
        <p:spPr bwMode="auto">
          <a:xfrm>
            <a:off x="8499771" y="3496115"/>
            <a:ext cx="2724564" cy="523220"/>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TZ Energie</a:t>
            </a:r>
            <a:endParaRPr/>
          </a:p>
          <a:p>
            <a:pPr>
              <a:defRPr/>
            </a:pPr>
            <a:r>
              <a:rPr lang="de-DE" sz="1400">
                <a:latin typeface="Arial"/>
              </a:rPr>
              <a:t>TZ PULS</a:t>
            </a:r>
            <a:endParaRPr/>
          </a:p>
        </p:txBody>
      </p:sp>
      <p:sp>
        <p:nvSpPr>
          <p:cNvPr id="40" name="Textfeld 22"/>
          <p:cNvSpPr txBox="1">
            <a:spLocks noChangeArrowheads="1"/>
          </p:cNvSpPr>
          <p:nvPr/>
        </p:nvSpPr>
        <p:spPr bwMode="auto">
          <a:xfrm>
            <a:off x="8499771" y="4127445"/>
            <a:ext cx="2724564" cy="73866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Cluster Leichtbau</a:t>
            </a:r>
            <a:endParaRPr/>
          </a:p>
          <a:p>
            <a:pPr>
              <a:defRPr/>
            </a:pPr>
            <a:r>
              <a:rPr lang="de-DE" sz="1400">
                <a:latin typeface="Arial"/>
              </a:rPr>
              <a:t>Cluster Mikrosystemtechnik</a:t>
            </a:r>
            <a:endParaRPr/>
          </a:p>
          <a:p>
            <a:pPr>
              <a:defRPr/>
            </a:pPr>
            <a:r>
              <a:rPr lang="de-DE" sz="1400">
                <a:latin typeface="Arial"/>
              </a:rPr>
              <a:t>Netzwerk Medizintechnik</a:t>
            </a:r>
            <a:endParaRPr/>
          </a:p>
        </p:txBody>
      </p:sp>
      <p:sp>
        <p:nvSpPr>
          <p:cNvPr id="41" name="Textfeld 21"/>
          <p:cNvSpPr txBox="1">
            <a:spLocks noChangeArrowheads="1"/>
          </p:cNvSpPr>
          <p:nvPr/>
        </p:nvSpPr>
        <p:spPr bwMode="auto">
          <a:xfrm>
            <a:off x="7809108" y="4872556"/>
            <a:ext cx="4935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Fieldwork 04 Geo Regular"/>
              </a:rPr>
              <a:t>4</a:t>
            </a:r>
            <a:endParaRPr lang="de-DE" sz="1200">
              <a:latin typeface="Fieldwork 04 Geo Regular"/>
            </a:endParaRPr>
          </a:p>
        </p:txBody>
      </p:sp>
      <p:sp>
        <p:nvSpPr>
          <p:cNvPr id="42" name="Textfeld 24"/>
          <p:cNvSpPr txBox="1">
            <a:spLocks noChangeArrowheads="1"/>
          </p:cNvSpPr>
          <p:nvPr/>
        </p:nvSpPr>
        <p:spPr bwMode="auto">
          <a:xfrm>
            <a:off x="8499771" y="5763839"/>
            <a:ext cx="2724564" cy="30777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Regional</a:t>
            </a:r>
            <a:endParaRPr/>
          </a:p>
        </p:txBody>
      </p:sp>
      <p:sp>
        <p:nvSpPr>
          <p:cNvPr id="43" name="Rechteck 3"/>
          <p:cNvSpPr>
            <a:spLocks noChangeArrowheads="1"/>
          </p:cNvSpPr>
          <p:nvPr/>
        </p:nvSpPr>
        <p:spPr bwMode="auto">
          <a:xfrm>
            <a:off x="8499771" y="2842081"/>
            <a:ext cx="2885704" cy="307777"/>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400">
                <a:latin typeface="Arial"/>
              </a:rPr>
              <a:t>Kooperative Promotionen</a:t>
            </a:r>
            <a:endParaRPr/>
          </a:p>
        </p:txBody>
      </p:sp>
      <p:sp>
        <p:nvSpPr>
          <p:cNvPr id="66" name="Rectangle 2"/>
          <p:cNvSpPr>
            <a:spLocks noChangeArrowheads="1"/>
          </p:cNvSpPr>
          <p:nvPr/>
        </p:nvSpPr>
        <p:spPr bwMode="auto">
          <a:xfrm>
            <a:off x="828320" y="2831336"/>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PROMOTIONEN</a:t>
            </a:r>
            <a:endParaRPr/>
          </a:p>
        </p:txBody>
      </p:sp>
      <p:sp>
        <p:nvSpPr>
          <p:cNvPr id="67" name="Rectangle 10"/>
          <p:cNvSpPr>
            <a:spLocks noChangeArrowheads="1"/>
          </p:cNvSpPr>
          <p:nvPr/>
        </p:nvSpPr>
        <p:spPr bwMode="auto">
          <a:xfrm>
            <a:off x="828322" y="2123539"/>
            <a:ext cx="6660000" cy="514800"/>
          </a:xfrm>
          <a:prstGeom prst="homePlate">
            <a:avLst>
              <a:gd name="adj" fmla="val 50037"/>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HRK FORSCHUNGSLANDKARTE</a:t>
            </a:r>
            <a:endParaRPr/>
          </a:p>
        </p:txBody>
      </p:sp>
      <p:sp>
        <p:nvSpPr>
          <p:cNvPr id="68" name="Rectangle 2"/>
          <p:cNvSpPr>
            <a:spLocks noChangeArrowheads="1"/>
          </p:cNvSpPr>
          <p:nvPr/>
        </p:nvSpPr>
        <p:spPr bwMode="auto">
          <a:xfrm>
            <a:off x="828320" y="3533277"/>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TECHNOLOGIEZENTREN</a:t>
            </a:r>
            <a:endParaRPr/>
          </a:p>
        </p:txBody>
      </p:sp>
      <p:sp>
        <p:nvSpPr>
          <p:cNvPr id="69" name="Rectangle 2"/>
          <p:cNvSpPr>
            <a:spLocks noChangeArrowheads="1"/>
          </p:cNvSpPr>
          <p:nvPr/>
        </p:nvSpPr>
        <p:spPr bwMode="auto">
          <a:xfrm>
            <a:off x="835500" y="4235218"/>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CLUSTER/NETZWERKE</a:t>
            </a:r>
            <a:endParaRPr/>
          </a:p>
        </p:txBody>
      </p:sp>
      <p:sp>
        <p:nvSpPr>
          <p:cNvPr id="70" name="Rectangle 2"/>
          <p:cNvSpPr>
            <a:spLocks noChangeArrowheads="1"/>
          </p:cNvSpPr>
          <p:nvPr/>
        </p:nvSpPr>
        <p:spPr bwMode="auto">
          <a:xfrm>
            <a:off x="835500" y="4942015"/>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INSTITUTE</a:t>
            </a:r>
            <a:endParaRPr/>
          </a:p>
        </p:txBody>
      </p:sp>
      <p:sp>
        <p:nvSpPr>
          <p:cNvPr id="71" name="Rectangle 2"/>
          <p:cNvSpPr>
            <a:spLocks noChangeArrowheads="1"/>
          </p:cNvSpPr>
          <p:nvPr/>
        </p:nvSpPr>
        <p:spPr bwMode="auto">
          <a:xfrm>
            <a:off x="835500" y="5639100"/>
            <a:ext cx="6660000" cy="514800"/>
          </a:xfrm>
          <a:prstGeom prst="homePlate">
            <a:avLst>
              <a:gd name="adj" fmla="val 50037"/>
            </a:avLst>
          </a:prstGeom>
          <a:solidFill>
            <a:schemeClr val="tx1">
              <a:lumMod val="60000"/>
              <a:lumOff val="40000"/>
            </a:schemeClr>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TRANSFERVERANSTALTUNGEN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83E972C0-C295-4084-A519-310533F38F18}"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11</a:t>
            </a:fld>
            <a:endParaRPr lang="en-US"/>
          </a:p>
        </p:txBody>
      </p:sp>
      <p:sp>
        <p:nvSpPr>
          <p:cNvPr id="9" name="Titel 5"/>
          <p:cNvSpPr>
            <a:spLocks noGrp="1"/>
          </p:cNvSpPr>
          <p:nvPr>
            <p:ph type="title"/>
          </p:nvPr>
        </p:nvSpPr>
        <p:spPr bwMode="auto">
          <a:xfrm>
            <a:off x="2664000" y="471488"/>
            <a:ext cx="8753901" cy="906558"/>
          </a:xfrm>
        </p:spPr>
        <p:txBody>
          <a:bodyPr/>
          <a:lstStyle/>
          <a:p>
            <a:pPr>
              <a:defRPr/>
            </a:pPr>
            <a:r>
              <a:rPr lang="de-DE"/>
              <a:t>Angewandte Forschung und Transfer</a:t>
            </a:r>
            <a:endParaRPr/>
          </a:p>
        </p:txBody>
      </p:sp>
      <p:sp>
        <p:nvSpPr>
          <p:cNvPr id="10" name="Inhaltsplatzhalter 2"/>
          <p:cNvSpPr txBox="1"/>
          <p:nvPr/>
        </p:nvSpPr>
        <p:spPr bwMode="auto">
          <a:xfrm>
            <a:off x="2664002" y="1545515"/>
            <a:ext cx="4271096" cy="4547310"/>
          </a:xfrm>
          <a:prstGeom prst="rect">
            <a:avLst/>
          </a:prstGeom>
        </p:spPr>
        <p:txBody>
          <a:bodyPr vert="horz" lIns="0" tIns="0" rIns="0" bIns="0" rtlCol="0">
            <a:normAutofit lnSpcReduction="10000"/>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Forschungsprojekte</a:t>
            </a:r>
            <a:endParaRPr/>
          </a:p>
          <a:p>
            <a:pPr lvl="2">
              <a:defRPr/>
            </a:pPr>
            <a:r>
              <a:rPr lang="de-DE"/>
              <a:t>Überwiegend mit öffentlichen Mitteln gefördert</a:t>
            </a:r>
            <a:endParaRPr/>
          </a:p>
          <a:p>
            <a:pPr lvl="2">
              <a:defRPr/>
            </a:pPr>
            <a:r>
              <a:rPr lang="de-DE"/>
              <a:t>Teilweise mit Beteiligung von Industrie und anderen Trägern</a:t>
            </a:r>
            <a:endParaRPr/>
          </a:p>
          <a:p>
            <a:pPr marL="0" lvl="2" indent="0">
              <a:buFont typeface="Wingdings 2"/>
              <a:buNone/>
              <a:defRPr/>
            </a:pPr>
            <a:endParaRPr lang="de-DE"/>
          </a:p>
          <a:p>
            <a:pPr marL="0" lvl="2" indent="0">
              <a:buFont typeface="Wingdings 2"/>
              <a:buNone/>
              <a:defRPr/>
            </a:pPr>
            <a:endParaRPr lang="de-DE"/>
          </a:p>
          <a:p>
            <a:pPr indent="-180000">
              <a:defRPr/>
            </a:pPr>
            <a:r>
              <a:rPr lang="de-DE"/>
              <a:t>Industrieprojekte</a:t>
            </a:r>
            <a:endParaRPr/>
          </a:p>
          <a:p>
            <a:pPr lvl="2">
              <a:defRPr/>
            </a:pPr>
            <a:r>
              <a:rPr lang="de-DE"/>
              <a:t>von Unternehmen finanziert</a:t>
            </a:r>
            <a:endParaRPr/>
          </a:p>
          <a:p>
            <a:pPr lvl="2">
              <a:defRPr/>
            </a:pPr>
            <a:r>
              <a:rPr lang="de-DE"/>
              <a:t>Ergebnisse finden direkt im Unternehmen Anwendung</a:t>
            </a:r>
            <a:endParaRPr/>
          </a:p>
          <a:p>
            <a:pPr lvl="2">
              <a:defRPr/>
            </a:pPr>
            <a:endParaRPr lang="de-DE"/>
          </a:p>
          <a:p>
            <a:pPr marL="0" lvl="2" indent="0">
              <a:buNone/>
              <a:defRPr/>
            </a:pPr>
            <a:endParaRPr lang="de-DE"/>
          </a:p>
          <a:p>
            <a:pPr>
              <a:defRPr/>
            </a:pPr>
            <a:r>
              <a:rPr lang="de-DE"/>
              <a:t>Wissens- und Technologietransfer</a:t>
            </a:r>
            <a:endParaRPr/>
          </a:p>
          <a:p>
            <a:pPr lvl="2">
              <a:defRPr/>
            </a:pPr>
            <a:r>
              <a:rPr lang="de-DE"/>
              <a:t>Austausch mit Unternehmen und Institutionen</a:t>
            </a:r>
            <a:endParaRPr/>
          </a:p>
          <a:p>
            <a:pPr lvl="2">
              <a:defRPr/>
            </a:pPr>
            <a:r>
              <a:rPr lang="de-DE"/>
              <a:t>generieren von Know-how zum gemeinsamen Nutzen</a:t>
            </a:r>
            <a:endParaRPr/>
          </a:p>
          <a:p>
            <a:pPr marL="0" lvl="2" indent="0">
              <a:buFont typeface="Wingdings 2"/>
              <a:buNone/>
              <a:defRPr/>
            </a:pPr>
            <a:endParaRPr lang="de-DE"/>
          </a:p>
        </p:txBody>
      </p:sp>
      <p:pic>
        <p:nvPicPr>
          <p:cNvPr id="15" name="Bildplatzhalter 6"/>
          <p:cNvPicPr>
            <a:picLocks noChangeAspect="1"/>
          </p:cNvPicPr>
          <p:nvPr/>
        </p:nvPicPr>
        <p:blipFill>
          <a:blip r:embed="rId3"/>
          <a:stretch/>
        </p:blipFill>
        <p:spPr bwMode="auto">
          <a:xfrm>
            <a:off x="7326312" y="831828"/>
            <a:ext cx="4865687" cy="2071034"/>
          </a:xfrm>
          <a:prstGeom prst="rect">
            <a:avLst/>
          </a:prstGeom>
          <a:pattFill prst="pct5">
            <a:fgClr>
              <a:schemeClr val="accent1"/>
            </a:fgClr>
            <a:bgClr>
              <a:schemeClr val="bg1">
                <a:lumMod val="95000"/>
              </a:schemeClr>
            </a:bgClr>
          </a:pattFill>
        </p:spPr>
      </p:pic>
      <p:pic>
        <p:nvPicPr>
          <p:cNvPr id="17" name="Grafik 16"/>
          <p:cNvPicPr>
            <a:picLocks noChangeAspect="1"/>
          </p:cNvPicPr>
          <p:nvPr/>
        </p:nvPicPr>
        <p:blipFill>
          <a:blip r:embed="rId4"/>
          <a:stretch/>
        </p:blipFill>
        <p:spPr bwMode="auto">
          <a:xfrm>
            <a:off x="7338344" y="3038120"/>
            <a:ext cx="4852987" cy="1562100"/>
          </a:xfrm>
          <a:prstGeom prst="rect">
            <a:avLst/>
          </a:prstGeom>
        </p:spPr>
      </p:pic>
      <p:pic>
        <p:nvPicPr>
          <p:cNvPr id="18" name="Grafik 17"/>
          <p:cNvPicPr>
            <a:picLocks noChangeAspect="1"/>
          </p:cNvPicPr>
          <p:nvPr/>
        </p:nvPicPr>
        <p:blipFill>
          <a:blip r:embed="rId5"/>
          <a:stretch/>
        </p:blipFill>
        <p:spPr bwMode="auto">
          <a:xfrm>
            <a:off x="7338344" y="4754534"/>
            <a:ext cx="4853655" cy="144536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12</a:t>
            </a:fld>
            <a:endParaRPr lang="en-US"/>
          </a:p>
        </p:txBody>
      </p:sp>
      <p:sp>
        <p:nvSpPr>
          <p:cNvPr id="5" name="Titel 4"/>
          <p:cNvSpPr>
            <a:spLocks noGrp="1"/>
          </p:cNvSpPr>
          <p:nvPr>
            <p:ph type="title"/>
          </p:nvPr>
        </p:nvSpPr>
        <p:spPr bwMode="auto"/>
        <p:txBody>
          <a:bodyPr/>
          <a:lstStyle/>
          <a:p>
            <a:pPr>
              <a:defRPr/>
            </a:pPr>
            <a:r>
              <a:rPr lang="de-DE"/>
              <a:t>Forschung </a:t>
            </a:r>
            <a:br>
              <a:rPr lang="de-DE"/>
            </a:br>
            <a:r>
              <a:rPr lang="de-DE"/>
              <a:t>und Transfer</a:t>
            </a:r>
            <a:endParaRPr/>
          </a:p>
        </p:txBody>
      </p:sp>
      <p:sp>
        <p:nvSpPr>
          <p:cNvPr id="6" name="Inhaltsplatzhalter 5"/>
          <p:cNvSpPr>
            <a:spLocks noGrp="1"/>
          </p:cNvSpPr>
          <p:nvPr>
            <p:ph idx="1"/>
          </p:nvPr>
        </p:nvSpPr>
        <p:spPr bwMode="auto"/>
        <p:txBody>
          <a:bodyPr/>
          <a:lstStyle/>
          <a:p>
            <a:pPr lvl="2">
              <a:defRPr/>
            </a:pPr>
            <a:r>
              <a:rPr lang="en-GB" cap="none"/>
              <a:t>Institut Sozialer Wandel und Kohäsionsforschung IKON</a:t>
            </a:r>
            <a:endParaRPr/>
          </a:p>
          <a:p>
            <a:pPr lvl="2">
              <a:defRPr/>
            </a:pPr>
            <a:r>
              <a:rPr lang="en-GB"/>
              <a:t>Institut für Systemische Energieberatung GmbH ISE</a:t>
            </a:r>
            <a:endParaRPr lang="en-GB" cap="none"/>
          </a:p>
          <a:p>
            <a:pPr>
              <a:defRPr/>
            </a:pPr>
            <a:endParaRPr lang="de-DE"/>
          </a:p>
          <a:p>
            <a:pPr>
              <a:defRPr/>
            </a:pPr>
            <a:r>
              <a:rPr lang="de-DE"/>
              <a:t>CLUSTER</a:t>
            </a:r>
            <a:endParaRPr/>
          </a:p>
          <a:p>
            <a:pPr lvl="2">
              <a:defRPr/>
            </a:pPr>
            <a:r>
              <a:rPr lang="de-DE"/>
              <a:t>Leichtbau</a:t>
            </a:r>
            <a:endParaRPr/>
          </a:p>
          <a:p>
            <a:pPr lvl="2">
              <a:defRPr/>
            </a:pPr>
            <a:r>
              <a:rPr lang="de-DE"/>
              <a:t>Mikrosystemtechnik</a:t>
            </a:r>
            <a:endParaRPr/>
          </a:p>
          <a:p>
            <a:pPr lvl="2">
              <a:defRPr/>
            </a:pPr>
            <a:r>
              <a:rPr lang="de-DE"/>
              <a:t>Netzwerk Medizintechnik</a:t>
            </a:r>
            <a:endParaRPr/>
          </a:p>
          <a:p>
            <a:pPr lvl="2">
              <a:defRPr/>
            </a:pPr>
            <a:endParaRPr lang="de-DE"/>
          </a:p>
          <a:p>
            <a:pPr>
              <a:defRPr/>
            </a:pPr>
            <a:r>
              <a:rPr lang="de-DE"/>
              <a:t>Technologiezentren (TZ)</a:t>
            </a:r>
            <a:endParaRPr/>
          </a:p>
          <a:p>
            <a:pPr lvl="2">
              <a:defRPr/>
            </a:pPr>
            <a:r>
              <a:rPr lang="de-DE"/>
              <a:t>TZ Energie (Ruhstorf)</a:t>
            </a:r>
            <a:endParaRPr/>
          </a:p>
          <a:p>
            <a:pPr lvl="2">
              <a:defRPr/>
            </a:pPr>
            <a:r>
              <a:rPr lang="de-DE"/>
              <a:t>TZ PULS (Dingolfing) </a:t>
            </a:r>
            <a:endParaRPr/>
          </a:p>
        </p:txBody>
      </p:sp>
      <p:pic>
        <p:nvPicPr>
          <p:cNvPr id="10" name="Bildplatzhalter 9"/>
          <p:cNvPicPr>
            <a:picLocks noChangeAspect="1" noGrp="1"/>
          </p:cNvPicPr>
          <p:nvPr>
            <p:ph type="pic" sz="quarter" idx="15"/>
          </p:nvPr>
        </p:nvPicPr>
        <p:blipFill>
          <a:blip r:embed="rId3"/>
          <a:stretch/>
        </p:blipFill>
        <p:spPr bwMode="auto">
          <a:xfrm>
            <a:off x="7163876" y="0"/>
            <a:ext cx="5028124" cy="6092825"/>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17AFA975-D199-4BCC-A44E-E091D5C6EFBF}"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13</a:t>
            </a:fld>
            <a:endParaRPr lang="en-US"/>
          </a:p>
        </p:txBody>
      </p:sp>
      <p:sp>
        <p:nvSpPr>
          <p:cNvPr id="6" name="Titel 5"/>
          <p:cNvSpPr>
            <a:spLocks noGrp="1"/>
          </p:cNvSpPr>
          <p:nvPr>
            <p:ph type="title"/>
          </p:nvPr>
        </p:nvSpPr>
        <p:spPr bwMode="auto"/>
        <p:txBody>
          <a:bodyPr/>
          <a:lstStyle/>
          <a:p>
            <a:pPr>
              <a:defRPr/>
            </a:pPr>
            <a:r>
              <a:rPr lang="de-DE"/>
              <a:t>Institute und Einrichtungen</a:t>
            </a:r>
            <a:endParaRPr/>
          </a:p>
        </p:txBody>
      </p:sp>
      <p:sp>
        <p:nvSpPr>
          <p:cNvPr id="7" name="Inhaltsplatzhalter 6"/>
          <p:cNvSpPr>
            <a:spLocks noGrp="1"/>
          </p:cNvSpPr>
          <p:nvPr>
            <p:ph idx="1"/>
          </p:nvPr>
        </p:nvSpPr>
        <p:spPr bwMode="auto">
          <a:xfrm>
            <a:off x="2664000" y="2149535"/>
            <a:ext cx="5501054" cy="2623432"/>
          </a:xfrm>
        </p:spPr>
        <p:txBody>
          <a:bodyPr/>
          <a:lstStyle/>
          <a:p>
            <a:pPr lvl="2">
              <a:lnSpc>
                <a:spcPct val="200000"/>
              </a:lnSpc>
              <a:defRPr/>
            </a:pPr>
            <a:r>
              <a:rPr lang="de-DE"/>
              <a:t>Kompetenzzentrum Leichtbau</a:t>
            </a:r>
            <a:endParaRPr/>
          </a:p>
          <a:p>
            <a:pPr lvl="2">
              <a:lnSpc>
                <a:spcPct val="200000"/>
              </a:lnSpc>
              <a:defRPr/>
            </a:pPr>
            <a:r>
              <a:rPr lang="de-DE"/>
              <a:t>Institut Sozialer Wandel und Kohäsionsforschung</a:t>
            </a:r>
            <a:endParaRPr/>
          </a:p>
          <a:p>
            <a:pPr lvl="2">
              <a:lnSpc>
                <a:spcPct val="200000"/>
              </a:lnSpc>
              <a:defRPr/>
            </a:pPr>
            <a:r>
              <a:rPr lang="de-DE"/>
              <a:t>Institute for Data and Process Science</a:t>
            </a:r>
            <a:endParaRPr/>
          </a:p>
          <a:p>
            <a:pPr lvl="2">
              <a:lnSpc>
                <a:spcPct val="200000"/>
              </a:lnSpc>
              <a:defRPr/>
            </a:pPr>
            <a:r>
              <a:rPr lang="de-DE"/>
              <a:t>Technologiezentrum Energie in Ruhstorf</a:t>
            </a:r>
            <a:endParaRPr/>
          </a:p>
          <a:p>
            <a:pPr lvl="2">
              <a:lnSpc>
                <a:spcPct val="200000"/>
              </a:lnSpc>
              <a:defRPr/>
            </a:pPr>
            <a:r>
              <a:rPr lang="de-DE"/>
              <a:t>Technologiezentrum PULS in Dingolfing</a:t>
            </a:r>
            <a:endParaRPr/>
          </a:p>
          <a:p>
            <a:pPr lvl="1">
              <a:lnSpc>
                <a:spcPct val="200000"/>
              </a:lnSpc>
              <a:defRPr/>
            </a:pPr>
            <a:endParaRPr lang="de-DE"/>
          </a:p>
        </p:txBody>
      </p:sp>
      <p:pic>
        <p:nvPicPr>
          <p:cNvPr id="13" name="Grafik 12"/>
          <p:cNvPicPr>
            <a:picLocks noChangeAspect="1"/>
          </p:cNvPicPr>
          <p:nvPr/>
        </p:nvPicPr>
        <p:blipFill>
          <a:blip r:embed="rId3"/>
          <a:stretch/>
        </p:blipFill>
        <p:spPr bwMode="auto">
          <a:xfrm>
            <a:off x="7163876" y="4077810"/>
            <a:ext cx="5028124" cy="1802115"/>
          </a:xfrm>
          <a:prstGeom prst="rect">
            <a:avLst/>
          </a:prstGeom>
        </p:spPr>
      </p:pic>
      <p:pic>
        <p:nvPicPr>
          <p:cNvPr id="14" name="Grafik 13"/>
          <p:cNvPicPr>
            <a:picLocks noChangeAspect="1"/>
          </p:cNvPicPr>
          <p:nvPr/>
        </p:nvPicPr>
        <p:blipFill>
          <a:blip r:embed="rId4"/>
          <a:stretch/>
        </p:blipFill>
        <p:spPr bwMode="auto">
          <a:xfrm>
            <a:off x="7151844" y="1973178"/>
            <a:ext cx="5046043" cy="196599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Ergänzende Folien &amp; Kapitel</a:t>
            </a:r>
            <a:endParaRPr/>
          </a:p>
        </p:txBody>
      </p:sp>
      <p:sp>
        <p:nvSpPr>
          <p:cNvPr id="3" name="Untertitel 2"/>
          <p:cNvSpPr>
            <a:spLocks noGrp="1"/>
          </p:cNvSpPr>
          <p:nvPr>
            <p:ph type="subTitle" idx="1"/>
          </p:nvPr>
        </p:nvSpPr>
        <p:spPr bwMode="auto"/>
        <p:txBody>
          <a:bodyPr/>
          <a:lstStyle/>
          <a:p>
            <a:pPr>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p:nvPr/>
        </p:nvSpPr>
        <p:spPr bwMode="auto">
          <a:xfrm>
            <a:off x="3269974" y="2057400"/>
            <a:ext cx="7673009" cy="271338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Datumsplatzhalter 1"/>
          <p:cNvSpPr>
            <a:spLocks noGrp="1"/>
          </p:cNvSpPr>
          <p:nvPr>
            <p:ph type="dt" sz="half" idx="10"/>
          </p:nvPr>
        </p:nvSpPr>
        <p:spPr bwMode="auto"/>
        <p:txBody>
          <a:bodyPr/>
          <a:lstStyle/>
          <a:p>
            <a:pPr>
              <a:defRPr/>
            </a:pPr>
            <a:fld id="{17AFA975-D199-4BCC-A44E-E091D5C6EFBF}"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16</a:t>
            </a:fld>
            <a:endParaRPr lang="en-US"/>
          </a:p>
        </p:txBody>
      </p:sp>
      <p:sp>
        <p:nvSpPr>
          <p:cNvPr id="7" name="Inhaltsplatzhalter 6"/>
          <p:cNvSpPr>
            <a:spLocks noGrp="1"/>
          </p:cNvSpPr>
          <p:nvPr>
            <p:ph idx="1"/>
          </p:nvPr>
        </p:nvSpPr>
        <p:spPr bwMode="auto">
          <a:xfrm>
            <a:off x="2541074" y="1554111"/>
            <a:ext cx="4499876" cy="4665935"/>
          </a:xfrm>
        </p:spPr>
        <p:txBody>
          <a:bodyPr>
            <a:normAutofit/>
          </a:bodyPr>
          <a:lstStyle/>
          <a:p>
            <a:pPr lvl="1">
              <a:lnSpc>
                <a:spcPct val="200000"/>
              </a:lnSpc>
              <a:defRPr/>
            </a:pPr>
            <a:endParaRPr lang="en-GB"/>
          </a:p>
          <a:p>
            <a:pPr lvl="1">
              <a:lnSpc>
                <a:spcPct val="200000"/>
              </a:lnSpc>
              <a:defRPr/>
            </a:pPr>
            <a:endParaRPr lang="en-GB"/>
          </a:p>
        </p:txBody>
      </p:sp>
      <p:sp>
        <p:nvSpPr>
          <p:cNvPr id="9" name="Titel 8"/>
          <p:cNvSpPr>
            <a:spLocks noGrp="1"/>
          </p:cNvSpPr>
          <p:nvPr>
            <p:ph type="title"/>
          </p:nvPr>
        </p:nvSpPr>
        <p:spPr bwMode="auto"/>
        <p:txBody>
          <a:bodyPr/>
          <a:lstStyle/>
          <a:p>
            <a:pPr>
              <a:defRPr/>
            </a:pPr>
            <a:r>
              <a:rPr lang="de-DE"/>
              <a:t>Unsere Mission</a:t>
            </a:r>
            <a:endParaRPr/>
          </a:p>
        </p:txBody>
      </p:sp>
      <p:sp>
        <p:nvSpPr>
          <p:cNvPr id="13" name="Rechteck 12"/>
          <p:cNvSpPr/>
          <p:nvPr/>
        </p:nvSpPr>
        <p:spPr bwMode="auto">
          <a:xfrm>
            <a:off x="2710093" y="1725334"/>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 die Hochschule Landshut mit all ihren Mitgliedern – befähigen und begeistern für relevantes, zukunftsfähiges Denken und Handeln.</a:t>
            </a:r>
            <a:endParaRPr lang="de-DE"/>
          </a:p>
        </p:txBody>
      </p:sp>
      <p:sp>
        <p:nvSpPr>
          <p:cNvPr id="14" name="Rechteck 13"/>
          <p:cNvSpPr/>
          <p:nvPr/>
        </p:nvSpPr>
        <p:spPr bwMode="auto">
          <a:xfrm>
            <a:off x="2710093" y="3642735"/>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bieten an unserem Campus und den Standorten ein attraktives Umfeld zum Leben, Lernen, Lehren, Arbeiten und Forschen.</a:t>
            </a:r>
            <a:endParaRPr lang="de-DE"/>
          </a:p>
        </p:txBody>
      </p:sp>
      <p:sp>
        <p:nvSpPr>
          <p:cNvPr id="15" name="Rechteck 14"/>
          <p:cNvSpPr/>
          <p:nvPr/>
        </p:nvSpPr>
        <p:spPr bwMode="auto">
          <a:xfrm>
            <a:off x="7302156" y="1725334"/>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kooperieren mit Wirtschaft und Gesellschaft in der Region und darüber hinaus.</a:t>
            </a:r>
            <a:endParaRPr lang="de-DE"/>
          </a:p>
        </p:txBody>
      </p:sp>
      <p:sp>
        <p:nvSpPr>
          <p:cNvPr id="16" name="Rechteck 15"/>
          <p:cNvSpPr/>
          <p:nvPr/>
        </p:nvSpPr>
        <p:spPr bwMode="auto">
          <a:xfrm>
            <a:off x="7302156" y="3642735"/>
            <a:ext cx="4161838" cy="1497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t>Wir gestalten gemeinsam eine lebenswerte Welt, die wir nachhaltig und gesellschaftlich verantwortlich mitgestalten werden.</a:t>
            </a: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Anzahl der Studierenden</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17</a:t>
            </a:fld>
            <a:endParaRPr lang="en-US"/>
          </a:p>
        </p:txBody>
      </p:sp>
      <p:graphicFrame>
        <p:nvGraphicFramePr>
          <p:cNvPr id="25" name="Diagramm 24"/>
          <p:cNvGraphicFramePr>
            <a:graphicFrameLocks xmlns:a="http://schemas.openxmlformats.org/drawingml/2006/main"/>
          </p:cNvGraphicFramePr>
          <p:nvPr/>
        </p:nvGraphicFramePr>
        <p:xfrm>
          <a:off x="2414016" y="1543304"/>
          <a:ext cx="6888480" cy="450233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feld 29"/>
          <p:cNvSpPr txBox="1">
            <a:spLocks noChangeArrowheads="1"/>
          </p:cNvSpPr>
          <p:nvPr/>
        </p:nvSpPr>
        <p:spPr bwMode="auto">
          <a:xfrm>
            <a:off x="7668698" y="2804671"/>
            <a:ext cx="3618738"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rgbClr val="4B9614"/>
                </a:solidFill>
                <a:latin typeface="Arial"/>
              </a:rPr>
              <a:t>INTERDISZIPLINÄRE STUDIEN</a:t>
            </a:r>
            <a:endParaRPr/>
          </a:p>
        </p:txBody>
      </p:sp>
      <p:sp>
        <p:nvSpPr>
          <p:cNvPr id="27" name="Textfeld 19"/>
          <p:cNvSpPr txBox="1">
            <a:spLocks noChangeArrowheads="1"/>
          </p:cNvSpPr>
          <p:nvPr/>
        </p:nvSpPr>
        <p:spPr bwMode="auto">
          <a:xfrm>
            <a:off x="3877056" y="5860968"/>
            <a:ext cx="2152993"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5F4678"/>
                </a:solidFill>
                <a:latin typeface="Arial"/>
              </a:rPr>
              <a:t>SOZIALE ARBEIT</a:t>
            </a:r>
            <a:endParaRPr/>
          </a:p>
        </p:txBody>
      </p:sp>
      <p:sp>
        <p:nvSpPr>
          <p:cNvPr id="28" name="Textfeld 24"/>
          <p:cNvSpPr txBox="1">
            <a:spLocks noChangeArrowheads="1"/>
          </p:cNvSpPr>
          <p:nvPr/>
        </p:nvSpPr>
        <p:spPr bwMode="auto">
          <a:xfrm>
            <a:off x="996696" y="3575303"/>
            <a:ext cx="2452468" cy="923330"/>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4196B4"/>
                </a:solidFill>
                <a:latin typeface="Arial"/>
              </a:rPr>
              <a:t>ELEKTROTECHNIK/WIRTSCHAFTS-</a:t>
            </a:r>
            <a:br>
              <a:rPr lang="de-DE">
                <a:solidFill>
                  <a:srgbClr val="4196B4"/>
                </a:solidFill>
                <a:latin typeface="Arial"/>
              </a:rPr>
            </a:br>
            <a:r>
              <a:rPr lang="de-DE">
                <a:solidFill>
                  <a:srgbClr val="4196B4"/>
                </a:solidFill>
                <a:latin typeface="Arial"/>
              </a:rPr>
              <a:t>INGENIEURWESEN</a:t>
            </a:r>
            <a:endParaRPr/>
          </a:p>
        </p:txBody>
      </p:sp>
      <p:sp>
        <p:nvSpPr>
          <p:cNvPr id="29" name="Textfeld 28"/>
          <p:cNvSpPr txBox="1">
            <a:spLocks noChangeArrowheads="1"/>
          </p:cNvSpPr>
          <p:nvPr/>
        </p:nvSpPr>
        <p:spPr bwMode="auto">
          <a:xfrm>
            <a:off x="7351304" y="4960973"/>
            <a:ext cx="3024088"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78B400"/>
                </a:solidFill>
                <a:latin typeface="Arial"/>
              </a:rPr>
              <a:t>BETRIEBSWIRTSCHAFT</a:t>
            </a:r>
            <a:endParaRPr/>
          </a:p>
        </p:txBody>
      </p:sp>
      <p:sp>
        <p:nvSpPr>
          <p:cNvPr id="30" name="Textfeld 30"/>
          <p:cNvSpPr txBox="1">
            <a:spLocks noChangeArrowheads="1"/>
          </p:cNvSpPr>
          <p:nvPr/>
        </p:nvSpPr>
        <p:spPr bwMode="auto">
          <a:xfrm>
            <a:off x="6813165" y="1744698"/>
            <a:ext cx="2345855"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FFB400"/>
                </a:solidFill>
                <a:latin typeface="Arial"/>
              </a:rPr>
              <a:t>INFORMATIK</a:t>
            </a:r>
            <a:endParaRPr/>
          </a:p>
        </p:txBody>
      </p:sp>
      <p:sp>
        <p:nvSpPr>
          <p:cNvPr id="31" name="Textfeld 31"/>
          <p:cNvSpPr txBox="1">
            <a:spLocks noChangeArrowheads="1"/>
          </p:cNvSpPr>
          <p:nvPr/>
        </p:nvSpPr>
        <p:spPr bwMode="auto">
          <a:xfrm>
            <a:off x="1765012" y="1715234"/>
            <a:ext cx="2669805"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a:solidFill>
                  <a:srgbClr val="325596"/>
                </a:solidFill>
                <a:latin typeface="Arial"/>
              </a:rPr>
              <a:t>MASCHINEN- UND BAUWESEN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Unsere Studiengänge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18</a:t>
            </a:fld>
            <a:endParaRPr lang="en-US"/>
          </a:p>
        </p:txBody>
      </p:sp>
      <p:grpSp>
        <p:nvGrpSpPr>
          <p:cNvPr id="19" name="Gruppieren 16"/>
          <p:cNvGrpSpPr/>
          <p:nvPr/>
        </p:nvGrpSpPr>
        <p:grpSpPr bwMode="auto">
          <a:xfrm>
            <a:off x="709690" y="1224714"/>
            <a:ext cx="11368580" cy="5129498"/>
            <a:chOff x="249304" y="624035"/>
            <a:chExt cx="8571017" cy="4576453"/>
          </a:xfrm>
        </p:grpSpPr>
        <p:sp>
          <p:nvSpPr>
            <p:cNvPr id="20" name="Rectangle 7"/>
            <p:cNvSpPr>
              <a:spLocks noChangeArrowheads="1"/>
            </p:cNvSpPr>
            <p:nvPr/>
          </p:nvSpPr>
          <p:spPr bwMode="auto">
            <a:xfrm>
              <a:off x="251520" y="1565802"/>
              <a:ext cx="1368001" cy="3634686"/>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rPr>
                <a:t>Betriebswirtschaft </a:t>
              </a:r>
              <a:endParaRPr/>
            </a:p>
            <a:p>
              <a:pPr>
                <a:spcAft>
                  <a:spcPts val="600"/>
                </a:spcAft>
                <a:defRPr/>
              </a:pPr>
              <a:r>
                <a:rPr lang="de-DE" sz="1300">
                  <a:latin typeface="Arial"/>
                </a:rPr>
                <a:t>Digitalisierung und</a:t>
              </a:r>
              <a:br>
                <a:rPr lang="de-DE" sz="1300">
                  <a:latin typeface="Arial"/>
                </a:rPr>
              </a:br>
              <a:r>
                <a:rPr lang="de-DE" sz="1300">
                  <a:latin typeface="Arial"/>
                </a:rPr>
                <a:t>Unternehmens-</a:t>
              </a:r>
              <a:br>
                <a:rPr lang="de-DE" sz="1300">
                  <a:latin typeface="Arial"/>
                </a:rPr>
              </a:br>
              <a:r>
                <a:rPr lang="de-DE" sz="1300">
                  <a:latin typeface="Arial"/>
                </a:rPr>
                <a:t>gründung</a:t>
              </a:r>
              <a:endParaRPr lang="de-DE" sz="1300">
                <a:latin typeface="Arial"/>
              </a:endParaRPr>
            </a:p>
            <a:p>
              <a:pPr>
                <a:spcAft>
                  <a:spcPts val="600"/>
                </a:spcAft>
                <a:defRPr/>
              </a:pPr>
              <a:r>
                <a:rPr lang="de-DE" sz="1300">
                  <a:latin typeface="Arial"/>
                </a:rPr>
                <a:t>Digitalisierung,</a:t>
              </a:r>
              <a:br>
                <a:rPr lang="de-DE" sz="1300">
                  <a:latin typeface="Arial"/>
                </a:rPr>
              </a:br>
              <a:r>
                <a:rPr lang="de-DE" sz="1300">
                  <a:latin typeface="Arial"/>
                </a:rPr>
                <a:t>Prozessoptimierung</a:t>
              </a:r>
              <a:br>
                <a:rPr lang="de-DE" sz="1300">
                  <a:latin typeface="Arial"/>
                </a:rPr>
              </a:br>
              <a:r>
                <a:rPr lang="de-DE" sz="1300">
                  <a:latin typeface="Arial"/>
                </a:rPr>
                <a:t>&amp; Management</a:t>
              </a:r>
              <a:endParaRPr/>
            </a:p>
            <a:p>
              <a:pPr>
                <a:spcAft>
                  <a:spcPts val="600"/>
                </a:spcAft>
                <a:defRPr/>
              </a:pPr>
              <a:r>
                <a:rPr lang="de-DE" sz="1300">
                  <a:latin typeface="Arial"/>
                </a:rPr>
                <a:t>Internationale  </a:t>
              </a:r>
              <a:br>
                <a:rPr lang="de-DE" sz="1300">
                  <a:latin typeface="Arial"/>
                </a:rPr>
              </a:br>
              <a:r>
                <a:rPr lang="de-DE" sz="1300">
                  <a:latin typeface="Arial"/>
                </a:rPr>
                <a:t>Betriebswirtschaft</a:t>
              </a:r>
              <a:endParaRPr/>
            </a:p>
            <a:p>
              <a:pPr>
                <a:spcAft>
                  <a:spcPts val="600"/>
                </a:spcAft>
                <a:defRPr/>
              </a:pPr>
              <a:r>
                <a:rPr lang="de-DE" sz="1300">
                  <a:latin typeface="Arial"/>
                </a:rPr>
                <a:t>Steuerberatung</a:t>
              </a:r>
              <a:endParaRPr/>
            </a:p>
            <a:p>
              <a:pPr>
                <a:spcAft>
                  <a:spcPts val="600"/>
                </a:spcAft>
                <a:defRPr/>
              </a:pPr>
              <a:r>
                <a:rPr lang="de-DE" sz="1300">
                  <a:latin typeface="Arial"/>
                  <a:ea typeface="Geneva"/>
                  <a:cs typeface="Geneva"/>
                </a:rPr>
                <a:t>Wirtschafts-</a:t>
              </a:r>
              <a:br>
                <a:rPr lang="de-DE" sz="1300">
                  <a:latin typeface="Arial"/>
                  <a:ea typeface="Geneva"/>
                  <a:cs typeface="Geneva"/>
                </a:rPr>
              </a:br>
              <a:r>
                <a:rPr lang="de-DE" sz="1300">
                  <a:latin typeface="Arial"/>
                  <a:ea typeface="Geneva"/>
                  <a:cs typeface="Geneva"/>
                </a:rPr>
                <a:t>informatik</a:t>
              </a:r>
              <a:endParaRPr lang="de-DE" sz="1300">
                <a:latin typeface="Arial"/>
                <a:ea typeface="Geneva"/>
                <a:cs typeface="Geneva"/>
              </a:endParaRPr>
            </a:p>
            <a:p>
              <a:pPr>
                <a:spcAft>
                  <a:spcPts val="600"/>
                </a:spcAft>
                <a:defRPr/>
              </a:pPr>
              <a:r>
                <a:rPr lang="de-DE" sz="1300">
                  <a:latin typeface="Arial"/>
                  <a:ea typeface="Geneva"/>
                  <a:cs typeface="Geneva"/>
                </a:rPr>
                <a:t>Wirtschaftspsycho-</a:t>
              </a:r>
              <a:br>
                <a:rPr lang="de-DE" sz="1300">
                  <a:latin typeface="Arial"/>
                  <a:ea typeface="Geneva"/>
                  <a:cs typeface="Geneva"/>
                </a:rPr>
              </a:br>
              <a:r>
                <a:rPr lang="de-DE" sz="1300">
                  <a:latin typeface="Arial"/>
                  <a:ea typeface="Geneva"/>
                  <a:cs typeface="Geneva"/>
                </a:rPr>
                <a:t>logie</a:t>
              </a:r>
              <a:r>
                <a:rPr lang="de-DE" sz="1300">
                  <a:latin typeface="Arial"/>
                  <a:ea typeface="Geneva"/>
                  <a:cs typeface="Geneva"/>
                </a:rPr>
                <a:t> &amp; Nachhaltig-</a:t>
              </a:r>
              <a:br>
                <a:rPr lang="de-DE" sz="1300">
                  <a:latin typeface="Arial"/>
                  <a:ea typeface="Geneva"/>
                  <a:cs typeface="Geneva"/>
                </a:rPr>
              </a:br>
              <a:r>
                <a:rPr lang="de-DE" sz="1300">
                  <a:latin typeface="Arial"/>
                  <a:ea typeface="Geneva"/>
                  <a:cs typeface="Geneva"/>
                </a:rPr>
                <a:t>keitsmanagement</a:t>
              </a:r>
              <a:r>
                <a:rPr lang="de-DE" sz="1300">
                  <a:latin typeface="Arial"/>
                  <a:ea typeface="Geneva"/>
                  <a:cs typeface="Geneva"/>
                </a:rPr>
                <a:t> </a:t>
              </a:r>
              <a:br>
                <a:rPr lang="de-DE" sz="1300" b="1">
                  <a:latin typeface="Arial"/>
                  <a:ea typeface="Geneva"/>
                  <a:cs typeface="Geneva"/>
                </a:rPr>
              </a:br>
              <a:br>
                <a:rPr lang="de-DE" sz="1300">
                  <a:latin typeface="Arial"/>
                  <a:ea typeface="Geneva"/>
                  <a:cs typeface="Geneva"/>
                </a:rPr>
              </a:br>
              <a:br>
                <a:rPr lang="de-DE" sz="1300">
                  <a:latin typeface="Arial"/>
                  <a:ea typeface="Geneva"/>
                  <a:cs typeface="Geneva"/>
                </a:rPr>
              </a:b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1" name="Rectangle 8"/>
            <p:cNvSpPr>
              <a:spLocks noChangeArrowheads="1"/>
            </p:cNvSpPr>
            <p:nvPr/>
          </p:nvSpPr>
          <p:spPr bwMode="auto">
            <a:xfrm>
              <a:off x="249304" y="624035"/>
              <a:ext cx="1368001" cy="657361"/>
            </a:xfrm>
            <a:prstGeom prst="rect">
              <a:avLst/>
            </a:prstGeom>
            <a:solidFill>
              <a:schemeClr val="accent6"/>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ea typeface="Geneva"/>
                  <a:cs typeface="Geneva"/>
                </a:rPr>
                <a:t>BETRIEBS-</a:t>
              </a:r>
              <a:br>
                <a:rPr lang="de-DE" sz="1200">
                  <a:solidFill>
                    <a:srgbClr val="FFFFFF"/>
                  </a:solidFill>
                  <a:latin typeface="Arial"/>
                  <a:ea typeface="Geneva"/>
                  <a:cs typeface="Geneva"/>
                </a:rPr>
              </a:br>
              <a:r>
                <a:rPr lang="de-DE" sz="1200">
                  <a:solidFill>
                    <a:srgbClr val="FFFFFF"/>
                  </a:solidFill>
                  <a:latin typeface="Arial"/>
                  <a:ea typeface="Geneva"/>
                  <a:cs typeface="Geneva"/>
                </a:rPr>
                <a:t>WIRTSCHAFT</a:t>
              </a:r>
              <a:endParaRPr/>
            </a:p>
          </p:txBody>
        </p:sp>
        <p:sp>
          <p:nvSpPr>
            <p:cNvPr id="22" name="Rectangle 7"/>
            <p:cNvSpPr>
              <a:spLocks noChangeArrowheads="1"/>
            </p:cNvSpPr>
            <p:nvPr/>
          </p:nvSpPr>
          <p:spPr bwMode="auto">
            <a:xfrm>
              <a:off x="6012159"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rPr>
                <a:t>Soziale Arbeit </a:t>
              </a:r>
              <a:endParaRPr/>
            </a:p>
            <a:p>
              <a:pPr>
                <a:spcAft>
                  <a:spcPts val="600"/>
                </a:spcAft>
                <a:defRPr/>
              </a:pPr>
              <a:r>
                <a:rPr lang="de-DE" sz="1300">
                  <a:latin typeface="Arial"/>
                </a:rPr>
                <a:t>Soziale Arbeit in der </a:t>
              </a:r>
              <a:br>
                <a:rPr lang="de-DE" sz="1300">
                  <a:latin typeface="Arial"/>
                </a:rPr>
              </a:br>
              <a:r>
                <a:rPr lang="de-DE" sz="1300">
                  <a:latin typeface="Arial"/>
                </a:rPr>
                <a:t>Kinder- und Jugend-</a:t>
              </a:r>
              <a:br>
                <a:rPr lang="de-DE" sz="1300">
                  <a:latin typeface="Arial"/>
                </a:rPr>
              </a:br>
              <a:r>
                <a:rPr lang="de-DE" sz="1300">
                  <a:latin typeface="Arial"/>
                </a:rPr>
                <a:t>hilfe </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3" name="Rectangle 8"/>
            <p:cNvSpPr>
              <a:spLocks noChangeArrowheads="1"/>
            </p:cNvSpPr>
            <p:nvPr/>
          </p:nvSpPr>
          <p:spPr bwMode="auto">
            <a:xfrm>
              <a:off x="6012159" y="627234"/>
              <a:ext cx="1368001" cy="657361"/>
            </a:xfrm>
            <a:prstGeom prst="rect">
              <a:avLst/>
            </a:prstGeom>
            <a:solidFill>
              <a:schemeClr val="accent5"/>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SOZIALE ARBEIT</a:t>
              </a:r>
              <a:endParaRPr/>
            </a:p>
          </p:txBody>
        </p:sp>
        <p:sp>
          <p:nvSpPr>
            <p:cNvPr id="24" name="Rectangle 7"/>
            <p:cNvSpPr>
              <a:spLocks noChangeArrowheads="1"/>
            </p:cNvSpPr>
            <p:nvPr/>
          </p:nvSpPr>
          <p:spPr bwMode="auto">
            <a:xfrm>
              <a:off x="1692359" y="1562664"/>
              <a:ext cx="1367768" cy="3634685"/>
            </a:xfrm>
            <a:prstGeom prst="rect">
              <a:avLst/>
            </a:prstGeom>
            <a:solidFill>
              <a:schemeClr val="bg2"/>
            </a:solidFill>
            <a:ln>
              <a:noFill/>
            </a:ln>
          </p:spPr>
          <p:txBody>
            <a:bodyPr wrap="none"/>
            <a:lstStyle/>
            <a:p>
              <a:pPr>
                <a:spcBef>
                  <a:spcPts val="0"/>
                </a:spcBef>
                <a:spcAft>
                  <a:spcPts val="600"/>
                </a:spcAft>
                <a:defRPr/>
              </a:pPr>
              <a:r>
                <a:rPr lang="de-DE" sz="1300">
                  <a:latin typeface="Arial"/>
                </a:rPr>
                <a:t>Automobilwirtschaft</a:t>
              </a:r>
              <a:br>
                <a:rPr lang="de-DE" sz="1300">
                  <a:latin typeface="Arial"/>
                </a:rPr>
              </a:br>
              <a:r>
                <a:rPr lang="de-DE" sz="1300">
                  <a:latin typeface="Arial"/>
                </a:rPr>
                <a:t>und -technik</a:t>
              </a:r>
              <a:endParaRPr/>
            </a:p>
            <a:p>
              <a:pPr>
                <a:spcBef>
                  <a:spcPts val="0"/>
                </a:spcBef>
                <a:spcAft>
                  <a:spcPts val="600"/>
                </a:spcAft>
                <a:defRPr/>
              </a:pPr>
              <a:r>
                <a:rPr lang="de-DE" sz="1300">
                  <a:latin typeface="Arial"/>
                </a:rPr>
                <a:t>Biomedizinische </a:t>
              </a:r>
              <a:br>
                <a:rPr lang="de-DE" sz="1300">
                  <a:latin typeface="Arial"/>
                </a:rPr>
              </a:br>
              <a:r>
                <a:rPr lang="de-DE" sz="1300">
                  <a:latin typeface="Arial"/>
                </a:rPr>
                <a:t>Technik </a:t>
              </a:r>
              <a:endParaRPr/>
            </a:p>
            <a:p>
              <a:pPr>
                <a:spcBef>
                  <a:spcPts val="0"/>
                </a:spcBef>
                <a:spcAft>
                  <a:spcPts val="600"/>
                </a:spcAft>
                <a:defRPr/>
              </a:pPr>
              <a:r>
                <a:rPr lang="de-DE" sz="1300">
                  <a:latin typeface="Arial"/>
                </a:rPr>
                <a:t>Elektro- und </a:t>
              </a:r>
              <a:r>
                <a:rPr lang="de-DE" sz="1300">
                  <a:latin typeface="Arial"/>
                </a:rPr>
                <a:t>Infor</a:t>
              </a:r>
              <a:r>
                <a:rPr lang="de-DE" sz="1300">
                  <a:latin typeface="Arial"/>
                </a:rPr>
                <a:t>-</a:t>
              </a:r>
              <a:br>
                <a:rPr lang="de-DE" sz="1300">
                  <a:latin typeface="Arial"/>
                </a:rPr>
              </a:br>
              <a:r>
                <a:rPr lang="de-DE" sz="1300">
                  <a:latin typeface="Arial"/>
                </a:rPr>
                <a:t>mationstechnik</a:t>
              </a:r>
              <a:endParaRPr lang="de-DE" sz="1300">
                <a:latin typeface="Arial"/>
              </a:endParaRPr>
            </a:p>
            <a:p>
              <a:pPr>
                <a:spcBef>
                  <a:spcPts val="0"/>
                </a:spcBef>
                <a:spcAft>
                  <a:spcPts val="600"/>
                </a:spcAft>
                <a:defRPr/>
              </a:pPr>
              <a:r>
                <a:rPr lang="de-DE" sz="1300">
                  <a:latin typeface="Arial"/>
                </a:rPr>
                <a:t>Internat. Wirtschafts-</a:t>
              </a:r>
              <a:br>
                <a:rPr lang="de-DE" sz="1300">
                  <a:latin typeface="Arial"/>
                </a:rPr>
              </a:br>
              <a:r>
                <a:rPr lang="de-DE" sz="1300">
                  <a:latin typeface="Arial"/>
                </a:rPr>
                <a:t>ingenieurwesen</a:t>
              </a:r>
              <a:r>
                <a:rPr lang="de-DE" sz="1300">
                  <a:latin typeface="Arial"/>
                </a:rPr>
                <a:t> </a:t>
              </a:r>
              <a:endParaRPr/>
            </a:p>
            <a:p>
              <a:pPr>
                <a:spcBef>
                  <a:spcPts val="0"/>
                </a:spcBef>
                <a:spcAft>
                  <a:spcPts val="600"/>
                </a:spcAft>
                <a:defRPr/>
              </a:pPr>
              <a:r>
                <a:rPr lang="de-DE" sz="1300">
                  <a:latin typeface="Arial"/>
                </a:rPr>
                <a:t>Intelligente Systeme</a:t>
              </a:r>
              <a:br>
                <a:rPr lang="de-DE" sz="1300">
                  <a:latin typeface="Arial"/>
                </a:rPr>
              </a:br>
              <a:r>
                <a:rPr lang="de-DE" sz="1300">
                  <a:latin typeface="Arial"/>
                </a:rPr>
                <a:t>und Smart Factory</a:t>
              </a:r>
              <a:endParaRPr/>
            </a:p>
            <a:p>
              <a:pPr>
                <a:spcBef>
                  <a:spcPts val="0"/>
                </a:spcBef>
                <a:spcAft>
                  <a:spcPts val="600"/>
                </a:spcAft>
                <a:defRPr/>
              </a:pPr>
              <a:r>
                <a:rPr lang="de-DE" sz="1300">
                  <a:latin typeface="Arial"/>
                </a:rPr>
                <a:t>Wirtschafts-</a:t>
              </a:r>
              <a:br>
                <a:rPr lang="de-DE" sz="1300">
                  <a:latin typeface="Arial"/>
                </a:rPr>
              </a:br>
              <a:r>
                <a:rPr lang="de-DE" sz="1300">
                  <a:latin typeface="Arial"/>
                </a:rPr>
                <a:t>ingenieurwesen</a:t>
              </a:r>
              <a:r>
                <a:rPr lang="de-DE" sz="1300">
                  <a:latin typeface="Arial"/>
                </a:rPr>
                <a:t> </a:t>
              </a:r>
              <a:endParaRPr/>
            </a:p>
            <a:p>
              <a:pPr>
                <a:spcBef>
                  <a:spcPts val="0"/>
                </a:spcBef>
                <a:spcAft>
                  <a:spcPts val="600"/>
                </a:spcAft>
                <a:defRPr/>
              </a:pPr>
              <a:r>
                <a:rPr lang="de-DE" sz="1300">
                  <a:latin typeface="Arial"/>
                </a:rPr>
                <a:t>Sustainable</a:t>
              </a:r>
              <a:br>
                <a:rPr lang="de-DE" sz="1300">
                  <a:latin typeface="Arial"/>
                </a:rPr>
              </a:br>
              <a:r>
                <a:rPr lang="de-DE" sz="1300">
                  <a:latin typeface="Arial"/>
                </a:rPr>
                <a:t>Industrial </a:t>
              </a:r>
              <a:br>
                <a:rPr lang="de-DE" sz="1300">
                  <a:latin typeface="Arial"/>
                </a:rPr>
              </a:br>
              <a:r>
                <a:rPr lang="de-DE" sz="1300">
                  <a:latin typeface="Arial"/>
                </a:rPr>
                <a:t>Operations</a:t>
              </a:r>
              <a:br>
                <a:rPr lang="de-DE" sz="1300">
                  <a:latin typeface="Arial"/>
                </a:rPr>
              </a:br>
              <a:r>
                <a:rPr lang="de-DE" sz="1300">
                  <a:latin typeface="Arial"/>
                </a:rPr>
                <a:t>and Business</a:t>
              </a:r>
              <a:br>
                <a:rPr lang="de-DE" sz="1300" b="1">
                  <a:latin typeface="Arial"/>
                </a:rPr>
              </a:br>
              <a:endParaRPr lang="de-DE" sz="1300" b="1">
                <a:latin typeface="Arial"/>
              </a:endParaRPr>
            </a:p>
          </p:txBody>
        </p:sp>
        <p:sp>
          <p:nvSpPr>
            <p:cNvPr id="25" name="Rectangle 8"/>
            <p:cNvSpPr>
              <a:spLocks noChangeArrowheads="1"/>
            </p:cNvSpPr>
            <p:nvPr/>
          </p:nvSpPr>
          <p:spPr bwMode="auto">
            <a:xfrm>
              <a:off x="1689464" y="624036"/>
              <a:ext cx="1368001" cy="657361"/>
            </a:xfrm>
            <a:prstGeom prst="rect">
              <a:avLst/>
            </a:prstGeom>
            <a:solidFill>
              <a:schemeClr val="accent2"/>
            </a:solidFill>
            <a:ln>
              <a:noFill/>
            </a:ln>
          </p:spPr>
          <p:txBody>
            <a:bodyPr lIns="0" tIns="0" rIns="0" bIns="0"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ELEKTROTECHNIK/  WIRTSCHAFTS-INGENIEURWESEN</a:t>
              </a:r>
              <a:endParaRPr/>
            </a:p>
          </p:txBody>
        </p:sp>
        <p:sp>
          <p:nvSpPr>
            <p:cNvPr id="26" name="Rectangle 7"/>
            <p:cNvSpPr>
              <a:spLocks noChangeArrowheads="1"/>
            </p:cNvSpPr>
            <p:nvPr/>
          </p:nvSpPr>
          <p:spPr bwMode="auto">
            <a:xfrm>
              <a:off x="4572000"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rPr>
                <a:t>Additive Fertigung – </a:t>
              </a:r>
              <a:br>
                <a:rPr lang="de-DE" sz="1300">
                  <a:latin typeface="Arial"/>
                </a:rPr>
              </a:br>
              <a:r>
                <a:rPr lang="de-DE" sz="1300">
                  <a:latin typeface="Arial"/>
                </a:rPr>
                <a:t>Werkstoffe, </a:t>
              </a:r>
              <a:br>
                <a:rPr lang="de-DE" sz="1300">
                  <a:latin typeface="Arial"/>
                </a:rPr>
              </a:br>
              <a:r>
                <a:rPr lang="de-DE" sz="1300">
                  <a:latin typeface="Arial"/>
                </a:rPr>
                <a:t>Entwicklung und</a:t>
              </a:r>
              <a:br>
                <a:rPr lang="de-DE" sz="1300">
                  <a:latin typeface="Arial"/>
                </a:rPr>
              </a:br>
              <a:r>
                <a:rPr lang="de-DE" sz="1300">
                  <a:latin typeface="Arial"/>
                </a:rPr>
                <a:t>Leichtbau</a:t>
              </a:r>
              <a:endParaRPr/>
            </a:p>
            <a:p>
              <a:pPr>
                <a:spcAft>
                  <a:spcPts val="600"/>
                </a:spcAft>
                <a:defRPr/>
              </a:pPr>
              <a:r>
                <a:rPr lang="de-DE" sz="1300">
                  <a:latin typeface="Arial"/>
                </a:rPr>
                <a:t>Automobiltechnik</a:t>
              </a:r>
              <a:endParaRPr/>
            </a:p>
            <a:p>
              <a:pPr>
                <a:spcAft>
                  <a:spcPts val="600"/>
                </a:spcAft>
                <a:defRPr/>
              </a:pPr>
              <a:r>
                <a:rPr lang="de-DE" sz="1300">
                  <a:latin typeface="Arial"/>
                </a:rPr>
                <a:t>Automobil- und </a:t>
              </a:r>
              <a:br>
                <a:rPr lang="de-DE" sz="1300">
                  <a:latin typeface="Arial"/>
                </a:rPr>
              </a:br>
              <a:r>
                <a:rPr lang="de-DE" sz="1300">
                  <a:latin typeface="Arial"/>
                </a:rPr>
                <a:t>Nutzfahrzeugtechnik </a:t>
              </a:r>
              <a:endParaRPr/>
            </a:p>
            <a:p>
              <a:pPr>
                <a:spcAft>
                  <a:spcPts val="600"/>
                </a:spcAft>
                <a:defRPr/>
              </a:pPr>
              <a:r>
                <a:rPr lang="de-DE" sz="1300">
                  <a:latin typeface="Arial"/>
                </a:rPr>
                <a:t>Bauingenieurwesen</a:t>
              </a:r>
              <a:endParaRPr/>
            </a:p>
            <a:p>
              <a:pPr>
                <a:spcAft>
                  <a:spcPts val="600"/>
                </a:spcAft>
                <a:defRPr/>
              </a:pPr>
              <a:r>
                <a:rPr lang="de-DE" sz="1300">
                  <a:latin typeface="Arial"/>
                </a:rPr>
                <a:t>Maschinenbau</a:t>
              </a:r>
              <a:endParaRPr/>
            </a:p>
            <a:p>
              <a:pPr>
                <a:spcAft>
                  <a:spcPts val="600"/>
                </a:spcAft>
                <a:defRPr/>
              </a:pPr>
              <a:r>
                <a:rPr lang="de-DE" sz="1300">
                  <a:latin typeface="Arial"/>
                </a:rPr>
                <a:t>Nutzfahrzeugtechnik</a:t>
              </a:r>
              <a:endParaRPr/>
            </a:p>
            <a:p>
              <a:pPr>
                <a:defRPr/>
              </a:pPr>
              <a:r>
                <a:rPr lang="de-DE" sz="1300" b="1">
                  <a:latin typeface="Arial"/>
                </a:rPr>
                <a:t>Architektur </a:t>
              </a:r>
              <a:endParaRPr/>
            </a:p>
            <a:p>
              <a:pPr>
                <a:spcAft>
                  <a:spcPts val="600"/>
                </a:spcAft>
                <a:defRPr/>
              </a:pPr>
              <a:r>
                <a:rPr lang="de-DE" sz="1300" b="1">
                  <a:latin typeface="Arial"/>
                </a:rPr>
                <a:t>(ab WS 2024/25)</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27" name="Rectangle 8"/>
            <p:cNvSpPr>
              <a:spLocks noChangeArrowheads="1"/>
            </p:cNvSpPr>
            <p:nvPr/>
          </p:nvSpPr>
          <p:spPr bwMode="auto">
            <a:xfrm>
              <a:off x="4569937" y="624036"/>
              <a:ext cx="1368001" cy="657361"/>
            </a:xfrm>
            <a:prstGeom prst="rect">
              <a:avLst/>
            </a:prstGeom>
            <a:solidFill>
              <a:schemeClr val="accent4"/>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MASCHINEN- UND </a:t>
              </a:r>
              <a:endParaRPr/>
            </a:p>
            <a:p>
              <a:pPr algn="ctr">
                <a:defRPr/>
              </a:pPr>
              <a:r>
                <a:rPr lang="de-DE" sz="1200">
                  <a:solidFill>
                    <a:srgbClr val="FFFFFF"/>
                  </a:solidFill>
                  <a:latin typeface="Arial"/>
                </a:rPr>
                <a:t>BAUWESEN</a:t>
              </a:r>
              <a:endParaRPr lang="de-DE" sz="1200">
                <a:solidFill>
                  <a:srgbClr val="000000"/>
                </a:solidFill>
                <a:latin typeface="Arial"/>
              </a:endParaRPr>
            </a:p>
          </p:txBody>
        </p:sp>
        <p:sp>
          <p:nvSpPr>
            <p:cNvPr id="28" name="Rectangle 7"/>
            <p:cNvSpPr>
              <a:spLocks noChangeArrowheads="1"/>
            </p:cNvSpPr>
            <p:nvPr/>
          </p:nvSpPr>
          <p:spPr bwMode="auto">
            <a:xfrm>
              <a:off x="3134072"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ea typeface="Geneva"/>
                  <a:cs typeface="Geneva"/>
                </a:rPr>
                <a:t>Automobilinformatik</a:t>
              </a:r>
              <a:endParaRPr/>
            </a:p>
            <a:p>
              <a:pPr>
                <a:spcAft>
                  <a:spcPts val="600"/>
                </a:spcAft>
                <a:defRPr/>
              </a:pPr>
              <a:r>
                <a:rPr lang="de-DE" sz="1300">
                  <a:latin typeface="Arial"/>
                  <a:ea typeface="Geneva"/>
                  <a:cs typeface="Geneva"/>
                </a:rPr>
                <a:t>Informatik </a:t>
              </a:r>
              <a:endParaRPr/>
            </a:p>
            <a:p>
              <a:pPr>
                <a:spcAft>
                  <a:spcPts val="600"/>
                </a:spcAft>
                <a:defRPr/>
              </a:pPr>
              <a:r>
                <a:rPr lang="de-DE" sz="1300">
                  <a:latin typeface="Arial"/>
                  <a:ea typeface="Geneva"/>
                  <a:cs typeface="Geneva"/>
                </a:rPr>
                <a:t>Künstliche Intelligenz</a:t>
              </a:r>
              <a:endParaRPr/>
            </a:p>
            <a:p>
              <a:pPr>
                <a:spcAft>
                  <a:spcPts val="600"/>
                </a:spcAft>
                <a:defRPr/>
              </a:pPr>
              <a:r>
                <a:rPr lang="de-DE" sz="1300">
                  <a:latin typeface="Arial"/>
                  <a:ea typeface="Geneva"/>
                  <a:cs typeface="Geneva"/>
                </a:rPr>
                <a:t>Wirtschaftsinformatik</a:t>
              </a:r>
              <a:endParaRPr/>
            </a:p>
            <a:p>
              <a:pPr>
                <a:spcAft>
                  <a:spcPts val="600"/>
                </a:spcAft>
                <a:defRPr/>
              </a:pPr>
              <a:r>
                <a:rPr lang="de-DE" sz="1300">
                  <a:latin typeface="Arial"/>
                  <a:ea typeface="Geneva"/>
                  <a:cs typeface="Geneva"/>
                </a:rPr>
                <a:t>Digitales Verwalt-</a:t>
              </a:r>
              <a:br>
                <a:rPr lang="de-DE" sz="1300">
                  <a:latin typeface="Arial"/>
                  <a:ea typeface="Geneva"/>
                  <a:cs typeface="Geneva"/>
                </a:rPr>
              </a:br>
              <a:r>
                <a:rPr lang="de-DE" sz="1300">
                  <a:latin typeface="Arial"/>
                  <a:ea typeface="Geneva"/>
                  <a:cs typeface="Geneva"/>
                </a:rPr>
                <a:t>ungsmanagement </a:t>
              </a:r>
              <a:br>
                <a:rPr lang="de-DE" sz="1300">
                  <a:latin typeface="Arial"/>
                  <a:ea typeface="Geneva"/>
                  <a:cs typeface="Geneva"/>
                </a:rPr>
              </a:br>
              <a:endParaRPr lang="de-DE" sz="1300">
                <a:latin typeface="Arial"/>
                <a:ea typeface="Geneva"/>
                <a:cs typeface="Geneva"/>
              </a:endParaRPr>
            </a:p>
          </p:txBody>
        </p:sp>
        <p:sp>
          <p:nvSpPr>
            <p:cNvPr id="29" name="Rectangle 8"/>
            <p:cNvSpPr>
              <a:spLocks noChangeArrowheads="1"/>
            </p:cNvSpPr>
            <p:nvPr/>
          </p:nvSpPr>
          <p:spPr bwMode="auto">
            <a:xfrm>
              <a:off x="3129775" y="624036"/>
              <a:ext cx="1368001" cy="657361"/>
            </a:xfrm>
            <a:prstGeom prst="rect">
              <a:avLst/>
            </a:prstGeom>
            <a:solidFill>
              <a:schemeClr val="accent3"/>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INFORMATIK</a:t>
              </a:r>
              <a:endParaRPr lang="de-DE" sz="1200">
                <a:solidFill>
                  <a:srgbClr val="000000"/>
                </a:solidFill>
                <a:latin typeface="Arial"/>
              </a:endParaRPr>
            </a:p>
          </p:txBody>
        </p:sp>
        <p:sp>
          <p:nvSpPr>
            <p:cNvPr id="30" name="Rectangle 7"/>
            <p:cNvSpPr>
              <a:spLocks noChangeArrowheads="1"/>
            </p:cNvSpPr>
            <p:nvPr/>
          </p:nvSpPr>
          <p:spPr bwMode="auto">
            <a:xfrm>
              <a:off x="7452320" y="1562664"/>
              <a:ext cx="1368001" cy="3634682"/>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rPr>
                <a:t>Gebärdensprach-</a:t>
              </a:r>
              <a:br>
                <a:rPr lang="de-DE" sz="1300">
                  <a:latin typeface="Arial"/>
                </a:rPr>
              </a:br>
              <a:r>
                <a:rPr lang="de-DE" sz="1300">
                  <a:latin typeface="Arial"/>
                </a:rPr>
                <a:t>dolmetschen</a:t>
              </a:r>
              <a:endParaRPr/>
            </a:p>
            <a:p>
              <a:pPr>
                <a:spcAft>
                  <a:spcPts val="600"/>
                </a:spcAft>
                <a:defRPr/>
              </a:pPr>
              <a:r>
                <a:rPr lang="de-DE" sz="1300">
                  <a:latin typeface="Arial"/>
                </a:rPr>
                <a:t>Hebamme</a:t>
              </a:r>
              <a:br>
                <a:rPr lang="de-DE" sz="1300">
                  <a:latin typeface="Arial"/>
                </a:rPr>
              </a:br>
              <a:r>
                <a:rPr lang="de-DE" sz="1300">
                  <a:latin typeface="Arial"/>
                </a:rPr>
                <a:t>weiterqualifizierend</a:t>
              </a:r>
              <a:endParaRPr/>
            </a:p>
            <a:p>
              <a:pPr>
                <a:spcAft>
                  <a:spcPts val="600"/>
                </a:spcAft>
                <a:defRPr/>
              </a:pPr>
              <a:r>
                <a:rPr lang="de-DE" sz="1300">
                  <a:latin typeface="Arial"/>
                </a:rPr>
                <a:t>Ingenieurpädagogik </a:t>
              </a:r>
              <a:endParaRPr/>
            </a:p>
            <a:p>
              <a:pPr>
                <a:spcAft>
                  <a:spcPts val="600"/>
                </a:spcAft>
                <a:defRPr/>
              </a:pPr>
              <a:r>
                <a:rPr lang="de-DE" sz="1300">
                  <a:latin typeface="Arial"/>
                </a:rPr>
                <a:t>Ingenieurpsychologie </a:t>
              </a:r>
              <a:endParaRPr/>
            </a:p>
            <a:p>
              <a:pPr>
                <a:spcAft>
                  <a:spcPts val="600"/>
                </a:spcAft>
                <a:defRPr/>
              </a:pPr>
              <a:r>
                <a:rPr lang="de-DE" sz="1300">
                  <a:latin typeface="Arial"/>
                </a:rPr>
                <a:t>Neue Medien</a:t>
              </a:r>
              <a:br>
                <a:rPr lang="de-DE" sz="1300">
                  <a:latin typeface="Arial"/>
                </a:rPr>
              </a:br>
              <a:r>
                <a:rPr lang="de-DE" sz="1300">
                  <a:latin typeface="Arial"/>
                </a:rPr>
                <a:t>und interkulturelle</a:t>
              </a:r>
              <a:br>
                <a:rPr lang="de-DE" sz="1300">
                  <a:latin typeface="Arial"/>
                </a:rPr>
              </a:br>
              <a:r>
                <a:rPr lang="de-DE" sz="1300">
                  <a:latin typeface="Arial"/>
                </a:rPr>
                <a:t>Kommunikation</a:t>
              </a:r>
              <a:endParaRPr/>
            </a:p>
            <a:p>
              <a:pPr>
                <a:spcAft>
                  <a:spcPts val="600"/>
                </a:spcAft>
                <a:defRPr/>
              </a:pPr>
              <a:r>
                <a:rPr lang="de-DE" sz="1300">
                  <a:latin typeface="Arial"/>
                </a:rPr>
                <a:t>Physician</a:t>
              </a:r>
              <a:r>
                <a:rPr lang="de-DE" sz="1300">
                  <a:latin typeface="Arial"/>
                </a:rPr>
                <a:t> </a:t>
              </a:r>
              <a:r>
                <a:rPr lang="de-DE" sz="1300">
                  <a:latin typeface="Arial"/>
                </a:rPr>
                <a:t>Assistant</a:t>
              </a:r>
              <a:r>
                <a:rPr lang="de-DE" sz="1300">
                  <a:latin typeface="Arial"/>
                </a:rPr>
                <a:t>/</a:t>
              </a:r>
              <a:br>
                <a:rPr lang="de-DE" sz="1300">
                  <a:latin typeface="Arial"/>
                </a:rPr>
              </a:br>
              <a:r>
                <a:rPr lang="de-DE" sz="1300">
                  <a:latin typeface="Arial"/>
                </a:rPr>
                <a:t>Arztassistenz</a:t>
              </a:r>
              <a:endParaRPr/>
            </a:p>
            <a:p>
              <a:pPr>
                <a:spcAft>
                  <a:spcPts val="0"/>
                </a:spcAft>
                <a:defRPr/>
              </a:pPr>
              <a:r>
                <a:rPr lang="de-DE" sz="1300">
                  <a:latin typeface="Arial"/>
                </a:rPr>
                <a:t>Hebamme</a:t>
              </a:r>
              <a:br>
                <a:rPr lang="de-DE" sz="1300">
                  <a:latin typeface="Arial"/>
                </a:rPr>
              </a:br>
              <a:r>
                <a:rPr lang="de-DE" sz="1300">
                  <a:latin typeface="Arial"/>
                </a:rPr>
                <a:t>primärqualifizierend </a:t>
              </a:r>
              <a:endParaRPr/>
            </a:p>
            <a:p>
              <a:pPr>
                <a:spcAft>
                  <a:spcPts val="600"/>
                </a:spcAft>
                <a:defRPr/>
              </a:pPr>
              <a:endParaRPr lang="de-DE" sz="1300" b="1">
                <a:latin typeface="Arial"/>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31" name="Rectangle 8"/>
            <p:cNvSpPr>
              <a:spLocks noChangeArrowheads="1"/>
            </p:cNvSpPr>
            <p:nvPr/>
          </p:nvSpPr>
          <p:spPr bwMode="auto">
            <a:xfrm>
              <a:off x="7452320" y="627233"/>
              <a:ext cx="1368000" cy="657361"/>
            </a:xfrm>
            <a:prstGeom prst="rect">
              <a:avLst/>
            </a:prstGeom>
            <a:solidFill>
              <a:schemeClr val="accent1"/>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INTERDISZIPLINÄRE</a:t>
              </a:r>
              <a:br>
                <a:rPr lang="de-DE" sz="1200">
                  <a:solidFill>
                    <a:srgbClr val="FFFFFF"/>
                  </a:solidFill>
                  <a:latin typeface="Arial"/>
                  <a:ea typeface="Geneva"/>
                  <a:cs typeface="Geneva"/>
                </a:rPr>
              </a:br>
              <a:r>
                <a:rPr lang="de-DE" sz="1200">
                  <a:solidFill>
                    <a:srgbClr val="FFFFFF"/>
                  </a:solidFill>
                  <a:latin typeface="Arial"/>
                  <a:ea typeface="Geneva"/>
                  <a:cs typeface="Geneva"/>
                </a:rPr>
                <a:t>STUDIEN</a:t>
              </a:r>
              <a:endParaRPr/>
            </a:p>
          </p:txBody>
        </p:sp>
        <p:sp>
          <p:nvSpPr>
            <p:cNvPr id="32" name="Rectangle 8"/>
            <p:cNvSpPr>
              <a:spLocks noChangeArrowheads="1"/>
            </p:cNvSpPr>
            <p:nvPr/>
          </p:nvSpPr>
          <p:spPr bwMode="auto">
            <a:xfrm>
              <a:off x="250412" y="1281396"/>
              <a:ext cx="8568800" cy="284407"/>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BACHELOR</a:t>
              </a:r>
              <a:endParaRPr/>
            </a:p>
          </p:txBody>
        </p:sp>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Unsere Studiengänge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19</a:t>
            </a:fld>
            <a:endParaRPr lang="en-US"/>
          </a:p>
        </p:txBody>
      </p:sp>
      <p:grpSp>
        <p:nvGrpSpPr>
          <p:cNvPr id="33" name="Gruppieren 16"/>
          <p:cNvGrpSpPr/>
          <p:nvPr/>
        </p:nvGrpSpPr>
        <p:grpSpPr bwMode="auto">
          <a:xfrm>
            <a:off x="703105" y="2245850"/>
            <a:ext cx="11368578" cy="3596851"/>
            <a:chOff x="234001" y="1664997"/>
            <a:chExt cx="8602233" cy="3608282"/>
          </a:xfrm>
        </p:grpSpPr>
        <p:sp>
          <p:nvSpPr>
            <p:cNvPr id="34" name="Rectangle 7"/>
            <p:cNvSpPr>
              <a:spLocks noChangeArrowheads="1"/>
            </p:cNvSpPr>
            <p:nvPr/>
          </p:nvSpPr>
          <p:spPr bwMode="auto">
            <a:xfrm>
              <a:off x="238983" y="1689758"/>
              <a:ext cx="1372984" cy="2357811"/>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rPr>
                <a:t>Markorientierte  </a:t>
              </a:r>
              <a:br>
                <a:rPr lang="de-DE" sz="1300">
                  <a:latin typeface="Arial"/>
                </a:rPr>
              </a:br>
              <a:r>
                <a:rPr lang="de-DE" sz="1300" spc="-50">
                  <a:latin typeface="Arial"/>
                </a:rPr>
                <a:t>Unternehmensführung</a:t>
              </a:r>
              <a:endParaRPr/>
            </a:p>
            <a:p>
              <a:pPr>
                <a:spcAft>
                  <a:spcPts val="600"/>
                </a:spcAft>
                <a:defRPr/>
              </a:pPr>
              <a:r>
                <a:rPr lang="de-DE" sz="1300">
                  <a:latin typeface="Arial"/>
                </a:rPr>
                <a:t>Internationale</a:t>
              </a:r>
              <a:br>
                <a:rPr lang="de-DE" sz="1300">
                  <a:latin typeface="Arial"/>
                </a:rPr>
              </a:br>
              <a:r>
                <a:rPr lang="de-DE" sz="1300">
                  <a:latin typeface="Arial"/>
                </a:rPr>
                <a:t>Betriebswirtschaft</a:t>
              </a:r>
              <a:endParaRPr/>
            </a:p>
            <a:p>
              <a:pPr>
                <a:spcAft>
                  <a:spcPts val="600"/>
                </a:spcAft>
                <a:defRPr/>
              </a:pPr>
              <a:r>
                <a:rPr lang="de-DE" sz="1300" spc="-50">
                  <a:latin typeface="Arial"/>
                </a:rPr>
                <a:t>Personalmanagement</a:t>
              </a:r>
              <a:endParaRPr/>
            </a:p>
            <a:p>
              <a:pPr>
                <a:spcAft>
                  <a:spcPts val="600"/>
                </a:spcAft>
                <a:defRPr/>
              </a:pPr>
              <a:br>
                <a:rPr lang="de-DE" sz="1300">
                  <a:latin typeface="Arial"/>
                  <a:ea typeface="Geneva"/>
                  <a:cs typeface="Geneva"/>
                </a:rPr>
              </a:br>
              <a:br>
                <a:rPr lang="de-DE" sz="1300">
                  <a:latin typeface="Arial"/>
                  <a:ea typeface="Geneva"/>
                  <a:cs typeface="Geneva"/>
                </a:rPr>
              </a:br>
              <a:br>
                <a:rPr lang="de-DE" sz="1300">
                  <a:latin typeface="Arial"/>
                  <a:ea typeface="Geneva"/>
                  <a:cs typeface="Geneva"/>
                </a:rPr>
              </a:br>
              <a:br>
                <a:rPr lang="de-DE" sz="1300">
                  <a:latin typeface="Arial"/>
                  <a:ea typeface="Geneva"/>
                  <a:cs typeface="Geneva"/>
                </a:rPr>
              </a:b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36" name="Rectangle 7"/>
            <p:cNvSpPr>
              <a:spLocks noChangeArrowheads="1"/>
            </p:cNvSpPr>
            <p:nvPr/>
          </p:nvSpPr>
          <p:spPr bwMode="auto">
            <a:xfrm>
              <a:off x="6027811" y="1699546"/>
              <a:ext cx="1368001" cy="2362397"/>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rPr>
                <a:t>Klinische </a:t>
              </a:r>
              <a:br>
                <a:rPr lang="de-DE" sz="1300">
                  <a:latin typeface="Arial"/>
                </a:rPr>
              </a:br>
              <a:r>
                <a:rPr lang="de-DE" sz="1300">
                  <a:latin typeface="Arial"/>
                </a:rPr>
                <a:t>Sozialarbeit</a:t>
              </a:r>
              <a:endParaRPr/>
            </a:p>
            <a:p>
              <a:pPr>
                <a:spcAft>
                  <a:spcPts val="600"/>
                </a:spcAft>
                <a:defRPr/>
              </a:pPr>
              <a:r>
                <a:rPr lang="de-DE" sz="1300">
                  <a:latin typeface="Arial"/>
                </a:rPr>
                <a:t>Diversität gestalten </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38" name="Rectangle 7"/>
            <p:cNvSpPr>
              <a:spLocks noChangeArrowheads="1"/>
            </p:cNvSpPr>
            <p:nvPr/>
          </p:nvSpPr>
          <p:spPr bwMode="auto">
            <a:xfrm>
              <a:off x="1679813" y="1664997"/>
              <a:ext cx="1381785" cy="2373822"/>
            </a:xfrm>
            <a:prstGeom prst="rect">
              <a:avLst/>
            </a:prstGeom>
            <a:solidFill>
              <a:schemeClr val="bg2"/>
            </a:solidFill>
            <a:ln>
              <a:noFill/>
            </a:ln>
          </p:spPr>
          <p:txBody>
            <a:bodyPr wrap="none"/>
            <a:lstStyle/>
            <a:p>
              <a:pPr>
                <a:spcAft>
                  <a:spcPts val="600"/>
                </a:spcAft>
                <a:defRPr/>
              </a:pPr>
              <a:r>
                <a:rPr lang="en-US" sz="1300">
                  <a:latin typeface="Arial"/>
                </a:rPr>
                <a:t>Applied Research </a:t>
              </a:r>
              <a:br>
                <a:rPr lang="en-US" sz="1300">
                  <a:latin typeface="Arial"/>
                </a:rPr>
              </a:br>
              <a:r>
                <a:rPr lang="en-US" sz="1300">
                  <a:latin typeface="Arial"/>
                </a:rPr>
                <a:t>in Engineering</a:t>
              </a:r>
              <a:br>
                <a:rPr lang="en-US" sz="1300">
                  <a:latin typeface="Arial"/>
                </a:rPr>
              </a:br>
              <a:r>
                <a:rPr lang="en-US" sz="1300">
                  <a:latin typeface="Arial"/>
                </a:rPr>
                <a:t>Sciences</a:t>
              </a:r>
              <a:endParaRPr/>
            </a:p>
            <a:p>
              <a:pPr>
                <a:spcAft>
                  <a:spcPts val="600"/>
                </a:spcAft>
                <a:defRPr/>
              </a:pPr>
              <a:r>
                <a:rPr lang="en-US" sz="1300">
                  <a:latin typeface="Arial"/>
                </a:rPr>
                <a:t>Bordnetzentwicklung</a:t>
              </a:r>
              <a:endParaRPr lang="de-DE" sz="1300">
                <a:latin typeface="Arial"/>
              </a:endParaRPr>
            </a:p>
            <a:p>
              <a:pPr>
                <a:spcAft>
                  <a:spcPts val="600"/>
                </a:spcAft>
                <a:defRPr/>
              </a:pPr>
              <a:r>
                <a:rPr lang="de-DE" sz="1300">
                  <a:latin typeface="Arial"/>
                </a:rPr>
                <a:t>Elektro- und </a:t>
              </a:r>
              <a:br>
                <a:rPr lang="de-DE" sz="1300">
                  <a:latin typeface="Arial"/>
                </a:rPr>
              </a:br>
              <a:r>
                <a:rPr lang="de-DE" sz="1300">
                  <a:latin typeface="Arial"/>
                </a:rPr>
                <a:t>Informationstechnik</a:t>
              </a:r>
              <a:endParaRPr/>
            </a:p>
            <a:p>
              <a:pPr>
                <a:spcAft>
                  <a:spcPts val="600"/>
                </a:spcAft>
                <a:defRPr/>
              </a:pPr>
              <a:r>
                <a:rPr lang="de-DE" sz="1300">
                  <a:latin typeface="Arial"/>
                </a:rPr>
                <a:t>Wirtschafts-</a:t>
              </a:r>
              <a:br>
                <a:rPr lang="de-DE" sz="1300">
                  <a:latin typeface="Arial"/>
                </a:rPr>
              </a:br>
              <a:r>
                <a:rPr lang="de-DE" sz="1300">
                  <a:latin typeface="Arial"/>
                </a:rPr>
                <a:t>ingenieurwesen </a:t>
              </a:r>
              <a:endParaRPr/>
            </a:p>
            <a:p>
              <a:pPr>
                <a:spcBef>
                  <a:spcPts val="0"/>
                </a:spcBef>
                <a:spcAft>
                  <a:spcPts val="600"/>
                </a:spcAft>
                <a:defRPr/>
              </a:pPr>
              <a:endParaRPr lang="de-DE" sz="1300" b="1">
                <a:latin typeface="Arial"/>
              </a:endParaRPr>
            </a:p>
          </p:txBody>
        </p:sp>
        <p:sp>
          <p:nvSpPr>
            <p:cNvPr id="40" name="Rectangle 7"/>
            <p:cNvSpPr>
              <a:spLocks noChangeArrowheads="1"/>
            </p:cNvSpPr>
            <p:nvPr/>
          </p:nvSpPr>
          <p:spPr bwMode="auto">
            <a:xfrm>
              <a:off x="4571275" y="1699546"/>
              <a:ext cx="1381785" cy="2380757"/>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ea typeface="Geneva"/>
                  <a:cs typeface="Geneva"/>
                </a:rPr>
                <a:t>Leichtbau und </a:t>
              </a:r>
              <a:br>
                <a:rPr lang="de-DE" sz="1300">
                  <a:latin typeface="Arial"/>
                  <a:ea typeface="Geneva"/>
                  <a:cs typeface="Geneva"/>
                </a:rPr>
              </a:br>
              <a:r>
                <a:rPr lang="de-DE" sz="1300">
                  <a:latin typeface="Arial"/>
                  <a:ea typeface="Geneva"/>
                  <a:cs typeface="Geneva"/>
                </a:rPr>
                <a:t>Simulation</a:t>
              </a:r>
              <a:endParaRPr/>
            </a:p>
            <a:p>
              <a:pPr>
                <a:spcAft>
                  <a:spcPts val="600"/>
                </a:spcAft>
                <a:defRPr/>
              </a:pPr>
              <a:r>
                <a:rPr lang="de-DE" sz="1300">
                  <a:latin typeface="Arial"/>
                  <a:ea typeface="Geneva"/>
                  <a:cs typeface="Geneva"/>
                </a:rPr>
                <a:t>Automobil- und </a:t>
              </a:r>
              <a:br>
                <a:rPr lang="de-DE" sz="1300">
                  <a:latin typeface="Arial"/>
                  <a:ea typeface="Geneva"/>
                  <a:cs typeface="Geneva"/>
                </a:rPr>
              </a:br>
              <a:r>
                <a:rPr lang="de-DE" sz="1300">
                  <a:latin typeface="Arial"/>
                  <a:ea typeface="Geneva"/>
                  <a:cs typeface="Geneva"/>
                </a:rPr>
                <a:t>Nutzfahrzeugtechnik</a:t>
              </a:r>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42" name="Rectangle 7"/>
            <p:cNvSpPr>
              <a:spLocks noChangeArrowheads="1"/>
            </p:cNvSpPr>
            <p:nvPr/>
          </p:nvSpPr>
          <p:spPr bwMode="auto">
            <a:xfrm>
              <a:off x="3132436" y="1700686"/>
              <a:ext cx="1368001" cy="2357811"/>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r>
                <a:rPr lang="de-DE" sz="1300">
                  <a:latin typeface="Arial"/>
                </a:rPr>
                <a:t>Informatik </a:t>
              </a:r>
              <a:endParaRPr/>
            </a:p>
            <a:p>
              <a:pPr>
                <a:spcAft>
                  <a:spcPts val="600"/>
                </a:spcAft>
                <a:defRPr/>
              </a:pPr>
              <a:r>
                <a:rPr lang="de-DE" sz="1300" spc="-50">
                  <a:latin typeface="Arial"/>
                </a:rPr>
                <a:t>Systems Engineering</a:t>
              </a:r>
              <a:endParaRPr/>
            </a:p>
            <a:p>
              <a:pPr>
                <a:spcAft>
                  <a:spcPts val="600"/>
                </a:spcAft>
                <a:defRPr/>
              </a:pPr>
              <a:r>
                <a:rPr lang="de-DE" sz="1300" spc="-50">
                  <a:latin typeface="Arial"/>
                  <a:ea typeface="Geneva"/>
                  <a:cs typeface="Geneva"/>
                </a:rPr>
                <a:t>Wirtschaftsinformatik</a:t>
              </a:r>
              <a:br>
                <a:rPr lang="de-DE" sz="1300">
                  <a:latin typeface="Arial"/>
                  <a:ea typeface="Geneva"/>
                  <a:cs typeface="Geneva"/>
                </a:rPr>
              </a:br>
              <a:endParaRPr lang="de-DE" sz="1300">
                <a:latin typeface="Arial"/>
                <a:ea typeface="Geneva"/>
                <a:cs typeface="Geneva"/>
              </a:endParaRPr>
            </a:p>
            <a:p>
              <a:pPr>
                <a:spcAft>
                  <a:spcPts val="600"/>
                </a:spcAft>
                <a:defRPr/>
              </a:pPr>
              <a:endParaRPr lang="de-DE" sz="1300">
                <a:latin typeface="Arial"/>
                <a:ea typeface="Geneva"/>
                <a:cs typeface="Geneva"/>
              </a:endParaRPr>
            </a:p>
          </p:txBody>
        </p:sp>
        <p:sp>
          <p:nvSpPr>
            <p:cNvPr id="44" name="Rectangle 7"/>
            <p:cNvSpPr>
              <a:spLocks noChangeArrowheads="1"/>
            </p:cNvSpPr>
            <p:nvPr/>
          </p:nvSpPr>
          <p:spPr bwMode="auto">
            <a:xfrm>
              <a:off x="7468234" y="1687985"/>
              <a:ext cx="1368000" cy="2362397"/>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defRPr/>
              </a:pPr>
              <a:endParaRPr lang="de-DE" sz="1200">
                <a:latin typeface="Arial"/>
                <a:ea typeface="Geneva"/>
                <a:cs typeface="Geneva"/>
              </a:endParaRPr>
            </a:p>
            <a:p>
              <a:pPr>
                <a:spcAft>
                  <a:spcPts val="600"/>
                </a:spcAft>
                <a:defRPr/>
              </a:pPr>
              <a:endParaRPr lang="de-DE" sz="1200">
                <a:latin typeface="Arial"/>
                <a:ea typeface="Geneva"/>
                <a:cs typeface="Geneva"/>
              </a:endParaRPr>
            </a:p>
            <a:p>
              <a:pPr>
                <a:spcAft>
                  <a:spcPts val="600"/>
                </a:spcAft>
                <a:defRPr/>
              </a:pPr>
              <a:endParaRPr lang="de-DE" sz="1200">
                <a:latin typeface="Arial"/>
                <a:ea typeface="Geneva"/>
                <a:cs typeface="Geneva"/>
              </a:endParaRPr>
            </a:p>
            <a:p>
              <a:pPr>
                <a:spcAft>
                  <a:spcPts val="600"/>
                </a:spcAft>
                <a:defRPr/>
              </a:pPr>
              <a:endParaRPr lang="de-DE" sz="1200">
                <a:latin typeface="Arial"/>
                <a:ea typeface="Geneva"/>
                <a:cs typeface="Geneva"/>
              </a:endParaRPr>
            </a:p>
            <a:p>
              <a:pPr>
                <a:spcAft>
                  <a:spcPts val="600"/>
                </a:spcAft>
                <a:defRPr/>
              </a:pPr>
              <a:endParaRPr lang="de-DE" sz="1200">
                <a:latin typeface="Arial"/>
                <a:ea typeface="Geneva"/>
                <a:cs typeface="Geneva"/>
              </a:endParaRPr>
            </a:p>
            <a:p>
              <a:pPr>
                <a:spcAft>
                  <a:spcPts val="600"/>
                </a:spcAft>
                <a:defRPr/>
              </a:pPr>
              <a:endParaRPr lang="de-DE" sz="1200">
                <a:latin typeface="Arial"/>
                <a:ea typeface="Geneva"/>
                <a:cs typeface="Geneva"/>
              </a:endParaRPr>
            </a:p>
            <a:p>
              <a:pPr>
                <a:spcAft>
                  <a:spcPts val="600"/>
                </a:spcAft>
                <a:defRPr/>
              </a:pPr>
              <a:endParaRPr lang="de-DE" sz="1200">
                <a:latin typeface="Arial"/>
                <a:ea typeface="Geneva"/>
                <a:cs typeface="Geneva"/>
              </a:endParaRPr>
            </a:p>
          </p:txBody>
        </p:sp>
        <p:sp>
          <p:nvSpPr>
            <p:cNvPr id="46" name="Rectangle 7"/>
            <p:cNvSpPr>
              <a:spLocks noChangeArrowheads="1"/>
            </p:cNvSpPr>
            <p:nvPr/>
          </p:nvSpPr>
          <p:spPr bwMode="auto">
            <a:xfrm>
              <a:off x="234001" y="4302951"/>
              <a:ext cx="8600009" cy="970328"/>
            </a:xfrm>
            <a:prstGeom prst="rect">
              <a:avLst/>
            </a:prstGeom>
            <a:solidFill>
              <a:schemeClr val="bg2"/>
            </a:solidFill>
            <a:ln>
              <a:noFill/>
            </a:ln>
          </p:spPr>
          <p:txBody>
            <a:bodyPr wrap="none"/>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Aft>
                  <a:spcPts val="600"/>
                </a:spcAft>
                <a:tabLst>
                  <a:tab pos="1169988" algn="l"/>
                </a:tabLst>
                <a:defRPr/>
              </a:pPr>
              <a:r>
                <a:rPr lang="de-DE" sz="1300" b="1">
                  <a:latin typeface="Arial"/>
                  <a:ea typeface="Geneva"/>
                  <a:cs typeface="Geneva"/>
                </a:rPr>
                <a:t>BACHELOR	</a:t>
              </a:r>
              <a:r>
                <a:rPr lang="de-DE" sz="1300">
                  <a:latin typeface="Arial"/>
                  <a:ea typeface="Geneva"/>
                  <a:cs typeface="Geneva"/>
                </a:rPr>
                <a:t>Wirtschaftsingenieurwesen, Wirtschaftsingenieurwesen Energie &amp; Logistik </a:t>
              </a:r>
              <a:endParaRPr/>
            </a:p>
            <a:p>
              <a:pPr>
                <a:spcAft>
                  <a:spcPts val="0"/>
                </a:spcAft>
                <a:tabLst>
                  <a:tab pos="1169988" algn="l"/>
                </a:tabLst>
                <a:defRPr/>
              </a:pPr>
              <a:r>
                <a:rPr lang="de-DE" sz="1300" b="1">
                  <a:latin typeface="Arial"/>
                  <a:ea typeface="Geneva"/>
                  <a:cs typeface="Geneva"/>
                </a:rPr>
                <a:t>MASTER</a:t>
              </a:r>
              <a:r>
                <a:rPr lang="de-DE" sz="1300">
                  <a:latin typeface="Arial"/>
                  <a:ea typeface="Geneva"/>
                  <a:cs typeface="Geneva"/>
                </a:rPr>
                <a:t>	Prozessmanagement &amp; Ressourceneffizienz, Simulation Based Engineering, Systems and Project Management,</a:t>
              </a:r>
              <a:endParaRPr/>
            </a:p>
            <a:p>
              <a:pPr>
                <a:spcAft>
                  <a:spcPts val="0"/>
                </a:spcAft>
                <a:tabLst>
                  <a:tab pos="1169988" algn="l"/>
                </a:tabLst>
                <a:defRPr/>
              </a:pPr>
              <a:r>
                <a:rPr lang="de-DE" sz="1300">
                  <a:latin typeface="Arial"/>
                  <a:ea typeface="Geneva"/>
                  <a:cs typeface="Geneva"/>
                </a:rPr>
                <a:t>	Werteorientiertes Produktionsmanagement, Digitale Unternehmensführung</a:t>
              </a:r>
              <a:endParaRPr/>
            </a:p>
          </p:txBody>
        </p:sp>
        <p:sp>
          <p:nvSpPr>
            <p:cNvPr id="47" name="Rectangle 8"/>
            <p:cNvSpPr>
              <a:spLocks noChangeArrowheads="1"/>
            </p:cNvSpPr>
            <p:nvPr/>
          </p:nvSpPr>
          <p:spPr bwMode="auto">
            <a:xfrm>
              <a:off x="235112" y="3953622"/>
              <a:ext cx="8600009" cy="351705"/>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BERUFSBEGLEITEND</a:t>
              </a:r>
              <a:endParaRPr/>
            </a:p>
          </p:txBody>
        </p:sp>
      </p:grpSp>
      <p:sp>
        <p:nvSpPr>
          <p:cNvPr id="21" name="Rectangle 8"/>
          <p:cNvSpPr>
            <a:spLocks noChangeArrowheads="1"/>
          </p:cNvSpPr>
          <p:nvPr/>
        </p:nvSpPr>
        <p:spPr bwMode="auto">
          <a:xfrm>
            <a:off x="711160" y="1961514"/>
            <a:ext cx="11365639" cy="318776"/>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MASTER</a:t>
            </a:r>
            <a:endParaRPr/>
          </a:p>
        </p:txBody>
      </p:sp>
      <p:sp>
        <p:nvSpPr>
          <p:cNvPr id="22" name="Rectangle 8"/>
          <p:cNvSpPr>
            <a:spLocks noChangeArrowheads="1"/>
          </p:cNvSpPr>
          <p:nvPr/>
        </p:nvSpPr>
        <p:spPr bwMode="auto">
          <a:xfrm>
            <a:off x="709690" y="1224714"/>
            <a:ext cx="1814514" cy="736799"/>
          </a:xfrm>
          <a:prstGeom prst="rect">
            <a:avLst/>
          </a:prstGeom>
          <a:solidFill>
            <a:schemeClr val="accent6"/>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ea typeface="Geneva"/>
                <a:cs typeface="Geneva"/>
              </a:rPr>
              <a:t>BETRIEBS-</a:t>
            </a:r>
            <a:br>
              <a:rPr lang="de-DE" sz="1200">
                <a:solidFill>
                  <a:srgbClr val="FFFFFF"/>
                </a:solidFill>
                <a:latin typeface="Arial"/>
                <a:ea typeface="Geneva"/>
                <a:cs typeface="Geneva"/>
              </a:rPr>
            </a:br>
            <a:r>
              <a:rPr lang="de-DE" sz="1200">
                <a:solidFill>
                  <a:srgbClr val="FFFFFF"/>
                </a:solidFill>
                <a:latin typeface="Arial"/>
                <a:ea typeface="Geneva"/>
                <a:cs typeface="Geneva"/>
              </a:rPr>
              <a:t>WIRTSCHAFT</a:t>
            </a:r>
            <a:endParaRPr/>
          </a:p>
        </p:txBody>
      </p:sp>
      <p:sp>
        <p:nvSpPr>
          <p:cNvPr id="23" name="Rectangle 8"/>
          <p:cNvSpPr>
            <a:spLocks noChangeArrowheads="1"/>
          </p:cNvSpPr>
          <p:nvPr/>
        </p:nvSpPr>
        <p:spPr bwMode="auto">
          <a:xfrm>
            <a:off x="8353530" y="1228300"/>
            <a:ext cx="1814514" cy="736799"/>
          </a:xfrm>
          <a:prstGeom prst="rect">
            <a:avLst/>
          </a:prstGeom>
          <a:solidFill>
            <a:schemeClr val="accent5"/>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SOZIALE ARBEIT</a:t>
            </a:r>
            <a:endParaRPr/>
          </a:p>
        </p:txBody>
      </p:sp>
      <p:sp>
        <p:nvSpPr>
          <p:cNvPr id="24" name="Rectangle 8"/>
          <p:cNvSpPr>
            <a:spLocks noChangeArrowheads="1"/>
          </p:cNvSpPr>
          <p:nvPr/>
        </p:nvSpPr>
        <p:spPr bwMode="auto">
          <a:xfrm>
            <a:off x="2619915" y="1224715"/>
            <a:ext cx="1814514" cy="736799"/>
          </a:xfrm>
          <a:prstGeom prst="rect">
            <a:avLst/>
          </a:prstGeom>
          <a:solidFill>
            <a:schemeClr val="accent2"/>
          </a:solidFill>
          <a:ln>
            <a:noFill/>
          </a:ln>
        </p:spPr>
        <p:txBody>
          <a:bodyPr lIns="0" tIns="0" rIns="0" bIns="0"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ELEKTROTECHNIK/  WIRTSCHAFTS-INGENIEURWESEN</a:t>
            </a:r>
            <a:endParaRPr/>
          </a:p>
        </p:txBody>
      </p:sp>
      <p:sp>
        <p:nvSpPr>
          <p:cNvPr id="25" name="Rectangle 8"/>
          <p:cNvSpPr>
            <a:spLocks noChangeArrowheads="1"/>
          </p:cNvSpPr>
          <p:nvPr/>
        </p:nvSpPr>
        <p:spPr bwMode="auto">
          <a:xfrm>
            <a:off x="6440568" y="1224715"/>
            <a:ext cx="1814514" cy="736799"/>
          </a:xfrm>
          <a:prstGeom prst="rect">
            <a:avLst/>
          </a:prstGeom>
          <a:solidFill>
            <a:schemeClr val="accent4"/>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MASCHINEN- UND </a:t>
            </a:r>
            <a:endParaRPr/>
          </a:p>
          <a:p>
            <a:pPr algn="ctr">
              <a:defRPr/>
            </a:pPr>
            <a:r>
              <a:rPr lang="de-DE" sz="1200">
                <a:solidFill>
                  <a:srgbClr val="FFFFFF"/>
                </a:solidFill>
                <a:latin typeface="Arial"/>
              </a:rPr>
              <a:t>BAUWESEN</a:t>
            </a:r>
            <a:endParaRPr lang="de-DE" sz="1200">
              <a:solidFill>
                <a:srgbClr val="000000"/>
              </a:solidFill>
              <a:latin typeface="Arial"/>
            </a:endParaRPr>
          </a:p>
        </p:txBody>
      </p:sp>
      <p:sp>
        <p:nvSpPr>
          <p:cNvPr id="26" name="Rectangle 8"/>
          <p:cNvSpPr>
            <a:spLocks noChangeArrowheads="1"/>
          </p:cNvSpPr>
          <p:nvPr/>
        </p:nvSpPr>
        <p:spPr bwMode="auto">
          <a:xfrm>
            <a:off x="4530341" y="1224715"/>
            <a:ext cx="1814514" cy="736799"/>
          </a:xfrm>
          <a:prstGeom prst="rect">
            <a:avLst/>
          </a:prstGeom>
          <a:solidFill>
            <a:schemeClr val="accent3"/>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200">
                <a:solidFill>
                  <a:srgbClr val="FFFFFF"/>
                </a:solidFill>
                <a:latin typeface="Arial"/>
              </a:rPr>
              <a:t>INFORMATIK</a:t>
            </a:r>
            <a:endParaRPr lang="de-DE" sz="1200">
              <a:solidFill>
                <a:srgbClr val="000000"/>
              </a:solidFill>
              <a:latin typeface="Arial"/>
            </a:endParaRPr>
          </a:p>
        </p:txBody>
      </p:sp>
      <p:sp>
        <p:nvSpPr>
          <p:cNvPr id="27" name="Rectangle 8"/>
          <p:cNvSpPr>
            <a:spLocks noChangeArrowheads="1"/>
          </p:cNvSpPr>
          <p:nvPr/>
        </p:nvSpPr>
        <p:spPr bwMode="auto">
          <a:xfrm>
            <a:off x="10263756" y="1228298"/>
            <a:ext cx="1814512" cy="736799"/>
          </a:xfrm>
          <a:prstGeom prst="rect">
            <a:avLst/>
          </a:prstGeom>
          <a:solidFill>
            <a:schemeClr val="accent1"/>
          </a:solidFill>
          <a:ln>
            <a:noFill/>
          </a:ln>
        </p:spPr>
        <p:txBody>
          <a:bodyPr wrap="none" anchor="ctr"/>
          <a:lstStyle>
            <a:lvl1pPr defTabSz="941388">
              <a:defRPr>
                <a:solidFill>
                  <a:schemeClr val="tx1"/>
                </a:solidFill>
                <a:latin typeface="Arial"/>
                <a:cs typeface="Arial"/>
              </a:defRPr>
            </a:lvl1pPr>
            <a:lvl2pPr marL="742950" indent="-285750" defTabSz="941388">
              <a:defRPr>
                <a:solidFill>
                  <a:schemeClr val="tx1"/>
                </a:solidFill>
                <a:latin typeface="Arial"/>
                <a:cs typeface="Arial"/>
              </a:defRPr>
            </a:lvl2pPr>
            <a:lvl3pPr marL="1143000" indent="-228600" defTabSz="941388">
              <a:defRPr>
                <a:solidFill>
                  <a:schemeClr val="tx1"/>
                </a:solidFill>
                <a:latin typeface="Arial"/>
                <a:cs typeface="Arial"/>
              </a:defRPr>
            </a:lvl3pPr>
            <a:lvl4pPr marL="1600200" indent="-228600" defTabSz="941388">
              <a:defRPr>
                <a:solidFill>
                  <a:schemeClr val="tx1"/>
                </a:solidFill>
                <a:latin typeface="Arial"/>
                <a:cs typeface="Arial"/>
              </a:defRPr>
            </a:lvl4pPr>
            <a:lvl5pPr marL="2057400" indent="-228600" defTabSz="941388">
              <a:defRPr>
                <a:solidFill>
                  <a:schemeClr val="tx1"/>
                </a:solidFill>
                <a:latin typeface="Arial"/>
                <a:cs typeface="Arial"/>
              </a:defRPr>
            </a:lvl5pPr>
            <a:lvl6pPr marL="2514600" indent="-228600" defTabSz="941388">
              <a:spcBef>
                <a:spcPts val="0"/>
              </a:spcBef>
              <a:spcAft>
                <a:spcPts val="0"/>
              </a:spcAft>
              <a:defRPr>
                <a:solidFill>
                  <a:schemeClr val="tx1"/>
                </a:solidFill>
                <a:latin typeface="Arial"/>
                <a:cs typeface="Arial"/>
              </a:defRPr>
            </a:lvl6pPr>
            <a:lvl7pPr marL="2971800" indent="-228600" defTabSz="941388">
              <a:spcBef>
                <a:spcPts val="0"/>
              </a:spcBef>
              <a:spcAft>
                <a:spcPts val="0"/>
              </a:spcAft>
              <a:defRPr>
                <a:solidFill>
                  <a:schemeClr val="tx1"/>
                </a:solidFill>
                <a:latin typeface="Arial"/>
                <a:cs typeface="Arial"/>
              </a:defRPr>
            </a:lvl7pPr>
            <a:lvl8pPr marL="3429000" indent="-228600" defTabSz="941388">
              <a:spcBef>
                <a:spcPts val="0"/>
              </a:spcBef>
              <a:spcAft>
                <a:spcPts val="0"/>
              </a:spcAft>
              <a:defRPr>
                <a:solidFill>
                  <a:schemeClr val="tx1"/>
                </a:solidFill>
                <a:latin typeface="Arial"/>
                <a:cs typeface="Arial"/>
              </a:defRPr>
            </a:lvl8pPr>
            <a:lvl9pPr marL="3886200" indent="-228600" defTabSz="941388">
              <a:spcBef>
                <a:spcPts val="0"/>
              </a:spcBef>
              <a:spcAft>
                <a:spcPts val="0"/>
              </a:spcAft>
              <a:defRPr>
                <a:solidFill>
                  <a:schemeClr val="tx1"/>
                </a:solidFill>
                <a:latin typeface="Arial"/>
                <a:cs typeface="Arial"/>
              </a:defRPr>
            </a:lvl9pPr>
          </a:lstStyle>
          <a:p>
            <a:pPr algn="ctr">
              <a:lnSpc>
                <a:spcPct val="110000"/>
              </a:lnSpc>
              <a:defRPr/>
            </a:pPr>
            <a:r>
              <a:rPr lang="de-DE" sz="1200">
                <a:solidFill>
                  <a:srgbClr val="FFFFFF"/>
                </a:solidFill>
                <a:latin typeface="Arial"/>
                <a:ea typeface="Geneva"/>
                <a:cs typeface="Geneva"/>
              </a:rPr>
              <a:t>INTERDISZIPLINÄRE</a:t>
            </a:r>
            <a:br>
              <a:rPr lang="de-DE" sz="1200">
                <a:solidFill>
                  <a:srgbClr val="FFFFFF"/>
                </a:solidFill>
                <a:latin typeface="Arial"/>
                <a:ea typeface="Geneva"/>
                <a:cs typeface="Geneva"/>
              </a:rPr>
            </a:br>
            <a:r>
              <a:rPr lang="de-DE" sz="1200">
                <a:solidFill>
                  <a:srgbClr val="FFFFFF"/>
                </a:solidFill>
                <a:latin typeface="Arial"/>
                <a:ea typeface="Geneva"/>
                <a:cs typeface="Geneva"/>
              </a:rPr>
              <a:t>STUDIEN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3051100" y="1764000"/>
            <a:ext cx="8802159" cy="2387599"/>
          </a:xfrm>
        </p:spPr>
        <p:txBody>
          <a:bodyPr/>
          <a:lstStyle/>
          <a:p>
            <a:pPr>
              <a:defRPr/>
            </a:pPr>
            <a:r>
              <a:rPr lang="de-DE"/>
              <a:t>Landshut und</a:t>
            </a:r>
            <a:br>
              <a:rPr lang="de-DE"/>
            </a:br>
            <a:r>
              <a:rPr lang="de-DE"/>
              <a:t>die Hochschule</a:t>
            </a:r>
            <a:endParaRPr lang="en-US"/>
          </a:p>
        </p:txBody>
      </p:sp>
      <p:sp>
        <p:nvSpPr>
          <p:cNvPr id="3" name="Untertitel 2"/>
          <p:cNvSpPr>
            <a:spLocks noGrp="1"/>
          </p:cNvSpPr>
          <p:nvPr>
            <p:ph type="subTitle" idx="1"/>
          </p:nvPr>
        </p:nvSpPr>
        <p:spPr bwMode="auto"/>
        <p:txBody>
          <a:bodyPr/>
          <a:lstStyle/>
          <a:p>
            <a:pPr>
              <a:defRPr/>
            </a:pP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7" name="Grafik 6"/>
          <p:cNvPicPr>
            <a:picLocks noChangeAspect="1"/>
          </p:cNvPicPr>
          <p:nvPr/>
        </p:nvPicPr>
        <p:blipFill>
          <a:blip r:embed="rId4"/>
          <a:stretch/>
        </p:blipFill>
        <p:spPr bwMode="auto">
          <a:xfrm>
            <a:off x="6845968" y="4375"/>
            <a:ext cx="5346032" cy="685362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Warum in landshut studieren?</a:t>
            </a:r>
            <a:endParaRPr lang="en-US"/>
          </a:p>
        </p:txBody>
      </p:sp>
      <p:sp>
        <p:nvSpPr>
          <p:cNvPr id="3" name="Untertitel 2"/>
          <p:cNvSpPr>
            <a:spLocks noGrp="1"/>
          </p:cNvSpPr>
          <p:nvPr>
            <p:ph type="subTitle" idx="1"/>
          </p:nvPr>
        </p:nvSpPr>
        <p:spPr bwMode="auto"/>
        <p:txBody>
          <a:bodyPr/>
          <a:lstStyle/>
          <a:p>
            <a:pPr>
              <a:defRPr/>
            </a:pPr>
            <a:r>
              <a:rPr lang="de-DE"/>
              <a:t>Platz für eine Subline die auch </a:t>
            </a:r>
            <a:br>
              <a:rPr lang="de-DE"/>
            </a:br>
            <a:r>
              <a:rPr lang="de-DE"/>
              <a:t>länger sein kann</a:t>
            </a: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7" name="Grafik 6"/>
          <p:cNvPicPr>
            <a:picLocks noChangeAspect="1"/>
          </p:cNvPicPr>
          <p:nvPr/>
        </p:nvPicPr>
        <p:blipFill>
          <a:blip r:embed="rId4"/>
          <a:stretch/>
        </p:blipFill>
        <p:spPr bwMode="auto">
          <a:xfrm>
            <a:off x="5584868" y="0"/>
            <a:ext cx="6607132" cy="35722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Das bietet die Hochschule</a:t>
            </a:r>
            <a:endParaRPr/>
          </a:p>
        </p:txBody>
      </p:sp>
      <p:sp>
        <p:nvSpPr>
          <p:cNvPr id="3" name="Inhaltsplatzhalter 2"/>
          <p:cNvSpPr>
            <a:spLocks noGrp="1"/>
          </p:cNvSpPr>
          <p:nvPr>
            <p:ph idx="1"/>
          </p:nvPr>
        </p:nvSpPr>
        <p:spPr bwMode="auto">
          <a:xfrm>
            <a:off x="2664001" y="3978321"/>
            <a:ext cx="4283875" cy="2114504"/>
          </a:xfrm>
        </p:spPr>
        <p:txBody>
          <a:bodyPr>
            <a:normAutofit/>
          </a:bodyPr>
          <a:lstStyle/>
          <a:p>
            <a:pPr lvl="2">
              <a:defRPr/>
            </a:pPr>
            <a:r>
              <a:rPr lang="de-DE"/>
              <a:t>Aktives </a:t>
            </a:r>
            <a:r>
              <a:rPr lang="de-DE" b="1"/>
              <a:t>Leben am Campus</a:t>
            </a:r>
            <a:br>
              <a:rPr lang="de-DE"/>
            </a:br>
            <a:r>
              <a:rPr lang="de-DE"/>
              <a:t>→ Hochschulsport, Vereine &amp; Organisationen</a:t>
            </a:r>
            <a:endParaRPr/>
          </a:p>
          <a:p>
            <a:pPr lvl="2">
              <a:defRPr/>
            </a:pPr>
            <a:r>
              <a:rPr lang="de-DE" b="1"/>
              <a:t>Spannende Kurse </a:t>
            </a:r>
            <a:r>
              <a:rPr lang="de-DE"/>
              <a:t>unabhängig vom Studiengang</a:t>
            </a:r>
            <a:br>
              <a:rPr lang="de-DE"/>
            </a:br>
            <a:r>
              <a:rPr lang="de-DE"/>
              <a:t>→ Ethik, Patentrecht, Design, Rhetorik, u. v. m.</a:t>
            </a:r>
            <a:endParaRPr/>
          </a:p>
          <a:p>
            <a:pPr lvl="2">
              <a:defRPr/>
            </a:pPr>
            <a:r>
              <a:rPr lang="de-DE" b="1"/>
              <a:t>Gute Betreuung </a:t>
            </a:r>
            <a:r>
              <a:rPr lang="de-DE"/>
              <a:t>durch Lehrende und Tutoren</a:t>
            </a:r>
            <a:br>
              <a:rPr lang="de-DE"/>
            </a:br>
            <a:r>
              <a:rPr lang="de-DE"/>
              <a:t>→ praxisorientierte Ausbildung für beste Chancen am Arbeitsmarkt</a:t>
            </a:r>
            <a:endParaRPr/>
          </a:p>
        </p:txBody>
      </p:sp>
      <p:sp>
        <p:nvSpPr>
          <p:cNvPr id="4" name="Inhaltsplatzhalter 3"/>
          <p:cNvSpPr>
            <a:spLocks noGrp="1"/>
          </p:cNvSpPr>
          <p:nvPr>
            <p:ph idx="13"/>
          </p:nvPr>
        </p:nvSpPr>
        <p:spPr bwMode="auto">
          <a:xfrm>
            <a:off x="7163876" y="3976527"/>
            <a:ext cx="4188337" cy="2114504"/>
          </a:xfrm>
        </p:spPr>
        <p:txBody>
          <a:bodyPr/>
          <a:lstStyle/>
          <a:p>
            <a:pPr lvl="2">
              <a:defRPr/>
            </a:pPr>
            <a:r>
              <a:rPr lang="de-DE"/>
              <a:t>Viele </a:t>
            </a:r>
            <a:r>
              <a:rPr lang="de-DE" b="1"/>
              <a:t>internationale Partneruniversitäten</a:t>
            </a:r>
            <a:br>
              <a:rPr lang="de-DE"/>
            </a:br>
            <a:r>
              <a:rPr lang="de-DE"/>
              <a:t>→ Möglichkeiten für Auslandsaufenthalt</a:t>
            </a:r>
            <a:endParaRPr/>
          </a:p>
          <a:p>
            <a:pPr lvl="2">
              <a:defRPr/>
            </a:pPr>
            <a:r>
              <a:rPr lang="de-DE"/>
              <a:t>Sprachenzentrum mit </a:t>
            </a:r>
            <a:r>
              <a:rPr lang="de-DE" b="1"/>
              <a:t>zehn Sprachen</a:t>
            </a:r>
            <a:endParaRPr/>
          </a:p>
          <a:p>
            <a:pPr lvl="2">
              <a:defRPr/>
            </a:pPr>
            <a:r>
              <a:rPr lang="de-DE" b="1"/>
              <a:t>Kontakte zu Industrie und sozialen Einrichtungen</a:t>
            </a:r>
            <a:br>
              <a:rPr lang="de-DE"/>
            </a:br>
            <a:r>
              <a:rPr lang="de-DE"/>
              <a:t>→ Praktikumsstellen, Forschungsprojekte</a:t>
            </a:r>
            <a:endParaRPr/>
          </a:p>
          <a:p>
            <a:pPr lvl="2">
              <a:defRPr/>
            </a:pPr>
            <a:r>
              <a:rPr lang="de-DE"/>
              <a:t>Förderung von </a:t>
            </a:r>
            <a:r>
              <a:rPr lang="de-DE" b="1"/>
              <a:t>Gründergeist</a:t>
            </a:r>
            <a:br>
              <a:rPr lang="de-DE"/>
            </a:br>
            <a:r>
              <a:rPr lang="de-DE"/>
              <a:t>→ eigene Lehrveranstaltung, „Gründernacht“</a:t>
            </a:r>
            <a:endParaRPr/>
          </a:p>
          <a:p>
            <a:pPr lvl="2">
              <a:defRPr/>
            </a:pPr>
            <a:endParaRPr lang="de-DE"/>
          </a:p>
        </p:txBody>
      </p:sp>
      <p:sp>
        <p:nvSpPr>
          <p:cNvPr id="5" name="Datumsplatzhalter 4"/>
          <p:cNvSpPr>
            <a:spLocks noGrp="1"/>
          </p:cNvSpPr>
          <p:nvPr>
            <p:ph type="dt" sz="half" idx="10"/>
          </p:nvPr>
        </p:nvSpPr>
        <p:spPr bwMode="auto"/>
        <p:txBody>
          <a:bodyPr/>
          <a:lstStyle/>
          <a:p>
            <a:pPr>
              <a:defRPr/>
            </a:pPr>
            <a:fld id="{2BFB86CF-A6BA-4CAC-B5BF-0D11B2D5F64B}" type="datetime1">
              <a:rPr lang="de-DE"/>
              <a:t>25.06.2024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21</a:t>
            </a:fld>
            <a:endParaRPr lang="en-US"/>
          </a:p>
        </p:txBody>
      </p:sp>
      <p:pic>
        <p:nvPicPr>
          <p:cNvPr id="8" name="Bildplatzhalter 7"/>
          <p:cNvPicPr>
            <a:picLocks noChangeAspect="1" noGrp="1"/>
          </p:cNvPicPr>
          <p:nvPr>
            <p:ph type="pic" sz="quarter" idx="14"/>
          </p:nvPr>
        </p:nvPicPr>
        <p:blipFill>
          <a:blip r:embed="rId3"/>
          <a:srcRect l="0" t="9040" r="0" b="9039"/>
          <a:stretch/>
        </p:blipFill>
        <p:spPr bwMode="auto"/>
      </p:pic>
      <p:pic>
        <p:nvPicPr>
          <p:cNvPr id="10" name="Bildplatzhalter 9"/>
          <p:cNvPicPr>
            <a:picLocks noChangeAspect="1" noGrp="1"/>
          </p:cNvPicPr>
          <p:nvPr>
            <p:ph type="pic" sz="quarter" idx="15"/>
          </p:nvPr>
        </p:nvPicPr>
        <p:blipFill>
          <a:blip r:embed="rId4"/>
          <a:srcRect l="0" t="15093" r="0" b="15093"/>
          <a:stretch/>
        </p:blipFill>
        <p:spPr bwMode="auto"/>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Gründergeist und Kontakt zu Unternehmen </a:t>
            </a:r>
            <a:br>
              <a:rPr lang="de-DE"/>
            </a:br>
            <a:r>
              <a:rPr lang="de-DE"/>
              <a:t>und sozialen Einrichtungen</a:t>
            </a:r>
            <a:endParaRPr/>
          </a:p>
        </p:txBody>
      </p:sp>
      <p:sp>
        <p:nvSpPr>
          <p:cNvPr id="3" name="Inhaltsplatzhalter 2"/>
          <p:cNvSpPr>
            <a:spLocks noGrp="1"/>
          </p:cNvSpPr>
          <p:nvPr>
            <p:ph idx="1"/>
          </p:nvPr>
        </p:nvSpPr>
        <p:spPr bwMode="auto">
          <a:xfrm>
            <a:off x="2664001" y="3978321"/>
            <a:ext cx="4283875" cy="2114504"/>
          </a:xfrm>
        </p:spPr>
        <p:txBody>
          <a:bodyPr>
            <a:normAutofit lnSpcReduction="10000"/>
          </a:bodyPr>
          <a:lstStyle/>
          <a:p>
            <a:pPr lvl="2">
              <a:defRPr/>
            </a:pPr>
            <a:r>
              <a:rPr lang="de-DE"/>
              <a:t>LINK Gründerzentrum</a:t>
            </a:r>
            <a:endParaRPr/>
          </a:p>
          <a:p>
            <a:pPr lvl="2">
              <a:defRPr/>
            </a:pPr>
            <a:r>
              <a:rPr lang="de-DE"/>
              <a:t>Förderprogramme &amp; Kurse </a:t>
            </a:r>
            <a:br>
              <a:rPr lang="de-DE"/>
            </a:br>
            <a:r>
              <a:rPr lang="de-DE" sz="1200"/>
              <a:t>Coachings, Planspiel</a:t>
            </a:r>
            <a:endParaRPr/>
          </a:p>
          <a:p>
            <a:pPr lvl="2">
              <a:defRPr/>
            </a:pPr>
            <a:r>
              <a:rPr lang="de-DE"/>
              <a:t>Kontakte zu Gründern und Alumni</a:t>
            </a:r>
            <a:endParaRPr/>
          </a:p>
          <a:p>
            <a:pPr lvl="2">
              <a:defRPr/>
            </a:pPr>
            <a:r>
              <a:rPr lang="de-DE"/>
              <a:t>Professoren als Gründungsbotschafter</a:t>
            </a:r>
            <a:endParaRPr/>
          </a:p>
          <a:p>
            <a:pPr lvl="2">
              <a:defRPr/>
            </a:pPr>
            <a:r>
              <a:rPr lang="de-DE"/>
              <a:t>wissenschaftliche Projekte zu Entrepreneurship</a:t>
            </a:r>
            <a:endParaRPr/>
          </a:p>
          <a:p>
            <a:pPr lvl="2">
              <a:defRPr/>
            </a:pPr>
            <a:r>
              <a:rPr lang="de-DE"/>
              <a:t>Veranstaltungen </a:t>
            </a:r>
            <a:br>
              <a:rPr lang="de-DE"/>
            </a:br>
            <a:r>
              <a:rPr lang="de-DE" sz="1200"/>
              <a:t>Gründernacht, Workshops</a:t>
            </a:r>
            <a:endParaRPr/>
          </a:p>
        </p:txBody>
      </p:sp>
      <p:sp>
        <p:nvSpPr>
          <p:cNvPr id="4" name="Inhaltsplatzhalter 3"/>
          <p:cNvSpPr>
            <a:spLocks noGrp="1"/>
          </p:cNvSpPr>
          <p:nvPr>
            <p:ph idx="13"/>
          </p:nvPr>
        </p:nvSpPr>
        <p:spPr bwMode="auto">
          <a:xfrm>
            <a:off x="7163876" y="3976527"/>
            <a:ext cx="4188337" cy="2114504"/>
          </a:xfrm>
        </p:spPr>
        <p:txBody>
          <a:bodyPr/>
          <a:lstStyle/>
          <a:p>
            <a:pPr lvl="2">
              <a:defRPr/>
            </a:pPr>
            <a:r>
              <a:rPr lang="de-DE"/>
              <a:t>Veranstaltungen </a:t>
            </a:r>
            <a:br>
              <a:rPr lang="de-DE"/>
            </a:br>
            <a:r>
              <a:rPr lang="de-DE" sz="1200"/>
              <a:t>Leichtbau-Colloquium, Branchentreff Unternehmen</a:t>
            </a:r>
            <a:endParaRPr/>
          </a:p>
          <a:p>
            <a:pPr lvl="2">
              <a:defRPr/>
            </a:pPr>
            <a:r>
              <a:rPr lang="de-DE"/>
              <a:t>Studentische Karrierebörse </a:t>
            </a:r>
            <a:br>
              <a:rPr lang="de-DE"/>
            </a:br>
            <a:r>
              <a:rPr lang="de-DE" sz="1200"/>
              <a:t>Messe für Studenten und Unternehmen</a:t>
            </a:r>
            <a:endParaRPr/>
          </a:p>
          <a:p>
            <a:pPr lvl="2">
              <a:defRPr/>
            </a:pPr>
            <a:r>
              <a:rPr lang="de-DE"/>
              <a:t>Exkursionen zu Unternehmen</a:t>
            </a:r>
            <a:endParaRPr/>
          </a:p>
          <a:p>
            <a:pPr lvl="2">
              <a:defRPr/>
            </a:pPr>
            <a:r>
              <a:rPr lang="de-DE"/>
              <a:t>Praxisprojekte in Unternehmen und sozialen Einrichtungen</a:t>
            </a:r>
            <a:endParaRPr/>
          </a:p>
        </p:txBody>
      </p:sp>
      <p:sp>
        <p:nvSpPr>
          <p:cNvPr id="5" name="Datumsplatzhalter 4"/>
          <p:cNvSpPr>
            <a:spLocks noGrp="1"/>
          </p:cNvSpPr>
          <p:nvPr>
            <p:ph type="dt" sz="half" idx="10"/>
          </p:nvPr>
        </p:nvSpPr>
        <p:spPr bwMode="auto"/>
        <p:txBody>
          <a:bodyPr/>
          <a:lstStyle/>
          <a:p>
            <a:pPr>
              <a:defRPr/>
            </a:pPr>
            <a:fld id="{2BFB86CF-A6BA-4CAC-B5BF-0D11B2D5F64B}" type="datetime1">
              <a:rPr lang="de-DE"/>
              <a:t>25.06.2024</a:t>
            </a:fld>
            <a:endParaRPr lang="en-US"/>
          </a:p>
        </p:txBody>
      </p:sp>
      <p:sp>
        <p:nvSpPr>
          <p:cNvPr id="11" name="Foliennummernplatzhalter 10"/>
          <p:cNvSpPr>
            <a:spLocks noGrp="1"/>
          </p:cNvSpPr>
          <p:nvPr>
            <p:ph type="sldNum" sz="quarter" idx="12"/>
          </p:nvPr>
        </p:nvSpPr>
        <p:spPr bwMode="auto"/>
        <p:txBody>
          <a:bodyPr/>
          <a:lstStyle/>
          <a:p>
            <a:pPr>
              <a:defRPr/>
            </a:pPr>
            <a:fld id="{637E4081-C9BE-4C87-BA09-749EDE8DC352}" type="slidenum">
              <a:rPr lang="en-US"/>
              <a:t>22</a:t>
            </a:fld>
            <a:endParaRPr lang="en-US"/>
          </a:p>
        </p:txBody>
      </p:sp>
      <p:pic>
        <p:nvPicPr>
          <p:cNvPr id="8" name="Bildplatzhalter 7"/>
          <p:cNvPicPr>
            <a:picLocks noChangeAspect="1" noGrp="1"/>
          </p:cNvPicPr>
          <p:nvPr>
            <p:ph type="pic" sz="quarter" idx="14"/>
          </p:nvPr>
        </p:nvPicPr>
        <p:blipFill>
          <a:blip r:embed="rId3"/>
          <a:stretch/>
        </p:blipFill>
        <p:spPr bwMode="auto"/>
      </p:pic>
      <p:pic>
        <p:nvPicPr>
          <p:cNvPr id="10" name="Bildplatzhalter 9"/>
          <p:cNvPicPr>
            <a:picLocks noChangeAspect="1" noGrp="1"/>
          </p:cNvPicPr>
          <p:nvPr>
            <p:ph type="pic" sz="quarter" idx="15"/>
          </p:nvPr>
        </p:nvPicPr>
        <p:blipFill>
          <a:blip r:embed="rId4"/>
          <a:stretch/>
        </p:blipFill>
        <p:spPr bwMode="auto"/>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17AFA975-D199-4BCC-A44E-E091D5C6EFBF}"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23</a:t>
            </a:fld>
            <a:endParaRPr lang="en-US"/>
          </a:p>
        </p:txBody>
      </p:sp>
      <p:sp>
        <p:nvSpPr>
          <p:cNvPr id="6" name="Titel 5"/>
          <p:cNvSpPr>
            <a:spLocks noGrp="1"/>
          </p:cNvSpPr>
          <p:nvPr>
            <p:ph type="title"/>
          </p:nvPr>
        </p:nvSpPr>
        <p:spPr bwMode="auto"/>
        <p:txBody>
          <a:bodyPr/>
          <a:lstStyle/>
          <a:p>
            <a:pPr>
              <a:defRPr/>
            </a:pPr>
            <a:r>
              <a:rPr lang="de-DE"/>
              <a:t>Campus und Vereine</a:t>
            </a:r>
            <a:endParaRPr/>
          </a:p>
        </p:txBody>
      </p:sp>
      <p:sp>
        <p:nvSpPr>
          <p:cNvPr id="10" name="Inhaltsplatzhalter 5"/>
          <p:cNvSpPr txBox="1"/>
          <p:nvPr/>
        </p:nvSpPr>
        <p:spPr bwMode="auto">
          <a:xfrm>
            <a:off x="2664002" y="1214650"/>
            <a:ext cx="4271096" cy="5171861"/>
          </a:xfrm>
          <a:prstGeom prst="rect">
            <a:avLst/>
          </a:prstGeom>
        </p:spPr>
        <p:txBody>
          <a:bodyPr vert="horz" lIns="0" tIns="0" rIns="0" bIns="0" rtlCol="0">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defRPr/>
            </a:pPr>
            <a:r>
              <a:rPr lang="de-DE"/>
              <a:t>CAMPUS LANDSHUT E. V.</a:t>
            </a:r>
            <a:br>
              <a:rPr lang="de-DE"/>
            </a:br>
            <a:r>
              <a:rPr lang="de-DE" sz="1200"/>
              <a:t>Organisation von Freizeitangeboten</a:t>
            </a:r>
            <a:endParaRPr/>
          </a:p>
          <a:p>
            <a:pPr lvl="2">
              <a:defRPr/>
            </a:pPr>
            <a:r>
              <a:rPr lang="de-DE"/>
              <a:t>CAMPUS COMPANY UG</a:t>
            </a:r>
            <a:br>
              <a:rPr lang="de-DE"/>
            </a:br>
            <a:r>
              <a:rPr lang="de-DE" sz="1200"/>
              <a:t>Geschäftsideen entwickeln, konzipieren &amp; umsetzen</a:t>
            </a:r>
            <a:endParaRPr/>
          </a:p>
          <a:p>
            <a:pPr lvl="2">
              <a:defRPr/>
            </a:pPr>
            <a:r>
              <a:rPr lang="de-DE"/>
              <a:t>CONSULTING LAB</a:t>
            </a:r>
            <a:br>
              <a:rPr lang="de-DE"/>
            </a:br>
            <a:r>
              <a:rPr lang="de-DE" sz="1200"/>
              <a:t>Studentische Unternehmensberatung</a:t>
            </a:r>
            <a:endParaRPr/>
          </a:p>
          <a:p>
            <a:pPr lvl="2">
              <a:defRPr/>
            </a:pPr>
            <a:r>
              <a:rPr lang="de-DE"/>
              <a:t>Hochschulinitiative für Flüchtlinge</a:t>
            </a:r>
            <a:endParaRPr/>
          </a:p>
          <a:p>
            <a:pPr lvl="2">
              <a:defRPr/>
            </a:pPr>
            <a:r>
              <a:rPr lang="de-DE"/>
              <a:t>LA ERACING</a:t>
            </a:r>
            <a:br>
              <a:rPr lang="de-DE"/>
            </a:br>
            <a:r>
              <a:rPr lang="de-DE" sz="1200"/>
              <a:t>Rennsportverein</a:t>
            </a:r>
            <a:endParaRPr/>
          </a:p>
          <a:p>
            <a:pPr lvl="2">
              <a:defRPr/>
            </a:pPr>
            <a:r>
              <a:rPr lang="de-DE"/>
              <a:t>MHV SELAM </a:t>
            </a:r>
            <a:br>
              <a:rPr lang="de-DE"/>
            </a:br>
            <a:r>
              <a:rPr lang="de-DE" sz="1200"/>
              <a:t>Muslimische Hochschulvereinigung</a:t>
            </a:r>
            <a:endParaRPr/>
          </a:p>
          <a:p>
            <a:pPr lvl="2">
              <a:defRPr/>
            </a:pPr>
            <a:r>
              <a:rPr lang="de-DE"/>
              <a:t>SKB Hochschule Landshut e.V.</a:t>
            </a:r>
            <a:br>
              <a:rPr lang="de-DE"/>
            </a:br>
            <a:r>
              <a:rPr lang="de-DE" sz="1200"/>
              <a:t>Studentische Karrierebörse Landshut</a:t>
            </a:r>
            <a:endParaRPr/>
          </a:p>
          <a:p>
            <a:pPr lvl="2">
              <a:defRPr/>
            </a:pPr>
            <a:r>
              <a:rPr lang="de-DE"/>
              <a:t>STUV</a:t>
            </a:r>
            <a:endParaRPr/>
          </a:p>
          <a:p>
            <a:pPr lvl="2">
              <a:defRPr/>
            </a:pPr>
            <a:r>
              <a:rPr lang="de-DE"/>
              <a:t>UNICEF GRUPPE</a:t>
            </a:r>
            <a:endParaRPr/>
          </a:p>
          <a:p>
            <a:pPr lvl="2">
              <a:defRPr/>
            </a:pPr>
            <a:r>
              <a:rPr lang="de-DE"/>
              <a:t>VDE HOCHSCHULGRUPPE</a:t>
            </a:r>
            <a:br>
              <a:rPr lang="de-DE"/>
            </a:br>
            <a:r>
              <a:rPr lang="de-DE"/>
              <a:t>N</a:t>
            </a:r>
            <a:r>
              <a:rPr lang="de-DE" sz="1200"/>
              <a:t>etzwerk für Elektro- und Energietechnikstudierende</a:t>
            </a:r>
            <a:endParaRPr/>
          </a:p>
          <a:p>
            <a:pPr lvl="2">
              <a:defRPr/>
            </a:pPr>
            <a:r>
              <a:rPr lang="de-DE"/>
              <a:t>WINGLA</a:t>
            </a:r>
            <a:br>
              <a:rPr lang="de-DE"/>
            </a:br>
            <a:r>
              <a:rPr lang="de-DE" sz="1200"/>
              <a:t>Verband Deutscher Wirtschaftsingenieure</a:t>
            </a:r>
            <a:endParaRPr/>
          </a:p>
          <a:p>
            <a:pPr>
              <a:defRPr/>
            </a:pPr>
            <a:endParaRPr lang="de-DE"/>
          </a:p>
        </p:txBody>
      </p:sp>
      <p:pic>
        <p:nvPicPr>
          <p:cNvPr id="13" name="Bildplatzhalter 12"/>
          <p:cNvPicPr>
            <a:picLocks noChangeAspect="1" noGrp="1"/>
          </p:cNvPicPr>
          <p:nvPr>
            <p:ph type="pic" sz="quarter" idx="15"/>
          </p:nvPr>
        </p:nvPicPr>
        <p:blipFill>
          <a:blip r:embed="rId3"/>
          <a:srcRect l="0" t="15156" r="0" b="15156"/>
          <a:stretch/>
        </p:blipFill>
        <p:spPr bwMode="auto"/>
      </p:pic>
      <p:pic>
        <p:nvPicPr>
          <p:cNvPr id="18" name="Bildplatzhalter 17"/>
          <p:cNvPicPr>
            <a:picLocks noChangeAspect="1" noGrp="1"/>
          </p:cNvPicPr>
          <p:nvPr>
            <p:ph type="pic" sz="quarter" idx="14"/>
          </p:nvPr>
        </p:nvPicPr>
        <p:blipFill>
          <a:blip r:embed="rId4"/>
          <a:srcRect l="0" t="16531" r="0" b="16531"/>
          <a:stretch/>
        </p:blipFill>
        <p:spPr bwMode="auto">
          <a:xfrm>
            <a:off x="7164388" y="3960813"/>
            <a:ext cx="5027612" cy="2241550"/>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Kooperationen und Netzwerke</a:t>
            </a:r>
            <a:endParaRPr/>
          </a:p>
        </p:txBody>
      </p:sp>
      <p:sp>
        <p:nvSpPr>
          <p:cNvPr id="3" name="Untertitel 2"/>
          <p:cNvSpPr>
            <a:spLocks noGrp="1"/>
          </p:cNvSpPr>
          <p:nvPr>
            <p:ph type="subTitle" idx="1"/>
          </p:nvPr>
        </p:nvSpPr>
        <p:spPr bwMode="auto"/>
        <p:txBody>
          <a:bodyPr/>
          <a:lstStyle/>
          <a:p>
            <a:pPr>
              <a:defRPr/>
            </a:pPr>
            <a:endParaRPr lang="de-DE"/>
          </a:p>
        </p:txBody>
      </p:sp>
      <p:pic>
        <p:nvPicPr>
          <p:cNvPr id="5" name="Grafik 4"/>
          <p:cNvPicPr>
            <a:picLocks noChangeAspect="1"/>
          </p:cNvPicPr>
          <p:nvPr/>
        </p:nvPicPr>
        <p:blipFill>
          <a:blip r:embed="rId3"/>
          <a:srcRect l="-32" t="9395" r="0" b="12879"/>
          <a:stretch/>
        </p:blipFill>
        <p:spPr bwMode="auto">
          <a:xfrm>
            <a:off x="5583936" y="1"/>
            <a:ext cx="6608064" cy="342900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Cluster und Netzwerke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25</a:t>
            </a:fld>
            <a:endParaRPr lang="en-US"/>
          </a:p>
        </p:txBody>
      </p:sp>
      <p:sp>
        <p:nvSpPr>
          <p:cNvPr id="23" name="Inhaltsplatzhalter 1"/>
          <p:cNvSpPr txBox="1"/>
          <p:nvPr/>
        </p:nvSpPr>
        <p:spPr bwMode="auto">
          <a:xfrm>
            <a:off x="862627" y="4000704"/>
            <a:ext cx="3366773" cy="2304000"/>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Clr>
                <a:schemeClr val="tx1"/>
              </a:buClr>
              <a:buFont typeface="Wingdings"/>
              <a:buChar char="§"/>
              <a:defRPr/>
            </a:pPr>
            <a:r>
              <a:rPr lang="de-DE" sz="1400">
                <a:latin typeface="Arial"/>
              </a:rPr>
              <a:t>Leichtbauwerkstoffe </a:t>
            </a:r>
            <a:endParaRPr/>
          </a:p>
          <a:p>
            <a:pPr>
              <a:spcBef>
                <a:spcPts val="0"/>
              </a:spcBef>
              <a:buClr>
                <a:schemeClr val="tx1"/>
              </a:buClr>
              <a:buFont typeface="Wingdings"/>
              <a:buChar char="§"/>
              <a:defRPr/>
            </a:pPr>
            <a:r>
              <a:rPr lang="de-DE" sz="1400">
                <a:latin typeface="Arial"/>
              </a:rPr>
              <a:t>Leichtbaukonstruktion </a:t>
            </a:r>
            <a:endParaRPr/>
          </a:p>
          <a:p>
            <a:pPr>
              <a:spcBef>
                <a:spcPts val="0"/>
              </a:spcBef>
              <a:buClr>
                <a:schemeClr val="tx1"/>
              </a:buClr>
              <a:buFont typeface="Wingdings"/>
              <a:buChar char="§"/>
              <a:defRPr/>
            </a:pPr>
            <a:r>
              <a:rPr lang="de-DE" sz="1400">
                <a:latin typeface="Arial"/>
              </a:rPr>
              <a:t>Fertigungstechnologien</a:t>
            </a:r>
            <a:endParaRPr/>
          </a:p>
        </p:txBody>
      </p:sp>
      <p:sp>
        <p:nvSpPr>
          <p:cNvPr id="24" name="Inhaltsplatzhalter 1"/>
          <p:cNvSpPr txBox="1"/>
          <p:nvPr/>
        </p:nvSpPr>
        <p:spPr bwMode="auto">
          <a:xfrm>
            <a:off x="838200" y="1887783"/>
            <a:ext cx="3391200" cy="1771018"/>
          </a:xfrm>
          <a:prstGeom prst="rect">
            <a:avLst/>
          </a:prstGeom>
          <a:solidFill>
            <a:srgbClr val="EAEAEA"/>
          </a:solidFill>
        </p:spPr>
        <p:txBody>
          <a:bodyPr vert="horz" wrap="square" lIns="91440" tIns="180000" rIns="91440" bIns="180000" numCol="1" anchor="t" anchorCtr="0" compatLnSpc="1">
            <a:prstTxWarp prst="textNoShape"/>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lvl="2" indent="-285750">
              <a:lnSpc>
                <a:spcPct val="100000"/>
              </a:lnSpc>
              <a:buClr>
                <a:schemeClr val="tx1"/>
              </a:buClr>
              <a:buFont typeface="Wingdings"/>
              <a:buChar char="§"/>
              <a:defRPr/>
            </a:pPr>
            <a:r>
              <a:rPr lang="de-DE">
                <a:latin typeface="Arial"/>
              </a:rPr>
              <a:t>Netzwerk von Unternehmen, Forschungseinrichtungen und Dienstleistern</a:t>
            </a:r>
            <a:endParaRPr/>
          </a:p>
          <a:p>
            <a:pPr>
              <a:buFont typeface="Wingdings"/>
              <a:buChar char="§"/>
              <a:defRPr/>
            </a:pPr>
            <a:endParaRPr lang="de-DE">
              <a:latin typeface="Arial"/>
            </a:endParaRPr>
          </a:p>
          <a:p>
            <a:pPr>
              <a:buFont typeface="Wingdings"/>
              <a:buChar char="§"/>
              <a:defRPr/>
            </a:pPr>
            <a:endParaRPr lang="de-DE">
              <a:latin typeface="Arial"/>
            </a:endParaRPr>
          </a:p>
        </p:txBody>
      </p:sp>
      <p:sp>
        <p:nvSpPr>
          <p:cNvPr id="25" name="Inhaltsplatzhalter 1"/>
          <p:cNvSpPr txBox="1"/>
          <p:nvPr/>
        </p:nvSpPr>
        <p:spPr bwMode="auto">
          <a:xfrm>
            <a:off x="4392053" y="1890859"/>
            <a:ext cx="3384336" cy="1752599"/>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marL="285750" indent="-285750">
              <a:spcBef>
                <a:spcPts val="0"/>
              </a:spcBef>
              <a:buFont typeface="Wingdings"/>
              <a:buChar char="§"/>
              <a:defRPr/>
            </a:pPr>
            <a:r>
              <a:rPr lang="de-DE" sz="1400">
                <a:latin typeface="Arial"/>
              </a:rPr>
              <a:t>Netzwerk von Unternehmen, Hochschule und Forschungseinrichtungen</a:t>
            </a:r>
            <a:endParaRPr/>
          </a:p>
          <a:p>
            <a:pPr marL="285750" indent="-285750">
              <a:spcBef>
                <a:spcPts val="0"/>
              </a:spcBef>
              <a:buFont typeface="Wingdings"/>
              <a:buChar char="§"/>
              <a:defRPr/>
            </a:pPr>
            <a:r>
              <a:rPr lang="de-DE" sz="1400">
                <a:latin typeface="Arial"/>
                <a:ea typeface="Geneva"/>
                <a:cs typeface="Geneva"/>
              </a:rPr>
              <a:t>Fokus auf Mittelstand</a:t>
            </a:r>
            <a:endParaRPr lang="de-DE" sz="1400">
              <a:latin typeface="Arial"/>
            </a:endParaRPr>
          </a:p>
          <a:p>
            <a:pPr>
              <a:spcBef>
                <a:spcPts val="0"/>
              </a:spcBef>
              <a:buClr>
                <a:srgbClr val="BE0000"/>
              </a:buClr>
              <a:buFont typeface="Wingdings"/>
              <a:buChar char="§"/>
              <a:defRPr/>
            </a:pPr>
            <a:endParaRPr lang="de-DE" sz="2400">
              <a:latin typeface="Arial"/>
            </a:endParaRPr>
          </a:p>
        </p:txBody>
      </p:sp>
      <p:sp>
        <p:nvSpPr>
          <p:cNvPr id="26" name="Rectangle 8"/>
          <p:cNvSpPr>
            <a:spLocks noChangeArrowheads="1"/>
          </p:cNvSpPr>
          <p:nvPr/>
        </p:nvSpPr>
        <p:spPr bwMode="auto">
          <a:xfrm>
            <a:off x="838200" y="1243021"/>
            <a:ext cx="33912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LEICHTBAU-CLUSTER</a:t>
            </a:r>
            <a:endParaRPr/>
          </a:p>
        </p:txBody>
      </p:sp>
      <p:sp>
        <p:nvSpPr>
          <p:cNvPr id="27" name="Rectangle 8"/>
          <p:cNvSpPr>
            <a:spLocks noChangeArrowheads="1"/>
          </p:cNvSpPr>
          <p:nvPr/>
        </p:nvSpPr>
        <p:spPr bwMode="auto">
          <a:xfrm>
            <a:off x="4392053" y="1238397"/>
            <a:ext cx="339033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CLUSTER </a:t>
            </a:r>
            <a:br>
              <a:rPr lang="de-DE" sz="1400">
                <a:solidFill>
                  <a:srgbClr val="FFFFFF"/>
                </a:solidFill>
                <a:latin typeface="Arial"/>
                <a:ea typeface="Geneva"/>
                <a:cs typeface="Geneva"/>
              </a:rPr>
            </a:br>
            <a:r>
              <a:rPr lang="de-DE" sz="1400">
                <a:solidFill>
                  <a:srgbClr val="FFFFFF"/>
                </a:solidFill>
                <a:latin typeface="Arial"/>
                <a:ea typeface="Geneva"/>
                <a:cs typeface="Geneva"/>
              </a:rPr>
              <a:t>MIKROSYSTEMTECHNIK</a:t>
            </a:r>
            <a:endParaRPr/>
          </a:p>
        </p:txBody>
      </p:sp>
      <p:sp>
        <p:nvSpPr>
          <p:cNvPr id="28" name="Rectangle 8"/>
          <p:cNvSpPr>
            <a:spLocks noChangeArrowheads="1"/>
          </p:cNvSpPr>
          <p:nvPr/>
        </p:nvSpPr>
        <p:spPr bwMode="auto">
          <a:xfrm>
            <a:off x="7945036" y="1238397"/>
            <a:ext cx="3390329"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chemeClr val="bg1"/>
                </a:solidFill>
                <a:latin typeface="Arial"/>
                <a:ea typeface="Geneva"/>
                <a:cs typeface="Geneva"/>
              </a:rPr>
              <a:t>NETZWERK </a:t>
            </a:r>
            <a:br>
              <a:rPr lang="de-DE" sz="1400">
                <a:solidFill>
                  <a:schemeClr val="bg1"/>
                </a:solidFill>
                <a:latin typeface="Arial"/>
                <a:ea typeface="Geneva"/>
                <a:cs typeface="Geneva"/>
              </a:rPr>
            </a:br>
            <a:r>
              <a:rPr lang="de-DE" sz="1400">
                <a:solidFill>
                  <a:schemeClr val="bg1"/>
                </a:solidFill>
                <a:latin typeface="Arial"/>
                <a:ea typeface="Geneva"/>
                <a:cs typeface="Geneva"/>
              </a:rPr>
              <a:t>MEDIZINTECHNIK</a:t>
            </a:r>
            <a:endParaRPr/>
          </a:p>
        </p:txBody>
      </p:sp>
      <p:sp>
        <p:nvSpPr>
          <p:cNvPr id="29" name="Inhaltsplatzhalter 1"/>
          <p:cNvSpPr txBox="1"/>
          <p:nvPr/>
        </p:nvSpPr>
        <p:spPr bwMode="auto">
          <a:xfrm>
            <a:off x="4392053" y="4000704"/>
            <a:ext cx="3384336" cy="2304000"/>
          </a:xfrm>
          <a:prstGeom prst="rect">
            <a:avLst/>
          </a:prstGeom>
          <a:solidFill>
            <a:srgbClr val="EAEAEA"/>
          </a:solidFill>
        </p:spPr>
        <p:txBody>
          <a:bodyPr tIns="180000" bIns="180000">
            <a:noAutofit/>
          </a:bodyPr>
          <a:lstStyle>
            <a:lvl1pPr marL="342900" indent="-342900" algn="l" defTabSz="914400">
              <a:spcBef>
                <a:spcPts val="0"/>
              </a:spcBef>
              <a:buClr>
                <a:srgbClr val="BE0000"/>
              </a:buClr>
              <a:buFont typeface="Arial"/>
              <a:buChar char="•"/>
              <a:defRPr sz="2400">
                <a:solidFill>
                  <a:schemeClr val="tx1"/>
                </a:solidFill>
                <a:latin typeface="Arial"/>
                <a:ea typeface="+mn-ea"/>
                <a:cs typeface="Arial"/>
              </a:defRPr>
            </a:lvl1pPr>
            <a:lvl2pPr marL="742950" indent="-285750" algn="l" defTabSz="914400">
              <a:spcBef>
                <a:spcPts val="0"/>
              </a:spcBef>
              <a:buClr>
                <a:srgbClr val="BE0000"/>
              </a:buClr>
              <a:buFont typeface="Arial"/>
              <a:buChar char="–"/>
              <a:defRPr sz="2000">
                <a:solidFill>
                  <a:schemeClr val="tx1"/>
                </a:solidFill>
                <a:latin typeface="Arial"/>
                <a:ea typeface="+mn-ea"/>
                <a:cs typeface="Arial"/>
              </a:defRPr>
            </a:lvl2pPr>
            <a:lvl3pPr marL="1143000" indent="-228600" algn="l" defTabSz="914400">
              <a:spcBef>
                <a:spcPts val="0"/>
              </a:spcBef>
              <a:buClr>
                <a:srgbClr val="BE0000"/>
              </a:buClr>
              <a:buFont typeface="Arial"/>
              <a:buChar char="•"/>
              <a:defRPr sz="1600">
                <a:solidFill>
                  <a:schemeClr val="tx1"/>
                </a:solidFill>
                <a:latin typeface="Arial"/>
                <a:ea typeface="+mn-ea"/>
                <a:cs typeface="Arial"/>
              </a:defRPr>
            </a:lvl3pPr>
            <a:lvl4pPr marL="1600200" indent="-228600" algn="l" defTabSz="914400">
              <a:spcBef>
                <a:spcPts val="0"/>
              </a:spcBef>
              <a:buClr>
                <a:srgbClr val="BE0000"/>
              </a:buClr>
              <a:buFont typeface="Arial"/>
              <a:buChar char="–"/>
              <a:defRPr sz="1400">
                <a:solidFill>
                  <a:schemeClr val="tx1"/>
                </a:solidFill>
                <a:latin typeface="Arial"/>
                <a:ea typeface="+mn-ea"/>
                <a:cs typeface="Arial"/>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spcBef>
                <a:spcPts val="336"/>
              </a:spcBef>
              <a:spcAft>
                <a:spcPts val="0"/>
              </a:spcAft>
              <a:buClrTx/>
              <a:buFont typeface="Wingdings"/>
              <a:buChar char="§"/>
              <a:defRPr/>
            </a:pPr>
            <a:r>
              <a:rPr lang="de-DE" sz="1400">
                <a:latin typeface="Arial"/>
              </a:rPr>
              <a:t>Aufbau- </a:t>
            </a:r>
            <a:r>
              <a:rPr lang="de-DE" sz="1400">
                <a:latin typeface="Arial"/>
                <a:ea typeface="Geneva"/>
                <a:cs typeface="Geneva"/>
              </a:rPr>
              <a:t>und Verbindungstechnik</a:t>
            </a:r>
            <a:endParaRPr/>
          </a:p>
          <a:p>
            <a:pPr>
              <a:spcBef>
                <a:spcPts val="336"/>
              </a:spcBef>
              <a:spcAft>
                <a:spcPts val="0"/>
              </a:spcAft>
              <a:buClrTx/>
              <a:buFont typeface="Wingdings"/>
              <a:buChar char="§"/>
              <a:defRPr/>
            </a:pPr>
            <a:r>
              <a:rPr lang="de-DE" sz="1400">
                <a:latin typeface="Arial"/>
                <a:ea typeface="Geneva"/>
                <a:cs typeface="Geneva"/>
              </a:rPr>
              <a:t>Intelligente Sensorsysteme</a:t>
            </a:r>
            <a:endParaRPr/>
          </a:p>
          <a:p>
            <a:pPr>
              <a:spcBef>
                <a:spcPts val="336"/>
              </a:spcBef>
              <a:spcAft>
                <a:spcPts val="0"/>
              </a:spcAft>
              <a:buClrTx/>
              <a:buFont typeface="Wingdings"/>
              <a:buChar char="§"/>
              <a:defRPr/>
            </a:pPr>
            <a:r>
              <a:rPr lang="de-DE" sz="1400">
                <a:latin typeface="Arial"/>
                <a:ea typeface="Geneva"/>
                <a:cs typeface="Geneva"/>
              </a:rPr>
              <a:t>Embedded Systems</a:t>
            </a:r>
            <a:endParaRPr/>
          </a:p>
          <a:p>
            <a:pPr>
              <a:spcBef>
                <a:spcPts val="336"/>
              </a:spcBef>
              <a:spcAft>
                <a:spcPts val="0"/>
              </a:spcAft>
              <a:buClrTx/>
              <a:buFont typeface="Wingdings"/>
              <a:buChar char="§"/>
              <a:defRPr/>
            </a:pPr>
            <a:r>
              <a:rPr lang="de-DE" sz="1400">
                <a:latin typeface="Arial"/>
                <a:ea typeface="Geneva"/>
                <a:cs typeface="Geneva"/>
              </a:rPr>
              <a:t>Kommunikationstechnik</a:t>
            </a:r>
            <a:endParaRPr/>
          </a:p>
          <a:p>
            <a:pPr>
              <a:spcBef>
                <a:spcPts val="336"/>
              </a:spcBef>
              <a:spcAft>
                <a:spcPts val="0"/>
              </a:spcAft>
              <a:buClrTx/>
              <a:buFont typeface="Wingdings"/>
              <a:buChar char="§"/>
              <a:defRPr/>
            </a:pPr>
            <a:r>
              <a:rPr lang="de-DE" sz="1400">
                <a:latin typeface="Arial"/>
                <a:ea typeface="Geneva"/>
                <a:cs typeface="Geneva"/>
              </a:rPr>
              <a:t>Leistungselektronik</a:t>
            </a:r>
            <a:endParaRPr/>
          </a:p>
          <a:p>
            <a:pPr>
              <a:spcBef>
                <a:spcPts val="336"/>
              </a:spcBef>
              <a:spcAft>
                <a:spcPts val="0"/>
              </a:spcAft>
              <a:buClrTx/>
              <a:buFont typeface="Wingdings"/>
              <a:buChar char="§"/>
              <a:defRPr/>
            </a:pPr>
            <a:r>
              <a:rPr lang="de-DE" sz="1400">
                <a:latin typeface="Arial"/>
                <a:ea typeface="Geneva"/>
                <a:cs typeface="Geneva"/>
              </a:rPr>
              <a:t>Automobilinformatik und Bordnetze</a:t>
            </a:r>
            <a:endParaRPr/>
          </a:p>
          <a:p>
            <a:pPr>
              <a:spcAft>
                <a:spcPts val="0"/>
              </a:spcAft>
              <a:buFont typeface="Wingdings"/>
              <a:buChar char="§"/>
              <a:defRPr/>
            </a:pPr>
            <a:endParaRPr lang="de-DE">
              <a:latin typeface="Arial"/>
            </a:endParaRPr>
          </a:p>
          <a:p>
            <a:pPr>
              <a:spcAft>
                <a:spcPts val="0"/>
              </a:spcAft>
              <a:buFont typeface="Wingdings"/>
              <a:buChar char="§"/>
              <a:defRPr/>
            </a:pPr>
            <a:endParaRPr lang="de-DE">
              <a:latin typeface="Arial"/>
            </a:endParaRPr>
          </a:p>
          <a:p>
            <a:pPr>
              <a:spcAft>
                <a:spcPts val="0"/>
              </a:spcAft>
              <a:buFont typeface="Wingdings"/>
              <a:buChar char="§"/>
              <a:defRPr/>
            </a:pPr>
            <a:endParaRPr lang="de-DE">
              <a:latin typeface="Arial"/>
            </a:endParaRPr>
          </a:p>
          <a:p>
            <a:pPr>
              <a:spcAft>
                <a:spcPts val="0"/>
              </a:spcAft>
              <a:buFont typeface="Wingdings"/>
              <a:buChar char="§"/>
              <a:defRPr/>
            </a:pPr>
            <a:endParaRPr lang="de-DE">
              <a:latin typeface="Arial"/>
            </a:endParaRPr>
          </a:p>
        </p:txBody>
      </p:sp>
      <p:sp>
        <p:nvSpPr>
          <p:cNvPr id="30" name="Inhaltsplatzhalter 1"/>
          <p:cNvSpPr txBox="1"/>
          <p:nvPr/>
        </p:nvSpPr>
        <p:spPr bwMode="auto">
          <a:xfrm>
            <a:off x="7945036" y="1890859"/>
            <a:ext cx="3384336" cy="1752599"/>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Arial"/>
              </a:rPr>
              <a:t>Partner aus Medizin, Wissenschaft und Politik</a:t>
            </a:r>
            <a:endParaRPr lang="de-DE" sz="2400">
              <a:latin typeface="Arial"/>
            </a:endParaRPr>
          </a:p>
        </p:txBody>
      </p:sp>
      <p:sp>
        <p:nvSpPr>
          <p:cNvPr id="31" name="Inhaltsplatzhalter 1"/>
          <p:cNvSpPr txBox="1"/>
          <p:nvPr/>
        </p:nvSpPr>
        <p:spPr bwMode="auto">
          <a:xfrm>
            <a:off x="7985288" y="4011168"/>
            <a:ext cx="3344083" cy="2293536"/>
          </a:xfrm>
          <a:prstGeom prst="rect">
            <a:avLst/>
          </a:prstGeom>
          <a:solidFill>
            <a:srgbClr val="EAEAEA"/>
          </a:solidFill>
        </p:spPr>
        <p:txBody>
          <a:bodyPr tIns="180000" bIns="180000">
            <a:normAutofit fontScale="25000" lnSpcReduction="20000"/>
          </a:bodyPr>
          <a:lstStyle>
            <a:lvl1pPr marL="342900" indent="-342900" algn="l" defTabSz="914400">
              <a:spcBef>
                <a:spcPts val="0"/>
              </a:spcBef>
              <a:buClr>
                <a:srgbClr val="BE0000"/>
              </a:buClr>
              <a:buFont typeface="Arial"/>
              <a:buChar char="•"/>
              <a:defRPr sz="2400">
                <a:solidFill>
                  <a:schemeClr val="tx1"/>
                </a:solidFill>
                <a:latin typeface="Arial"/>
                <a:ea typeface="+mn-ea"/>
                <a:cs typeface="Arial"/>
              </a:defRPr>
            </a:lvl1pPr>
            <a:lvl2pPr marL="742950" indent="-285750" algn="l" defTabSz="914400">
              <a:spcBef>
                <a:spcPts val="0"/>
              </a:spcBef>
              <a:buClr>
                <a:srgbClr val="BE0000"/>
              </a:buClr>
              <a:buFont typeface="Arial"/>
              <a:buChar char="–"/>
              <a:defRPr sz="2000">
                <a:solidFill>
                  <a:schemeClr val="tx1"/>
                </a:solidFill>
                <a:latin typeface="Arial"/>
                <a:ea typeface="+mn-ea"/>
                <a:cs typeface="Arial"/>
              </a:defRPr>
            </a:lvl2pPr>
            <a:lvl3pPr marL="1143000" indent="-228600" algn="l" defTabSz="914400">
              <a:spcBef>
                <a:spcPts val="0"/>
              </a:spcBef>
              <a:buClr>
                <a:srgbClr val="BE0000"/>
              </a:buClr>
              <a:buFont typeface="Arial"/>
              <a:buChar char="•"/>
              <a:defRPr sz="1600">
                <a:solidFill>
                  <a:schemeClr val="tx1"/>
                </a:solidFill>
                <a:latin typeface="Arial"/>
                <a:ea typeface="+mn-ea"/>
                <a:cs typeface="Arial"/>
              </a:defRPr>
            </a:lvl3pPr>
            <a:lvl4pPr marL="1600200" indent="-228600" algn="l" defTabSz="914400">
              <a:spcBef>
                <a:spcPts val="0"/>
              </a:spcBef>
              <a:buClr>
                <a:srgbClr val="BE0000"/>
              </a:buClr>
              <a:buFont typeface="Arial"/>
              <a:buChar char="–"/>
              <a:defRPr sz="1400">
                <a:solidFill>
                  <a:schemeClr val="tx1"/>
                </a:solidFill>
                <a:latin typeface="Arial"/>
                <a:ea typeface="+mn-ea"/>
                <a:cs typeface="Arial"/>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lnSpc>
                <a:spcPct val="120000"/>
              </a:lnSpc>
              <a:spcAft>
                <a:spcPts val="0"/>
              </a:spcAft>
              <a:buClrTx/>
              <a:buFont typeface="Wingdings"/>
              <a:buChar char="§"/>
              <a:defRPr/>
            </a:pPr>
            <a:r>
              <a:rPr lang="de-DE" sz="5600">
                <a:latin typeface="Arial"/>
              </a:rPr>
              <a:t>Minimalinvasive Bildgebung</a:t>
            </a:r>
            <a:endParaRPr/>
          </a:p>
          <a:p>
            <a:pPr>
              <a:lnSpc>
                <a:spcPct val="120000"/>
              </a:lnSpc>
              <a:spcAft>
                <a:spcPts val="0"/>
              </a:spcAft>
              <a:buClrTx/>
              <a:buFont typeface="Wingdings"/>
              <a:buChar char="§"/>
              <a:defRPr/>
            </a:pPr>
            <a:r>
              <a:rPr lang="de-DE" sz="5600">
                <a:latin typeface="Arial"/>
              </a:rPr>
              <a:t>Point of Care-Geräte </a:t>
            </a:r>
            <a:endParaRPr/>
          </a:p>
          <a:p>
            <a:pPr>
              <a:lnSpc>
                <a:spcPct val="120000"/>
              </a:lnSpc>
              <a:spcAft>
                <a:spcPts val="0"/>
              </a:spcAft>
              <a:buClrTx/>
              <a:buFont typeface="Wingdings"/>
              <a:buChar char="§"/>
              <a:defRPr/>
            </a:pPr>
            <a:r>
              <a:rPr lang="de-DE" sz="5600">
                <a:latin typeface="Arial"/>
              </a:rPr>
              <a:t>Med. Assistenzsysteme </a:t>
            </a:r>
            <a:endParaRPr/>
          </a:p>
          <a:p>
            <a:pPr>
              <a:lnSpc>
                <a:spcPct val="120000"/>
              </a:lnSpc>
              <a:spcAft>
                <a:spcPts val="0"/>
              </a:spcAft>
              <a:buClrTx/>
              <a:buFont typeface="Wingdings"/>
              <a:buChar char="§"/>
              <a:defRPr/>
            </a:pPr>
            <a:r>
              <a:rPr lang="de-DE" sz="5600">
                <a:latin typeface="Arial"/>
              </a:rPr>
              <a:t>Telemedizin und Datenvernetzung </a:t>
            </a:r>
            <a:endParaRPr/>
          </a:p>
          <a:p>
            <a:pPr>
              <a:lnSpc>
                <a:spcPct val="120000"/>
              </a:lnSpc>
              <a:spcAft>
                <a:spcPts val="0"/>
              </a:spcAft>
              <a:buClrTx/>
              <a:buFont typeface="Wingdings"/>
              <a:buChar char="§"/>
              <a:defRPr/>
            </a:pPr>
            <a:r>
              <a:rPr lang="de-DE" sz="5600">
                <a:latin typeface="Arial"/>
                <a:ea typeface="Arial"/>
                <a:cs typeface="Arial"/>
              </a:rPr>
              <a:t>Bioanalytik</a:t>
            </a:r>
            <a:endParaRPr/>
          </a:p>
          <a:p>
            <a:pPr>
              <a:lnSpc>
                <a:spcPct val="120000"/>
              </a:lnSpc>
              <a:spcAft>
                <a:spcPts val="0"/>
              </a:spcAft>
              <a:buClrTx/>
              <a:buFont typeface="Wingdings"/>
              <a:buChar char="§"/>
              <a:defRPr/>
            </a:pPr>
            <a:r>
              <a:rPr lang="de-DE" sz="5600">
                <a:latin typeface="Arial"/>
                <a:ea typeface="Arial"/>
                <a:cs typeface="Arial"/>
              </a:rPr>
              <a:t>Optik und Sensoren</a:t>
            </a:r>
            <a:endParaRPr/>
          </a:p>
          <a:p>
            <a:pPr marL="0" indent="0">
              <a:lnSpc>
                <a:spcPct val="120000"/>
              </a:lnSpc>
              <a:spcAft>
                <a:spcPts val="0"/>
              </a:spcAft>
              <a:buClrTx/>
              <a:buNone/>
              <a:defRPr/>
            </a:pPr>
            <a:endParaRPr lang="de-DE" sz="5600">
              <a:latin typeface="Arial"/>
            </a:endParaRPr>
          </a:p>
          <a:p>
            <a:pPr>
              <a:lnSpc>
                <a:spcPct val="120000"/>
              </a:lnSpc>
              <a:spcAft>
                <a:spcPts val="0"/>
              </a:spcAft>
              <a:buFont typeface="Wingdings"/>
              <a:buChar char="§"/>
              <a:defRPr/>
            </a:pPr>
            <a:endParaRPr lang="de-DE">
              <a:latin typeface="Arial"/>
            </a:endParaRPr>
          </a:p>
          <a:p>
            <a:pPr>
              <a:lnSpc>
                <a:spcPct val="120000"/>
              </a:lnSpc>
              <a:spcAft>
                <a:spcPts val="0"/>
              </a:spcAft>
              <a:buFont typeface="Wingdings"/>
              <a:buChar char="§"/>
              <a:defRPr/>
            </a:pPr>
            <a:endParaRPr lang="de-DE">
              <a:latin typeface="Arial"/>
            </a:endParaRPr>
          </a:p>
        </p:txBody>
      </p:sp>
      <p:pic>
        <p:nvPicPr>
          <p:cNvPr id="32" name="Picture 2"/>
          <p:cNvPicPr>
            <a:picLocks noChangeAspect="1" noChangeArrowheads="1"/>
          </p:cNvPicPr>
          <p:nvPr/>
        </p:nvPicPr>
        <p:blipFill>
          <a:blip r:embed="rId3"/>
          <a:srcRect l="0" t="9808" r="0" b="16575"/>
          <a:stretch/>
        </p:blipFill>
        <p:spPr bwMode="auto">
          <a:xfrm>
            <a:off x="862625" y="5120426"/>
            <a:ext cx="2412058" cy="1184278"/>
          </a:xfrm>
          <a:prstGeom prst="rect">
            <a:avLst/>
          </a:prstGeom>
          <a:noFill/>
          <a:ln>
            <a:noFill/>
          </a:ln>
        </p:spPr>
      </p:pic>
      <p:pic>
        <p:nvPicPr>
          <p:cNvPr id="33" name="Picture 2"/>
          <p:cNvPicPr>
            <a:picLocks noChangeAspect="1" noChangeArrowheads="1"/>
          </p:cNvPicPr>
          <p:nvPr/>
        </p:nvPicPr>
        <p:blipFill>
          <a:blip r:embed="rId4"/>
          <a:stretch/>
        </p:blipFill>
        <p:spPr bwMode="auto">
          <a:xfrm>
            <a:off x="9577826" y="2482921"/>
            <a:ext cx="1751546" cy="1167857"/>
          </a:xfrm>
          <a:prstGeom prst="rect">
            <a:avLst/>
          </a:prstGeom>
          <a:noFill/>
          <a:ln>
            <a:noFill/>
          </a:ln>
        </p:spPr>
      </p:pic>
      <p:sp>
        <p:nvSpPr>
          <p:cNvPr id="35" name="Rectangle 8"/>
          <p:cNvSpPr>
            <a:spLocks noChangeArrowheads="1"/>
          </p:cNvSpPr>
          <p:nvPr/>
        </p:nvSpPr>
        <p:spPr bwMode="auto">
          <a:xfrm>
            <a:off x="862629" y="3628596"/>
            <a:ext cx="10466744" cy="38257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Arial"/>
                <a:ea typeface="Geneva"/>
                <a:cs typeface="Geneva"/>
              </a:rPr>
              <a:t>SCHWERPUNKTE</a:t>
            </a:r>
            <a:endParaRPr lang="de-DE" sz="1200">
              <a:solidFill>
                <a:srgbClr val="FFFFFF"/>
              </a:solidFill>
              <a:latin typeface="Arial"/>
              <a:ea typeface="Geneva"/>
              <a:cs typeface="Genev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7" name="Inhaltsplatzhalter 1"/>
          <p:cNvSpPr txBox="1"/>
          <p:nvPr/>
        </p:nvSpPr>
        <p:spPr bwMode="auto">
          <a:xfrm>
            <a:off x="838200" y="1892145"/>
            <a:ext cx="5257800" cy="561975"/>
          </a:xfrm>
          <a:prstGeom prst="rect">
            <a:avLst/>
          </a:prstGeom>
          <a:solidFill>
            <a:srgbClr val="EAEAEA"/>
          </a:solidFill>
        </p:spPr>
        <p:txBody>
          <a:bodyPr vert="horz" wrap="square" lIns="91440" tIns="180000" rIns="91440" bIns="180000" numCol="1" anchor="t" anchorCtr="0" compatLnSpc="1">
            <a:prstTxWarp prst="textNoShape"/>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1">
              <a:buFont typeface="Wingdings"/>
              <a:buChar char="§"/>
              <a:defRPr/>
            </a:pPr>
            <a:r>
              <a:rPr lang="de-DE" b="0">
                <a:latin typeface="Arial"/>
              </a:rPr>
              <a:t>  Standort Ruhstorf a. d. Rott (bei Passau</a:t>
            </a:r>
            <a:r>
              <a:rPr lang="de-DE">
                <a:latin typeface="Fieldwork 04 Geo Regular"/>
              </a:rPr>
              <a:t>)</a:t>
            </a:r>
            <a:endParaRPr/>
          </a:p>
        </p:txBody>
      </p:sp>
      <p:sp>
        <p:nvSpPr>
          <p:cNvPr id="38" name="Inhaltsplatzhalter 1"/>
          <p:cNvSpPr txBox="1"/>
          <p:nvPr/>
        </p:nvSpPr>
        <p:spPr bwMode="auto">
          <a:xfrm>
            <a:off x="838200" y="2835719"/>
            <a:ext cx="5257800" cy="335100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Arial"/>
              </a:rPr>
              <a:t>Energiespeicher (elektrisch, chemisch)</a:t>
            </a:r>
            <a:endParaRPr/>
          </a:p>
          <a:p>
            <a:pPr>
              <a:spcBef>
                <a:spcPts val="0"/>
              </a:spcBef>
              <a:buFont typeface="Wingdings"/>
              <a:buChar char="§"/>
              <a:defRPr/>
            </a:pPr>
            <a:r>
              <a:rPr lang="de-DE" sz="1400">
                <a:latin typeface="Arial"/>
              </a:rPr>
              <a:t>Dezentrale Energiesysteme</a:t>
            </a:r>
            <a:endParaRPr/>
          </a:p>
          <a:p>
            <a:pPr>
              <a:spcBef>
                <a:spcPts val="0"/>
              </a:spcBef>
              <a:buFont typeface="Wingdings"/>
              <a:buChar char="§"/>
              <a:defRPr/>
            </a:pPr>
            <a:r>
              <a:rPr lang="de-DE" sz="1400">
                <a:latin typeface="Arial"/>
              </a:rPr>
              <a:t>Energieeffizienz</a:t>
            </a:r>
            <a:endParaRPr/>
          </a:p>
          <a:p>
            <a:pPr>
              <a:spcBef>
                <a:spcPts val="0"/>
              </a:spcBef>
              <a:buFont typeface="Wingdings"/>
              <a:buChar char="§"/>
              <a:defRPr/>
            </a:pPr>
            <a:r>
              <a:rPr lang="de-DE" sz="1400">
                <a:latin typeface="Arial"/>
              </a:rPr>
              <a:t>Intelligente Energienetze</a:t>
            </a:r>
            <a:endParaRPr/>
          </a:p>
          <a:p>
            <a:pPr>
              <a:spcBef>
                <a:spcPts val="0"/>
              </a:spcBef>
              <a:buFont typeface="Wingdings"/>
              <a:buChar char="§"/>
              <a:defRPr/>
            </a:pPr>
            <a:endParaRPr lang="de-DE" sz="1400">
              <a:latin typeface="Arial"/>
            </a:endParaRPr>
          </a:p>
        </p:txBody>
      </p:sp>
      <p:sp>
        <p:nvSpPr>
          <p:cNvPr id="39" name="Inhaltsplatzhalter 1"/>
          <p:cNvSpPr txBox="1"/>
          <p:nvPr/>
        </p:nvSpPr>
        <p:spPr bwMode="auto">
          <a:xfrm>
            <a:off x="6206522" y="1892144"/>
            <a:ext cx="5257800" cy="56197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Arial"/>
              </a:rPr>
              <a:t>Standort Dingolfing</a:t>
            </a:r>
            <a:endParaRPr/>
          </a:p>
        </p:txBody>
      </p:sp>
      <p:sp>
        <p:nvSpPr>
          <p:cNvPr id="40" name="Rectangle 8"/>
          <p:cNvSpPr>
            <a:spLocks noChangeArrowheads="1"/>
          </p:cNvSpPr>
          <p:nvPr/>
        </p:nvSpPr>
        <p:spPr bwMode="auto">
          <a:xfrm>
            <a:off x="838200"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Arial"/>
                <a:ea typeface="Geneva"/>
                <a:cs typeface="Geneva"/>
              </a:rPr>
              <a:t>TECHNOLOGIEZENTRUM ENERGIE</a:t>
            </a:r>
            <a:endParaRPr/>
          </a:p>
        </p:txBody>
      </p:sp>
      <p:sp>
        <p:nvSpPr>
          <p:cNvPr id="41" name="Rectangle 8"/>
          <p:cNvSpPr>
            <a:spLocks noChangeArrowheads="1"/>
          </p:cNvSpPr>
          <p:nvPr/>
        </p:nvSpPr>
        <p:spPr bwMode="auto">
          <a:xfrm>
            <a:off x="6206521"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Arial"/>
                <a:ea typeface="Geneva"/>
                <a:cs typeface="Geneva"/>
              </a:rPr>
              <a:t>TECHNOLOGIEZENTRUM PRODUKTIONS- </a:t>
            </a:r>
            <a:br>
              <a:rPr lang="de-DE" sz="1400">
                <a:solidFill>
                  <a:schemeClr val="bg1"/>
                </a:solidFill>
                <a:latin typeface="Arial"/>
                <a:ea typeface="Geneva"/>
                <a:cs typeface="Geneva"/>
              </a:rPr>
            </a:br>
            <a:r>
              <a:rPr lang="de-DE" sz="1400">
                <a:solidFill>
                  <a:schemeClr val="bg1"/>
                </a:solidFill>
                <a:latin typeface="Arial"/>
                <a:ea typeface="Geneva"/>
                <a:cs typeface="Geneva"/>
              </a:rPr>
              <a:t>UND LOGISTIKSYSTEME </a:t>
            </a:r>
            <a:endParaRPr/>
          </a:p>
        </p:txBody>
      </p:sp>
      <p:sp>
        <p:nvSpPr>
          <p:cNvPr id="42" name="Inhaltsplatzhalter 1"/>
          <p:cNvSpPr txBox="1"/>
          <p:nvPr/>
        </p:nvSpPr>
        <p:spPr bwMode="auto">
          <a:xfrm>
            <a:off x="7392988" y="2772267"/>
            <a:ext cx="3960812" cy="3095625"/>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Clr>
                <a:srgbClr val="BE0000"/>
              </a:buClr>
              <a:buFont typeface="Arial"/>
              <a:buChar char="•"/>
              <a:defRPr/>
            </a:pPr>
            <a:r>
              <a:rPr lang="de-DE" sz="1400">
                <a:latin typeface="Arial"/>
              </a:rPr>
              <a:t>Kinderschutz in Institutionen</a:t>
            </a:r>
            <a:endParaRPr/>
          </a:p>
          <a:p>
            <a:pPr>
              <a:spcBef>
                <a:spcPts val="0"/>
              </a:spcBef>
              <a:buClr>
                <a:srgbClr val="BE0000"/>
              </a:buClr>
              <a:buFont typeface="Arial"/>
              <a:buChar char="•"/>
              <a:defRPr/>
            </a:pPr>
            <a:r>
              <a:rPr lang="de-DE" sz="1400">
                <a:latin typeface="Arial"/>
              </a:rPr>
              <a:t>neue Ungleichheiten und Ausschlüsse</a:t>
            </a:r>
            <a:endParaRPr/>
          </a:p>
          <a:p>
            <a:pPr>
              <a:spcBef>
                <a:spcPts val="0"/>
              </a:spcBef>
              <a:buClr>
                <a:srgbClr val="BE0000"/>
              </a:buClr>
              <a:buFont typeface="Arial"/>
              <a:buChar char="•"/>
              <a:defRPr/>
            </a:pPr>
            <a:r>
              <a:rPr lang="de-DE" sz="1400">
                <a:latin typeface="Arial"/>
              </a:rPr>
              <a:t>Krankheitsbedingungen und Gesundheitshandeln</a:t>
            </a:r>
            <a:endParaRPr/>
          </a:p>
          <a:p>
            <a:pPr>
              <a:spcBef>
                <a:spcPts val="0"/>
              </a:spcBef>
              <a:buClr>
                <a:srgbClr val="BE0000"/>
              </a:buClr>
              <a:buFont typeface="Arial"/>
              <a:buChar char="•"/>
              <a:defRPr/>
            </a:pPr>
            <a:r>
              <a:rPr lang="de-DE" sz="1400">
                <a:latin typeface="Arial"/>
              </a:rPr>
              <a:t>Gewaltphänomene Veränderungen in Geschlechtermustern und Familienalltag</a:t>
            </a:r>
            <a:endParaRPr/>
          </a:p>
          <a:p>
            <a:pPr>
              <a:spcBef>
                <a:spcPts val="0"/>
              </a:spcBef>
              <a:buClr>
                <a:srgbClr val="BE0000"/>
              </a:buClr>
              <a:buFont typeface="Arial"/>
              <a:buChar char="•"/>
              <a:defRPr/>
            </a:pPr>
            <a:r>
              <a:rPr lang="de-DE" sz="1400">
                <a:latin typeface="Arial"/>
              </a:rPr>
              <a:t>Migrationsgesellschaft</a:t>
            </a:r>
            <a:endParaRPr lang="de-DE" sz="2400">
              <a:latin typeface="Arial"/>
            </a:endParaRPr>
          </a:p>
          <a:p>
            <a:pPr>
              <a:spcBef>
                <a:spcPts val="0"/>
              </a:spcBef>
              <a:buClr>
                <a:srgbClr val="BE0000"/>
              </a:buClr>
              <a:buFont typeface="Arial"/>
              <a:buChar char="•"/>
              <a:defRPr/>
            </a:pPr>
            <a:endParaRPr lang="de-DE" sz="2400">
              <a:latin typeface="Arial"/>
            </a:endParaRPr>
          </a:p>
          <a:p>
            <a:pPr>
              <a:spcBef>
                <a:spcPts val="0"/>
              </a:spcBef>
              <a:buClr>
                <a:srgbClr val="BE0000"/>
              </a:buClr>
              <a:buFont typeface="Arial"/>
              <a:buChar char="•"/>
              <a:defRPr/>
            </a:pPr>
            <a:endParaRPr lang="de-DE" sz="2400">
              <a:latin typeface="Arial"/>
            </a:endParaRPr>
          </a:p>
        </p:txBody>
      </p:sp>
      <p:sp>
        <p:nvSpPr>
          <p:cNvPr id="43" name="Inhaltsplatzhalter 1"/>
          <p:cNvSpPr txBox="1"/>
          <p:nvPr/>
        </p:nvSpPr>
        <p:spPr bwMode="auto">
          <a:xfrm>
            <a:off x="6206521" y="2835719"/>
            <a:ext cx="5257798" cy="3350320"/>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Arial"/>
              </a:rPr>
              <a:t>Ressourceneffizienz </a:t>
            </a:r>
            <a:endParaRPr/>
          </a:p>
          <a:p>
            <a:pPr>
              <a:spcBef>
                <a:spcPts val="0"/>
              </a:spcBef>
              <a:buFont typeface="Wingdings"/>
              <a:buChar char="§"/>
              <a:defRPr/>
            </a:pPr>
            <a:r>
              <a:rPr lang="de-DE" sz="1400">
                <a:latin typeface="Arial"/>
              </a:rPr>
              <a:t>Industrie 4.0 - Einsatz von Real Time Location Systemen in der Produktion</a:t>
            </a:r>
            <a:endParaRPr/>
          </a:p>
          <a:p>
            <a:pPr>
              <a:spcBef>
                <a:spcPts val="0"/>
              </a:spcBef>
              <a:buFont typeface="Wingdings"/>
              <a:buChar char="§"/>
              <a:defRPr/>
            </a:pPr>
            <a:r>
              <a:rPr lang="de-DE" sz="1400">
                <a:latin typeface="Arial"/>
              </a:rPr>
              <a:t>Controlling for Lean</a:t>
            </a:r>
            <a:endParaRPr/>
          </a:p>
          <a:p>
            <a:pPr>
              <a:spcBef>
                <a:spcPts val="0"/>
              </a:spcBef>
              <a:buFont typeface="Wingdings"/>
              <a:buChar char="§"/>
              <a:defRPr/>
            </a:pPr>
            <a:r>
              <a:rPr lang="de-DE" sz="1400">
                <a:latin typeface="Arial"/>
              </a:rPr>
              <a:t>Fabrikplanung nach Lean-Kriterien</a:t>
            </a:r>
            <a:endParaRPr/>
          </a:p>
          <a:p>
            <a:pPr>
              <a:spcBef>
                <a:spcPts val="0"/>
              </a:spcBef>
              <a:buFont typeface="Wingdings"/>
              <a:buChar char="§"/>
              <a:defRPr/>
            </a:pPr>
            <a:r>
              <a:rPr lang="de-DE" sz="1400">
                <a:latin typeface="Arial"/>
              </a:rPr>
              <a:t>Werteorientierung in der Produktion</a:t>
            </a:r>
            <a:endParaRPr/>
          </a:p>
          <a:p>
            <a:pPr>
              <a:spcBef>
                <a:spcPts val="0"/>
              </a:spcBef>
              <a:buFont typeface="Wingdings"/>
              <a:buChar char="§"/>
              <a:defRPr/>
            </a:pPr>
            <a:r>
              <a:rPr lang="de-DE" sz="1400">
                <a:latin typeface="Arial"/>
              </a:rPr>
              <a:t>Industrialisierung komplexer Prozessketten</a:t>
            </a:r>
            <a:endParaRPr/>
          </a:p>
          <a:p>
            <a:pPr>
              <a:spcBef>
                <a:spcPts val="0"/>
              </a:spcBef>
              <a:buClr>
                <a:srgbClr val="BE0000"/>
              </a:buClr>
              <a:buFont typeface="Wingdings"/>
              <a:buChar char="§"/>
              <a:defRPr/>
            </a:pPr>
            <a:endParaRPr lang="de-DE" sz="2400">
              <a:latin typeface="Arial"/>
            </a:endParaRPr>
          </a:p>
          <a:p>
            <a:pPr>
              <a:spcBef>
                <a:spcPts val="0"/>
              </a:spcBef>
              <a:buClr>
                <a:srgbClr val="BE0000"/>
              </a:buClr>
              <a:buFont typeface="Wingdings"/>
              <a:buChar char="§"/>
              <a:defRPr/>
            </a:pPr>
            <a:endParaRPr lang="de-DE" sz="2400">
              <a:latin typeface="Arial"/>
            </a:endParaRPr>
          </a:p>
        </p:txBody>
      </p:sp>
      <p:pic>
        <p:nvPicPr>
          <p:cNvPr id="44" name="Picture 2"/>
          <p:cNvPicPr>
            <a:picLocks noChangeAspect="1" noChangeArrowheads="1"/>
          </p:cNvPicPr>
          <p:nvPr/>
        </p:nvPicPr>
        <p:blipFill>
          <a:blip r:embed="rId3"/>
          <a:srcRect l="0" t="27517" r="0" b="24837"/>
          <a:stretch/>
        </p:blipFill>
        <p:spPr bwMode="auto">
          <a:xfrm>
            <a:off x="7392988" y="4892216"/>
            <a:ext cx="4071331" cy="1293823"/>
          </a:xfrm>
          <a:prstGeom prst="rect">
            <a:avLst/>
          </a:prstGeom>
          <a:noFill/>
          <a:ln>
            <a:noFill/>
          </a:ln>
        </p:spPr>
      </p:pic>
      <p:sp>
        <p:nvSpPr>
          <p:cNvPr id="45" name="Rectangle 8"/>
          <p:cNvSpPr>
            <a:spLocks noChangeArrowheads="1"/>
          </p:cNvSpPr>
          <p:nvPr/>
        </p:nvSpPr>
        <p:spPr bwMode="auto">
          <a:xfrm>
            <a:off x="838200" y="2454120"/>
            <a:ext cx="10626120"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Arial"/>
                <a:ea typeface="Geneva"/>
                <a:cs typeface="Geneva"/>
              </a:rPr>
              <a:t>FORSCHUNG</a:t>
            </a:r>
            <a:endParaRPr/>
          </a:p>
        </p:txBody>
      </p:sp>
      <p:sp>
        <p:nvSpPr>
          <p:cNvPr id="2" name="Titel 1"/>
          <p:cNvSpPr>
            <a:spLocks noGrp="1"/>
          </p:cNvSpPr>
          <p:nvPr>
            <p:ph type="title"/>
          </p:nvPr>
        </p:nvSpPr>
        <p:spPr bwMode="auto"/>
        <p:txBody>
          <a:bodyPr/>
          <a:lstStyle/>
          <a:p>
            <a:pPr>
              <a:defRPr/>
            </a:pPr>
            <a:r>
              <a:rPr lang="de-DE"/>
              <a:t>Technologiezentren</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26</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7" name="Inhaltsplatzhalter 1"/>
          <p:cNvSpPr txBox="1"/>
          <p:nvPr/>
        </p:nvSpPr>
        <p:spPr bwMode="auto">
          <a:xfrm>
            <a:off x="838200" y="1892145"/>
            <a:ext cx="5257800" cy="1111748"/>
          </a:xfrm>
          <a:prstGeom prst="rect">
            <a:avLst/>
          </a:prstGeom>
          <a:solidFill>
            <a:srgbClr val="EAEAEA"/>
          </a:solidFill>
        </p:spPr>
        <p:txBody>
          <a:bodyPr vert="horz" wrap="square" lIns="91440" tIns="180000" rIns="91440" bIns="180000" numCol="1" anchor="t" anchorCtr="0" compatLnSpc="1">
            <a:prstTxWarp prst="textNoShape"/>
          </a:bodyPr>
          <a:lstStyle>
            <a:lvl1pPr marL="0" indent="0" algn="l" defTabSz="914400">
              <a:lnSpc>
                <a:spcPct val="110000"/>
              </a:lnSpc>
              <a:spcBef>
                <a:spcPts val="0"/>
              </a:spcBef>
              <a:spcAft>
                <a:spcPts val="12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lvl="2">
              <a:lnSpc>
                <a:spcPct val="100000"/>
              </a:lnSpc>
              <a:buClr>
                <a:schemeClr val="tx1"/>
              </a:buClr>
              <a:buFont typeface="Wingdings"/>
              <a:buChar char="§"/>
              <a:defRPr/>
            </a:pPr>
            <a:r>
              <a:rPr lang="de-DE"/>
              <a:t>Forschung: Leichtbautechnologien v. a. für Automobil- und Nutzfahrzeugindustrie</a:t>
            </a:r>
            <a:endParaRPr/>
          </a:p>
          <a:p>
            <a:pPr lvl="2">
              <a:lnSpc>
                <a:spcPct val="100000"/>
              </a:lnSpc>
              <a:buClr>
                <a:schemeClr val="tx1"/>
              </a:buClr>
              <a:buFont typeface="Wingdings"/>
              <a:buChar char="§"/>
              <a:defRPr/>
            </a:pPr>
            <a:r>
              <a:rPr lang="de-DE"/>
              <a:t>Praxisnahe Lehre</a:t>
            </a:r>
            <a:endParaRPr/>
          </a:p>
        </p:txBody>
      </p:sp>
      <p:sp>
        <p:nvSpPr>
          <p:cNvPr id="38" name="Inhaltsplatzhalter 1"/>
          <p:cNvSpPr txBox="1"/>
          <p:nvPr/>
        </p:nvSpPr>
        <p:spPr bwMode="auto">
          <a:xfrm>
            <a:off x="838200" y="3326815"/>
            <a:ext cx="5257800" cy="2827682"/>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t>Leichtbaukonstruktion und -mechanik</a:t>
            </a:r>
            <a:endParaRPr/>
          </a:p>
          <a:p>
            <a:pPr>
              <a:spcBef>
                <a:spcPts val="0"/>
              </a:spcBef>
              <a:buFont typeface="Wingdings"/>
              <a:buChar char="§"/>
              <a:defRPr/>
            </a:pPr>
            <a:r>
              <a:rPr lang="de-DE" sz="1400"/>
              <a:t>Leichtbauwerkstoffe</a:t>
            </a:r>
            <a:endParaRPr/>
          </a:p>
          <a:p>
            <a:pPr>
              <a:spcBef>
                <a:spcPts val="0"/>
              </a:spcBef>
              <a:buFont typeface="Wingdings"/>
              <a:buChar char="§"/>
              <a:defRPr/>
            </a:pPr>
            <a:r>
              <a:rPr lang="de-DE" sz="1400"/>
              <a:t>Werkstoffanalytik</a:t>
            </a:r>
            <a:endParaRPr/>
          </a:p>
          <a:p>
            <a:pPr>
              <a:spcBef>
                <a:spcPts val="0"/>
              </a:spcBef>
              <a:buFont typeface="Wingdings"/>
              <a:buChar char="§"/>
              <a:defRPr/>
            </a:pPr>
            <a:r>
              <a:rPr lang="de-DE" sz="1400"/>
              <a:t>Leichtbaustrukturen</a:t>
            </a:r>
            <a:endParaRPr/>
          </a:p>
          <a:p>
            <a:pPr>
              <a:spcBef>
                <a:spcPts val="0"/>
              </a:spcBef>
              <a:buFont typeface="Wingdings"/>
              <a:buChar char="§"/>
              <a:defRPr/>
            </a:pPr>
            <a:r>
              <a:rPr lang="de-DE" sz="1400"/>
              <a:t>Additive Fertigung</a:t>
            </a:r>
            <a:endParaRPr/>
          </a:p>
          <a:p>
            <a:pPr>
              <a:spcBef>
                <a:spcPts val="0"/>
              </a:spcBef>
              <a:buFont typeface="Wingdings"/>
              <a:buChar char="§"/>
              <a:defRPr/>
            </a:pPr>
            <a:r>
              <a:rPr lang="de-DE" sz="1400"/>
              <a:t>Kunststofftechnik</a:t>
            </a:r>
            <a:endParaRPr/>
          </a:p>
          <a:p>
            <a:pPr>
              <a:spcBef>
                <a:spcPts val="0"/>
              </a:spcBef>
              <a:buFont typeface="Wingdings"/>
              <a:buChar char="§"/>
              <a:defRPr/>
            </a:pPr>
            <a:endParaRPr lang="de-DE" sz="1400">
              <a:latin typeface="Arial"/>
            </a:endParaRPr>
          </a:p>
        </p:txBody>
      </p:sp>
      <p:sp>
        <p:nvSpPr>
          <p:cNvPr id="39" name="Inhaltsplatzhalter 1"/>
          <p:cNvSpPr txBox="1"/>
          <p:nvPr/>
        </p:nvSpPr>
        <p:spPr bwMode="auto">
          <a:xfrm>
            <a:off x="6206522" y="1892143"/>
            <a:ext cx="5257800" cy="1111747"/>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marL="285750" indent="-285750">
              <a:spcBef>
                <a:spcPts val="0"/>
              </a:spcBef>
              <a:buFont typeface="Wingdings"/>
              <a:buChar char="§"/>
              <a:defRPr/>
            </a:pPr>
            <a:r>
              <a:rPr lang="de-DE" sz="1400"/>
              <a:t>Forschung: Soziale Zusammenhalte von Gesellschaften &amp; Menschen</a:t>
            </a:r>
            <a:endParaRPr/>
          </a:p>
          <a:p>
            <a:pPr marL="285750" indent="-285750">
              <a:spcBef>
                <a:spcPts val="0"/>
              </a:spcBef>
              <a:buFont typeface="Wingdings"/>
              <a:buChar char="§"/>
              <a:defRPr/>
            </a:pPr>
            <a:r>
              <a:rPr lang="de-DE" sz="1400"/>
              <a:t>Aufträge von Institutionen</a:t>
            </a:r>
            <a:endParaRPr/>
          </a:p>
        </p:txBody>
      </p:sp>
      <p:sp>
        <p:nvSpPr>
          <p:cNvPr id="40" name="Rectangle 8"/>
          <p:cNvSpPr>
            <a:spLocks noChangeArrowheads="1"/>
          </p:cNvSpPr>
          <p:nvPr/>
        </p:nvSpPr>
        <p:spPr bwMode="auto">
          <a:xfrm>
            <a:off x="838200"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Arial"/>
                <a:ea typeface="Geneva"/>
                <a:cs typeface="Geneva"/>
              </a:rPr>
              <a:t>KOMPETENZZENTRUM LEICHTBAU</a:t>
            </a:r>
            <a:endParaRPr/>
          </a:p>
        </p:txBody>
      </p:sp>
      <p:sp>
        <p:nvSpPr>
          <p:cNvPr id="41" name="Rectangle 8"/>
          <p:cNvSpPr>
            <a:spLocks noChangeArrowheads="1"/>
          </p:cNvSpPr>
          <p:nvPr/>
        </p:nvSpPr>
        <p:spPr bwMode="auto">
          <a:xfrm>
            <a:off x="6206521" y="1253970"/>
            <a:ext cx="5257800" cy="639762"/>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Arial"/>
                <a:ea typeface="Geneva"/>
                <a:cs typeface="Geneva"/>
              </a:rPr>
              <a:t>INSTITUT SOZIALER WANDEL </a:t>
            </a:r>
            <a:br>
              <a:rPr lang="de-DE" sz="1400">
                <a:solidFill>
                  <a:schemeClr val="bg1"/>
                </a:solidFill>
                <a:latin typeface="Arial"/>
                <a:ea typeface="Geneva"/>
                <a:cs typeface="Geneva"/>
              </a:rPr>
            </a:br>
            <a:r>
              <a:rPr lang="de-DE" sz="1400">
                <a:solidFill>
                  <a:schemeClr val="bg1"/>
                </a:solidFill>
                <a:latin typeface="Arial"/>
                <a:ea typeface="Geneva"/>
                <a:cs typeface="Geneva"/>
              </a:rPr>
              <a:t>UND KOHÄSIONSFORSCHUNG </a:t>
            </a:r>
            <a:endParaRPr/>
          </a:p>
        </p:txBody>
      </p:sp>
      <p:sp>
        <p:nvSpPr>
          <p:cNvPr id="43" name="Inhaltsplatzhalter 1"/>
          <p:cNvSpPr txBox="1"/>
          <p:nvPr/>
        </p:nvSpPr>
        <p:spPr bwMode="auto">
          <a:xfrm>
            <a:off x="6206521" y="3326815"/>
            <a:ext cx="5257798" cy="2827682"/>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t>Kinderschutz in Institutionen</a:t>
            </a:r>
            <a:endParaRPr/>
          </a:p>
          <a:p>
            <a:pPr>
              <a:spcBef>
                <a:spcPts val="0"/>
              </a:spcBef>
              <a:buFont typeface="Wingdings"/>
              <a:buChar char="§"/>
              <a:defRPr/>
            </a:pPr>
            <a:r>
              <a:rPr lang="de-DE" sz="1400"/>
              <a:t>Antisemitismus in der Migrationsgesellschaft</a:t>
            </a:r>
            <a:endParaRPr/>
          </a:p>
          <a:p>
            <a:pPr>
              <a:spcBef>
                <a:spcPts val="0"/>
              </a:spcBef>
              <a:buFont typeface="Wingdings"/>
              <a:buChar char="§"/>
              <a:defRPr/>
            </a:pPr>
            <a:r>
              <a:rPr lang="de-DE" sz="1400"/>
              <a:t>Soziale Medien und Essstörungen</a:t>
            </a:r>
            <a:endParaRPr/>
          </a:p>
          <a:p>
            <a:pPr>
              <a:spcBef>
                <a:spcPts val="0"/>
              </a:spcBef>
              <a:buFont typeface="Wingdings"/>
              <a:buChar char="§"/>
              <a:defRPr/>
            </a:pPr>
            <a:r>
              <a:rPr lang="de-DE" sz="1400"/>
              <a:t>Demokratie – Partizipation – Vielfalt. Frauen in der Kommunalpolitik im ländlichen Raum</a:t>
            </a:r>
            <a:endParaRPr/>
          </a:p>
          <a:p>
            <a:pPr>
              <a:spcBef>
                <a:spcPts val="0"/>
              </a:spcBef>
              <a:buFont typeface="Wingdings"/>
              <a:buChar char="§"/>
              <a:defRPr/>
            </a:pPr>
            <a:r>
              <a:rPr lang="de-DE" sz="1400"/>
              <a:t>Soziale Unterstützung und soziale Ansteckung bei Essstörungen</a:t>
            </a:r>
            <a:endParaRPr lang="de-DE" sz="2400"/>
          </a:p>
          <a:p>
            <a:pPr marL="0" indent="0">
              <a:spcBef>
                <a:spcPts val="0"/>
              </a:spcBef>
              <a:buClr>
                <a:srgbClr val="BE0000"/>
              </a:buClr>
              <a:defRPr/>
            </a:pPr>
            <a:endParaRPr lang="de-DE" sz="2400">
              <a:latin typeface="Arial"/>
            </a:endParaRPr>
          </a:p>
          <a:p>
            <a:pPr>
              <a:spcBef>
                <a:spcPts val="0"/>
              </a:spcBef>
              <a:buClr>
                <a:srgbClr val="BE0000"/>
              </a:buClr>
              <a:buFont typeface="Wingdings"/>
              <a:buChar char="§"/>
              <a:defRPr/>
            </a:pPr>
            <a:endParaRPr lang="de-DE" sz="2400">
              <a:latin typeface="Arial"/>
            </a:endParaRPr>
          </a:p>
        </p:txBody>
      </p:sp>
      <p:sp>
        <p:nvSpPr>
          <p:cNvPr id="45" name="Rectangle 8"/>
          <p:cNvSpPr>
            <a:spLocks noChangeArrowheads="1"/>
          </p:cNvSpPr>
          <p:nvPr/>
        </p:nvSpPr>
        <p:spPr bwMode="auto">
          <a:xfrm>
            <a:off x="838201" y="2945214"/>
            <a:ext cx="10626120"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buFont typeface="Wingdings"/>
              <a:buNone/>
              <a:defRPr/>
            </a:pPr>
            <a:r>
              <a:rPr lang="de-DE" sz="1400">
                <a:solidFill>
                  <a:srgbClr val="FFFFFF"/>
                </a:solidFill>
                <a:latin typeface="Arial"/>
                <a:ea typeface="Geneva"/>
                <a:cs typeface="Geneva"/>
              </a:rPr>
              <a:t>FORSCHUNG &amp; SCHWERPUNKTE</a:t>
            </a:r>
            <a:endParaRPr/>
          </a:p>
        </p:txBody>
      </p:sp>
      <p:sp>
        <p:nvSpPr>
          <p:cNvPr id="2" name="Titel 1"/>
          <p:cNvSpPr>
            <a:spLocks noGrp="1"/>
          </p:cNvSpPr>
          <p:nvPr>
            <p:ph type="title"/>
          </p:nvPr>
        </p:nvSpPr>
        <p:spPr bwMode="auto">
          <a:xfrm>
            <a:off x="838200" y="703504"/>
            <a:ext cx="10515600" cy="381600"/>
          </a:xfrm>
        </p:spPr>
        <p:txBody>
          <a:bodyPr/>
          <a:lstStyle/>
          <a:p>
            <a:pPr>
              <a:defRPr/>
            </a:pPr>
            <a:r>
              <a:rPr lang="de-DE"/>
              <a:t>Institute</a:t>
            </a:r>
            <a:endParaRPr/>
          </a:p>
        </p:txBody>
      </p:sp>
      <p:sp>
        <p:nvSpPr>
          <p:cNvPr id="3" name="Datumsplatzhalter 2"/>
          <p:cNvSpPr>
            <a:spLocks noGrp="1"/>
          </p:cNvSpPr>
          <p:nvPr>
            <p:ph type="dt" sz="half" idx="10"/>
          </p:nvPr>
        </p:nvSpPr>
        <p:spPr bwMode="auto"/>
        <p:txBody>
          <a:bodyPr/>
          <a:lstStyle/>
          <a:p>
            <a:pPr>
              <a:defRPr/>
            </a:pPr>
            <a:fld id="{E65A049A-A538-47CA-A87C-50129DBE9F23}" type="datetime1">
              <a:rPr lang="de-DE"/>
              <a:t>25.06.2024</a:t>
            </a:fld>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27</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28</a:t>
            </a:fld>
            <a:endParaRPr lang="en-US"/>
          </a:p>
        </p:txBody>
      </p:sp>
      <p:pic>
        <p:nvPicPr>
          <p:cNvPr id="9" name="Bildplatzhalter 8"/>
          <p:cNvPicPr>
            <a:picLocks noChangeAspect="1" noGrp="1"/>
          </p:cNvPicPr>
          <p:nvPr>
            <p:ph type="pic" sz="quarter" idx="15"/>
          </p:nvPr>
        </p:nvPicPr>
        <p:blipFill>
          <a:blip r:embed="rId3"/>
          <a:stretch/>
        </p:blipFill>
        <p:spPr bwMode="auto">
          <a:xfrm>
            <a:off x="7163876" y="1487774"/>
            <a:ext cx="5028124" cy="3352082"/>
          </a:xfrm>
        </p:spPr>
      </p:pic>
      <p:sp>
        <p:nvSpPr>
          <p:cNvPr id="5" name="Titel 4"/>
          <p:cNvSpPr>
            <a:spLocks noGrp="1"/>
          </p:cNvSpPr>
          <p:nvPr>
            <p:ph type="title"/>
          </p:nvPr>
        </p:nvSpPr>
        <p:spPr bwMode="auto"/>
        <p:txBody>
          <a:bodyPr/>
          <a:lstStyle/>
          <a:p>
            <a:pPr>
              <a:defRPr/>
            </a:pPr>
            <a:r>
              <a:rPr lang="de-DE"/>
              <a:t>INSTITUTE</a:t>
            </a:r>
            <a:endParaRPr/>
          </a:p>
        </p:txBody>
      </p:sp>
      <p:sp>
        <p:nvSpPr>
          <p:cNvPr id="10" name="Inhaltsplatzhalter 1"/>
          <p:cNvSpPr txBox="1"/>
          <p:nvPr/>
        </p:nvSpPr>
        <p:spPr bwMode="auto">
          <a:xfrm>
            <a:off x="2450592" y="2129124"/>
            <a:ext cx="4603556" cy="1079500"/>
          </a:xfrm>
          <a:prstGeom prst="rect">
            <a:avLst/>
          </a:prstGeom>
          <a:solidFill>
            <a:srgbClr val="EAEAEA"/>
          </a:solidFill>
        </p:spPr>
        <p:txBody>
          <a:bodyPr vert="horz" wrap="square" lIns="91440" tIns="180000" rIns="91440" bIns="180000" numCol="1" rtlCol="0" anchor="t" anchorCtr="0" compatLnSpc="1">
            <a:prstTxWarp prst="textNoShape"/>
            <a:noAutofit/>
          </a:bodyPr>
          <a:lstStyle>
            <a:lvl1pPr marL="0" indent="0" algn="l" defTabSz="914400">
              <a:lnSpc>
                <a:spcPct val="110000"/>
              </a:lnSpc>
              <a:spcBef>
                <a:spcPts val="0"/>
              </a:spcBef>
              <a:spcAft>
                <a:spcPts val="600"/>
              </a:spcAft>
              <a:buFontTx/>
              <a:buNone/>
              <a:defRPr sz="1400" b="1" cap="all">
                <a:solidFill>
                  <a:schemeClr val="tx1"/>
                </a:solidFill>
                <a:latin typeface="+mn-lt"/>
                <a:ea typeface="+mn-ea"/>
                <a:cs typeface="+mn-cs"/>
              </a:defRPr>
            </a:lvl1pPr>
            <a:lvl2pPr marL="0" indent="0" algn="l" defTabSz="914400">
              <a:lnSpc>
                <a:spcPct val="110000"/>
              </a:lnSpc>
              <a:spcBef>
                <a:spcPts val="0"/>
              </a:spcBef>
              <a:spcAft>
                <a:spcPts val="600"/>
              </a:spcAft>
              <a:buFont typeface="Arial"/>
              <a:buNone/>
              <a:defRPr sz="1400">
                <a:solidFill>
                  <a:schemeClr val="tx1"/>
                </a:solidFill>
                <a:latin typeface="+mn-lt"/>
                <a:ea typeface="+mn-ea"/>
                <a:cs typeface="+mn-cs"/>
              </a:defRPr>
            </a:lvl2pPr>
            <a:lvl3pPr marL="18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3pPr>
            <a:lvl4pPr marL="36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4pPr>
            <a:lvl5pPr marL="540000" indent="-180000" algn="l" defTabSz="914400">
              <a:lnSpc>
                <a:spcPct val="110000"/>
              </a:lnSpc>
              <a:spcBef>
                <a:spcPts val="0"/>
              </a:spcBef>
              <a:spcAft>
                <a:spcPts val="600"/>
              </a:spcAft>
              <a:buClr>
                <a:schemeClr val="tx2"/>
              </a:buClr>
              <a:buSzPct val="110000"/>
              <a:buFont typeface="Wingdings 2"/>
              <a:buChar char="¡"/>
              <a:defRPr sz="14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85750" indent="-285750">
              <a:buFont typeface="Wingdings"/>
              <a:buChar char="§"/>
              <a:defRPr/>
            </a:pPr>
            <a:r>
              <a:rPr lang="de-DE" b="0" cap="none"/>
              <a:t>Projektmanagement und Informationsmodellierung in Forschung, Lehre und Weiterbildung</a:t>
            </a:r>
            <a:endParaRPr/>
          </a:p>
          <a:p>
            <a:pPr>
              <a:buFont typeface="Wingdings"/>
              <a:buChar char="§"/>
              <a:defRPr/>
            </a:pPr>
            <a:endParaRPr lang="de-DE" cap="none">
              <a:latin typeface="Fieldwork 04 Geo Regular"/>
            </a:endParaRPr>
          </a:p>
        </p:txBody>
      </p:sp>
      <p:sp>
        <p:nvSpPr>
          <p:cNvPr id="11" name="Rectangle 8"/>
          <p:cNvSpPr>
            <a:spLocks noChangeArrowheads="1"/>
          </p:cNvSpPr>
          <p:nvPr/>
        </p:nvSpPr>
        <p:spPr bwMode="auto">
          <a:xfrm>
            <a:off x="2450592" y="1487774"/>
            <a:ext cx="4603556" cy="64135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lnSpc>
                <a:spcPct val="110000"/>
              </a:lnSpc>
              <a:spcBef>
                <a:spcPts val="0"/>
              </a:spcBef>
              <a:spcAft>
                <a:spcPts val="0"/>
              </a:spcAft>
              <a:buClr>
                <a:srgbClr val="BE0000"/>
              </a:buClr>
              <a:buFont typeface="Wingdings"/>
              <a:buNone/>
              <a:defRPr/>
            </a:pPr>
            <a:r>
              <a:rPr lang="de-DE" sz="1400">
                <a:solidFill>
                  <a:schemeClr val="bg1"/>
                </a:solidFill>
                <a:latin typeface="Arial"/>
                <a:ea typeface="Geneva"/>
                <a:cs typeface="Geneva"/>
              </a:rPr>
              <a:t>INSTITUTE FOR DATA AND PROCESS SCIENCE (IDP)</a:t>
            </a:r>
            <a:endParaRPr/>
          </a:p>
        </p:txBody>
      </p:sp>
      <p:sp>
        <p:nvSpPr>
          <p:cNvPr id="12" name="Inhaltsplatzhalter 1"/>
          <p:cNvSpPr txBox="1"/>
          <p:nvPr/>
        </p:nvSpPr>
        <p:spPr bwMode="auto">
          <a:xfrm>
            <a:off x="2450592" y="3574347"/>
            <a:ext cx="4603556" cy="2241551"/>
          </a:xfrm>
          <a:prstGeom prst="rect">
            <a:avLst/>
          </a:prstGeom>
          <a:solidFill>
            <a:srgbClr val="EAEAEA"/>
          </a:solidFill>
          <a:ln>
            <a:noFill/>
          </a:ln>
        </p:spPr>
        <p:txBody>
          <a:bodyPr tIns="180000" bIns="180000"/>
          <a:lstStyle>
            <a:lvl1pPr marL="342900" indent="-342900">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spcBef>
                <a:spcPts val="0"/>
              </a:spcBef>
              <a:buFont typeface="Wingdings"/>
              <a:buChar char="§"/>
              <a:defRPr/>
            </a:pPr>
            <a:r>
              <a:rPr lang="de-DE" sz="1400">
                <a:latin typeface="Arial"/>
              </a:rPr>
              <a:t>Projektmanagement</a:t>
            </a:r>
            <a:endParaRPr/>
          </a:p>
          <a:p>
            <a:pPr>
              <a:spcBef>
                <a:spcPts val="0"/>
              </a:spcBef>
              <a:buFont typeface="Wingdings"/>
              <a:buChar char="§"/>
              <a:defRPr/>
            </a:pPr>
            <a:r>
              <a:rPr lang="de-DE" sz="1400">
                <a:latin typeface="Arial"/>
              </a:rPr>
              <a:t>Adaptive und hybride Vorgehensmodelle</a:t>
            </a:r>
            <a:endParaRPr/>
          </a:p>
          <a:p>
            <a:pPr>
              <a:spcBef>
                <a:spcPts val="0"/>
              </a:spcBef>
              <a:buFont typeface="Wingdings"/>
              <a:buChar char="§"/>
              <a:defRPr/>
            </a:pPr>
            <a:r>
              <a:rPr lang="de-DE" sz="1400">
                <a:latin typeface="Arial"/>
              </a:rPr>
              <a:t>Agiles Projektmanagement und Critical Chain Project Management</a:t>
            </a:r>
            <a:endParaRPr/>
          </a:p>
          <a:p>
            <a:pPr>
              <a:spcBef>
                <a:spcPts val="0"/>
              </a:spcBef>
              <a:buFont typeface="Wingdings"/>
              <a:buChar char="§"/>
              <a:defRPr/>
            </a:pPr>
            <a:r>
              <a:rPr lang="de-DE" sz="1400">
                <a:latin typeface="Arial"/>
              </a:rPr>
              <a:t>Modellierung von Prozessen, Daten und Softwaresysteme</a:t>
            </a:r>
            <a:endParaRPr/>
          </a:p>
          <a:p>
            <a:pPr>
              <a:spcBef>
                <a:spcPts val="0"/>
              </a:spcBef>
              <a:buFont typeface="Wingdings"/>
              <a:buChar char="§"/>
              <a:defRPr/>
            </a:pPr>
            <a:r>
              <a:rPr lang="de-DE" sz="1400">
                <a:latin typeface="Arial"/>
              </a:rPr>
              <a:t>Modellgetriebene Softwareentwicklung</a:t>
            </a:r>
            <a:endParaRPr/>
          </a:p>
        </p:txBody>
      </p:sp>
      <p:sp>
        <p:nvSpPr>
          <p:cNvPr id="13" name="Rectangle 8"/>
          <p:cNvSpPr>
            <a:spLocks noChangeArrowheads="1"/>
          </p:cNvSpPr>
          <p:nvPr/>
        </p:nvSpPr>
        <p:spPr bwMode="auto">
          <a:xfrm>
            <a:off x="2450592" y="3192747"/>
            <a:ext cx="4603556" cy="381600"/>
          </a:xfrm>
          <a:prstGeom prst="rect">
            <a:avLst/>
          </a:prstGeom>
          <a:solidFill>
            <a:srgbClr val="626262"/>
          </a:solidFill>
          <a:ln>
            <a:noFill/>
          </a:ln>
        </p:spPr>
        <p:txBody>
          <a:bodyPr wrap="none"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lgn="ctr">
              <a:defRPr/>
            </a:pPr>
            <a:r>
              <a:rPr lang="de-DE" sz="1400">
                <a:solidFill>
                  <a:srgbClr val="FFFFFF"/>
                </a:solidFill>
                <a:latin typeface="Arial"/>
                <a:ea typeface="Geneva"/>
                <a:cs typeface="Geneva"/>
              </a:rPr>
              <a:t>SCHWERPUNKTE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Wirtschaftsregion</a:t>
            </a:r>
            <a:br>
              <a:rPr lang="de-DE"/>
            </a:br>
            <a:r>
              <a:rPr lang="de-DE"/>
              <a:t>Landshut</a:t>
            </a:r>
            <a:endParaRPr/>
          </a:p>
        </p:txBody>
      </p:sp>
      <p:pic>
        <p:nvPicPr>
          <p:cNvPr id="37" name="Inhaltsplatzhalter 36"/>
          <p:cNvPicPr>
            <a:picLocks noChangeAspect="1" noGrp="1"/>
          </p:cNvPicPr>
          <p:nvPr>
            <p:ph idx="1"/>
          </p:nvPr>
        </p:nvPicPr>
        <p:blipFill>
          <a:blip r:embed="rId3"/>
          <a:stretch/>
        </p:blipFill>
        <p:spPr bwMode="auto">
          <a:xfrm>
            <a:off x="943134" y="1811980"/>
            <a:ext cx="10386238" cy="4284662"/>
          </a:xfrm>
        </p:spPr>
      </p:pic>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3</a:t>
            </a:fld>
            <a:endParaRPr lang="en-US"/>
          </a:p>
        </p:txBody>
      </p:sp>
      <p:sp>
        <p:nvSpPr>
          <p:cNvPr id="8" name="Textfeld 6"/>
          <p:cNvSpPr txBox="1">
            <a:spLocks noChangeArrowheads="1"/>
          </p:cNvSpPr>
          <p:nvPr/>
        </p:nvSpPr>
        <p:spPr bwMode="auto">
          <a:xfrm>
            <a:off x="4809501" y="3519841"/>
            <a:ext cx="1287015" cy="36933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Landshut</a:t>
            </a:r>
            <a:endParaRPr/>
          </a:p>
        </p:txBody>
      </p:sp>
      <p:grpSp>
        <p:nvGrpSpPr>
          <p:cNvPr id="9" name="Gruppieren 9"/>
          <p:cNvGrpSpPr/>
          <p:nvPr/>
        </p:nvGrpSpPr>
        <p:grpSpPr bwMode="auto">
          <a:xfrm>
            <a:off x="3419337" y="5355159"/>
            <a:ext cx="1561002" cy="435909"/>
            <a:chOff x="2195736" y="5150090"/>
            <a:chExt cx="1374306" cy="377111"/>
          </a:xfrm>
        </p:grpSpPr>
        <p:sp>
          <p:nvSpPr>
            <p:cNvPr id="10" name="Textfeld 11"/>
            <p:cNvSpPr txBox="1">
              <a:spLocks noChangeArrowheads="1"/>
            </p:cNvSpPr>
            <p:nvPr/>
          </p:nvSpPr>
          <p:spPr bwMode="auto">
            <a:xfrm>
              <a:off x="2436398" y="5150090"/>
              <a:ext cx="1133644" cy="369332"/>
            </a:xfrm>
            <a:prstGeom prst="rect">
              <a:avLst/>
            </a:prstGeom>
            <a:noFill/>
            <a:ln>
              <a:noFill/>
            </a:ln>
          </p:spPr>
          <p:txBody>
            <a:bodyPr wrap="non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München</a:t>
              </a:r>
              <a:endParaRPr/>
            </a:p>
          </p:txBody>
        </p:sp>
        <p:sp>
          <p:nvSpPr>
            <p:cNvPr id="11" name="Ellipse 10"/>
            <p:cNvSpPr/>
            <p:nvPr/>
          </p:nvSpPr>
          <p:spPr bwMode="auto">
            <a:xfrm>
              <a:off x="2195736" y="5311626"/>
              <a:ext cx="215826" cy="215575"/>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grpSp>
      <p:sp>
        <p:nvSpPr>
          <p:cNvPr id="12" name="Textfeld 23"/>
          <p:cNvSpPr txBox="1">
            <a:spLocks noChangeArrowheads="1"/>
          </p:cNvSpPr>
          <p:nvPr/>
        </p:nvSpPr>
        <p:spPr bwMode="auto">
          <a:xfrm>
            <a:off x="5134870" y="4101641"/>
            <a:ext cx="1375339"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t>Flughafen</a:t>
            </a:r>
            <a:endParaRPr/>
          </a:p>
          <a:p>
            <a:pPr>
              <a:defRPr/>
            </a:pPr>
            <a:r>
              <a:rPr lang="de-DE"/>
              <a:t>München</a:t>
            </a:r>
            <a:endParaRPr/>
          </a:p>
        </p:txBody>
      </p:sp>
      <p:sp>
        <p:nvSpPr>
          <p:cNvPr id="13" name="Ellipse 12"/>
          <p:cNvSpPr/>
          <p:nvPr/>
        </p:nvSpPr>
        <p:spPr bwMode="auto">
          <a:xfrm>
            <a:off x="2646485" y="2348681"/>
            <a:ext cx="739042" cy="5295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14" name="Picture 15" descr="Datei:Audi logo.svg"/>
          <p:cNvPicPr>
            <a:picLocks noChangeAspect="1" noChangeArrowheads="1"/>
          </p:cNvPicPr>
          <p:nvPr/>
        </p:nvPicPr>
        <p:blipFill>
          <a:blip r:embed="rId4"/>
          <a:stretch/>
        </p:blipFill>
        <p:spPr bwMode="auto">
          <a:xfrm>
            <a:off x="2716919" y="2417535"/>
            <a:ext cx="625028" cy="381249"/>
          </a:xfrm>
          <a:prstGeom prst="rect">
            <a:avLst/>
          </a:prstGeom>
          <a:noFill/>
          <a:ln>
            <a:noFill/>
          </a:ln>
        </p:spPr>
      </p:pic>
      <p:sp>
        <p:nvSpPr>
          <p:cNvPr id="15" name="Ellipse 14"/>
          <p:cNvSpPr/>
          <p:nvPr/>
        </p:nvSpPr>
        <p:spPr bwMode="auto">
          <a:xfrm>
            <a:off x="4598542" y="4172590"/>
            <a:ext cx="571405" cy="52952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r>
              <a:rPr lang="de-DE"/>
              <a:t>0</a:t>
            </a:r>
            <a:endParaRPr/>
          </a:p>
        </p:txBody>
      </p:sp>
      <p:sp>
        <p:nvSpPr>
          <p:cNvPr id="16" name="Ellipse 15"/>
          <p:cNvSpPr/>
          <p:nvPr/>
        </p:nvSpPr>
        <p:spPr bwMode="auto">
          <a:xfrm>
            <a:off x="6533229" y="2172953"/>
            <a:ext cx="529947"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17" name="Ellipse 16"/>
          <p:cNvSpPr/>
          <p:nvPr/>
        </p:nvSpPr>
        <p:spPr bwMode="auto">
          <a:xfrm>
            <a:off x="6329080" y="4086779"/>
            <a:ext cx="5245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18" name="Picture 13" descr="BMW.svg"/>
          <p:cNvPicPr>
            <a:picLocks noChangeAspect="1" noChangeArrowheads="1"/>
          </p:cNvPicPr>
          <p:nvPr/>
        </p:nvPicPr>
        <p:blipFill>
          <a:blip r:embed="rId5"/>
          <a:stretch/>
        </p:blipFill>
        <p:spPr bwMode="auto">
          <a:xfrm>
            <a:off x="6593203" y="2232725"/>
            <a:ext cx="406909" cy="406909"/>
          </a:xfrm>
          <a:prstGeom prst="rect">
            <a:avLst/>
          </a:prstGeom>
          <a:noFill/>
          <a:ln>
            <a:noFill/>
          </a:ln>
        </p:spPr>
      </p:pic>
      <p:pic>
        <p:nvPicPr>
          <p:cNvPr id="19" name="Picture 3" descr="\\sv.vw.fh-landshut.de\scu20547\.profiles\Desktop\1309704365.png"/>
          <p:cNvPicPr>
            <a:picLocks noChangeAspect="1" noChangeArrowheads="1"/>
          </p:cNvPicPr>
          <p:nvPr/>
        </p:nvPicPr>
        <p:blipFill>
          <a:blip r:embed="rId6"/>
          <a:stretch/>
        </p:blipFill>
        <p:spPr bwMode="auto">
          <a:xfrm rot="3902500">
            <a:off x="4730582" y="4216312"/>
            <a:ext cx="342757" cy="392246"/>
          </a:xfrm>
          <a:prstGeom prst="rect">
            <a:avLst/>
          </a:prstGeom>
          <a:noFill/>
          <a:ln>
            <a:noFill/>
          </a:ln>
        </p:spPr>
      </p:pic>
      <p:sp>
        <p:nvSpPr>
          <p:cNvPr id="20" name="Ellipse 19"/>
          <p:cNvSpPr/>
          <p:nvPr/>
        </p:nvSpPr>
        <p:spPr bwMode="auto">
          <a:xfrm>
            <a:off x="5713601" y="2778552"/>
            <a:ext cx="737239"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1" name="Ellipse 20"/>
          <p:cNvSpPr/>
          <p:nvPr/>
        </p:nvSpPr>
        <p:spPr bwMode="auto">
          <a:xfrm>
            <a:off x="9362245" y="3688634"/>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2" name="Ellipse 21"/>
          <p:cNvSpPr/>
          <p:nvPr/>
        </p:nvSpPr>
        <p:spPr bwMode="auto">
          <a:xfrm>
            <a:off x="7119743" y="2628057"/>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sp>
        <p:nvSpPr>
          <p:cNvPr id="23" name="Ellipse 22"/>
          <p:cNvSpPr/>
          <p:nvPr/>
        </p:nvSpPr>
        <p:spPr bwMode="auto">
          <a:xfrm>
            <a:off x="4862953" y="2844275"/>
            <a:ext cx="739042" cy="53135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4" name="Picture 3" descr="B:\pr_ma\Presse\05_Projekte\Präsentationen\800px-Schott_(Unternehmen)_logo.svg.png"/>
          <p:cNvPicPr>
            <a:picLocks noChangeAspect="1" noChangeArrowheads="1"/>
          </p:cNvPicPr>
          <p:nvPr/>
        </p:nvPicPr>
        <p:blipFill>
          <a:blip r:embed="rId7"/>
          <a:stretch/>
        </p:blipFill>
        <p:spPr bwMode="auto">
          <a:xfrm>
            <a:off x="4913868" y="3043054"/>
            <a:ext cx="630523" cy="131970"/>
          </a:xfrm>
          <a:prstGeom prst="rect">
            <a:avLst/>
          </a:prstGeom>
          <a:noFill/>
          <a:ln>
            <a:noFill/>
          </a:ln>
        </p:spPr>
      </p:pic>
      <p:grpSp>
        <p:nvGrpSpPr>
          <p:cNvPr id="25" name="Gruppieren 2"/>
          <p:cNvGrpSpPr/>
          <p:nvPr/>
        </p:nvGrpSpPr>
        <p:grpSpPr bwMode="auto">
          <a:xfrm>
            <a:off x="5975920" y="3331088"/>
            <a:ext cx="490292" cy="432413"/>
            <a:chOff x="5851909" y="3738106"/>
            <a:chExt cx="432048" cy="375003"/>
          </a:xfrm>
        </p:grpSpPr>
        <p:sp>
          <p:nvSpPr>
            <p:cNvPr id="26" name="Ellipse 25"/>
            <p:cNvSpPr/>
            <p:nvPr/>
          </p:nvSpPr>
          <p:spPr bwMode="auto">
            <a:xfrm>
              <a:off x="5851909" y="3738106"/>
              <a:ext cx="432048" cy="3750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7" name="Picture 2" descr="B:\pr_ma\Presse\05_Projekte\Präsentationen\Material\HL_BM_72dpi.jpg"/>
            <p:cNvPicPr>
              <a:picLocks noChangeAspect="1" noChangeArrowheads="1"/>
            </p:cNvPicPr>
            <p:nvPr/>
          </p:nvPicPr>
          <p:blipFill>
            <a:blip r:embed="rId8"/>
            <a:stretch/>
          </p:blipFill>
          <p:spPr bwMode="auto">
            <a:xfrm>
              <a:off x="5929505" y="3787686"/>
              <a:ext cx="256975" cy="262521"/>
            </a:xfrm>
            <a:prstGeom prst="rect">
              <a:avLst/>
            </a:prstGeom>
            <a:noFill/>
            <a:ln>
              <a:noFill/>
            </a:ln>
          </p:spPr>
        </p:pic>
      </p:grpSp>
      <p:sp>
        <p:nvSpPr>
          <p:cNvPr id="28" name="Ellipse 27"/>
          <p:cNvSpPr/>
          <p:nvPr/>
        </p:nvSpPr>
        <p:spPr bwMode="auto">
          <a:xfrm>
            <a:off x="5432615" y="3291189"/>
            <a:ext cx="245145" cy="249187"/>
          </a:xfrm>
          <a:prstGeom prst="ellipse">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0"/>
              </a:spcBef>
              <a:spcAft>
                <a:spcPts val="0"/>
              </a:spcAft>
              <a:defRPr/>
            </a:pPr>
            <a:endParaRPr lang="de-DE"/>
          </a:p>
        </p:txBody>
      </p:sp>
      <p:pic>
        <p:nvPicPr>
          <p:cNvPr id="29" name="Picture 4" descr="B:\pr_ma\Presse\05_Projekte\Präsentationen\Material\TZP_IL1602_Logo-ENERGIE-verlaeufe_RZ.jpg"/>
          <p:cNvPicPr>
            <a:picLocks noChangeAspect="1" noChangeArrowheads="1"/>
          </p:cNvPicPr>
          <p:nvPr/>
        </p:nvPicPr>
        <p:blipFill>
          <a:blip r:embed="rId9"/>
          <a:stretch/>
        </p:blipFill>
        <p:spPr bwMode="auto">
          <a:xfrm>
            <a:off x="9410499" y="3818161"/>
            <a:ext cx="680013" cy="276771"/>
          </a:xfrm>
          <a:prstGeom prst="rect">
            <a:avLst/>
          </a:prstGeom>
          <a:noFill/>
          <a:ln>
            <a:noFill/>
          </a:ln>
        </p:spPr>
      </p:pic>
      <p:grpSp>
        <p:nvGrpSpPr>
          <p:cNvPr id="30" name="Gruppieren 29"/>
          <p:cNvGrpSpPr/>
          <p:nvPr/>
        </p:nvGrpSpPr>
        <p:grpSpPr bwMode="auto">
          <a:xfrm>
            <a:off x="3900653" y="3691294"/>
            <a:ext cx="949321" cy="578459"/>
            <a:chOff x="1428389" y="3719901"/>
            <a:chExt cx="836068" cy="501187"/>
          </a:xfrm>
        </p:grpSpPr>
        <p:sp>
          <p:nvSpPr>
            <p:cNvPr id="31" name="Ellipse 30"/>
            <p:cNvSpPr/>
            <p:nvPr/>
          </p:nvSpPr>
          <p:spPr bwMode="auto">
            <a:xfrm>
              <a:off x="1428389" y="3719901"/>
              <a:ext cx="830030" cy="5011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pic>
          <p:nvPicPr>
            <p:cNvPr id="32" name="Grafik 31"/>
            <p:cNvPicPr>
              <a:picLocks noChangeAspect="1"/>
            </p:cNvPicPr>
            <p:nvPr/>
          </p:nvPicPr>
          <p:blipFill>
            <a:blip r:embed="rId10"/>
            <a:stretch/>
          </p:blipFill>
          <p:spPr bwMode="auto">
            <a:xfrm>
              <a:off x="1428389" y="3731046"/>
              <a:ext cx="836068" cy="418034"/>
            </a:xfrm>
            <a:prstGeom prst="rect">
              <a:avLst/>
            </a:prstGeom>
          </p:spPr>
        </p:pic>
      </p:grpSp>
      <p:pic>
        <p:nvPicPr>
          <p:cNvPr id="33" name="Grafik 32"/>
          <p:cNvPicPr>
            <a:picLocks noChangeAspect="1"/>
          </p:cNvPicPr>
          <p:nvPr/>
        </p:nvPicPr>
        <p:blipFill>
          <a:blip r:embed="rId11"/>
          <a:stretch/>
        </p:blipFill>
        <p:spPr bwMode="auto">
          <a:xfrm>
            <a:off x="7197965" y="2757941"/>
            <a:ext cx="625027" cy="236291"/>
          </a:xfrm>
          <a:prstGeom prst="rect">
            <a:avLst/>
          </a:prstGeom>
        </p:spPr>
      </p:pic>
      <p:pic>
        <p:nvPicPr>
          <p:cNvPr id="34" name="Grafik 33"/>
          <p:cNvPicPr>
            <a:picLocks noChangeAspect="1"/>
          </p:cNvPicPr>
          <p:nvPr/>
        </p:nvPicPr>
        <p:blipFill>
          <a:blip r:embed="rId12"/>
          <a:stretch/>
        </p:blipFill>
        <p:spPr bwMode="auto">
          <a:xfrm>
            <a:off x="5789607" y="2959863"/>
            <a:ext cx="594024" cy="188106"/>
          </a:xfrm>
          <a:prstGeom prst="rect">
            <a:avLst/>
          </a:prstGeom>
        </p:spPr>
      </p:pic>
      <p:pic>
        <p:nvPicPr>
          <p:cNvPr id="35" name="Grafik 34"/>
          <p:cNvPicPr>
            <a:picLocks noChangeAspect="1"/>
          </p:cNvPicPr>
          <p:nvPr/>
        </p:nvPicPr>
        <p:blipFill>
          <a:blip r:embed="rId13"/>
          <a:stretch/>
        </p:blipFill>
        <p:spPr bwMode="auto">
          <a:xfrm>
            <a:off x="6430307" y="4191524"/>
            <a:ext cx="322077" cy="31343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Die Hochschule</a:t>
            </a:r>
            <a:br>
              <a:rPr lang="de-DE"/>
            </a:br>
            <a:r>
              <a:rPr lang="de-DE"/>
              <a:t>in zahlen</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4</a:t>
            </a:fld>
            <a:endParaRPr lang="en-US"/>
          </a:p>
        </p:txBody>
      </p:sp>
      <p:grpSp>
        <p:nvGrpSpPr>
          <p:cNvPr id="6" name="Gruppieren 1"/>
          <p:cNvGrpSpPr/>
          <p:nvPr/>
        </p:nvGrpSpPr>
        <p:grpSpPr bwMode="auto">
          <a:xfrm>
            <a:off x="838200" y="1610062"/>
            <a:ext cx="6675504" cy="4129088"/>
            <a:chOff x="-31239" y="1757489"/>
            <a:chExt cx="5325462" cy="4128997"/>
          </a:xfrm>
        </p:grpSpPr>
        <p:sp>
          <p:nvSpPr>
            <p:cNvPr id="7" name="Rectangle 1"/>
            <p:cNvSpPr>
              <a:spLocks noChangeArrowheads="1"/>
            </p:cNvSpPr>
            <p:nvPr/>
          </p:nvSpPr>
          <p:spPr bwMode="auto">
            <a:xfrm>
              <a:off x="-20298" y="1757489"/>
              <a:ext cx="5313094" cy="513271"/>
            </a:xfrm>
            <a:prstGeom prst="rect">
              <a:avLst/>
            </a:prstGeom>
            <a:solidFill>
              <a:srgbClr val="78B400"/>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BETRIEBSWIRTSCHAFT</a:t>
              </a:r>
              <a:endParaRPr/>
            </a:p>
          </p:txBody>
        </p:sp>
        <p:sp>
          <p:nvSpPr>
            <p:cNvPr id="8" name="Rectangle 10"/>
            <p:cNvSpPr>
              <a:spLocks noChangeArrowheads="1"/>
            </p:cNvSpPr>
            <p:nvPr/>
          </p:nvSpPr>
          <p:spPr bwMode="auto">
            <a:xfrm>
              <a:off x="-18870" y="2480634"/>
              <a:ext cx="5313094" cy="513271"/>
            </a:xfrm>
            <a:prstGeom prst="rect">
              <a:avLst/>
            </a:prstGeom>
            <a:solidFill>
              <a:srgbClr val="4196B4"/>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ELEKTROTECHNIK/WIRTSCHAFTSINGENIEURWESEN</a:t>
              </a:r>
              <a:endParaRPr/>
            </a:p>
          </p:txBody>
        </p:sp>
        <p:sp>
          <p:nvSpPr>
            <p:cNvPr id="9" name="Rectangle 11"/>
            <p:cNvSpPr>
              <a:spLocks noChangeArrowheads="1"/>
            </p:cNvSpPr>
            <p:nvPr/>
          </p:nvSpPr>
          <p:spPr bwMode="auto">
            <a:xfrm>
              <a:off x="-18871" y="3203779"/>
              <a:ext cx="5313094" cy="513271"/>
            </a:xfrm>
            <a:prstGeom prst="rect">
              <a:avLst/>
            </a:prstGeom>
            <a:solidFill>
              <a:srgbClr val="FFB400"/>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INFORMATIK</a:t>
              </a:r>
              <a:endParaRPr/>
            </a:p>
          </p:txBody>
        </p:sp>
        <p:sp>
          <p:nvSpPr>
            <p:cNvPr id="10" name="Rectangle 12"/>
            <p:cNvSpPr>
              <a:spLocks noChangeArrowheads="1"/>
            </p:cNvSpPr>
            <p:nvPr/>
          </p:nvSpPr>
          <p:spPr bwMode="auto">
            <a:xfrm>
              <a:off x="-18871" y="3926924"/>
              <a:ext cx="5313094" cy="513271"/>
            </a:xfrm>
            <a:prstGeom prst="rect">
              <a:avLst/>
            </a:prstGeom>
            <a:solidFill>
              <a:srgbClr val="325596"/>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MASCHINEN- UND BAUWESEN</a:t>
              </a:r>
              <a:endParaRPr/>
            </a:p>
          </p:txBody>
        </p:sp>
        <p:sp>
          <p:nvSpPr>
            <p:cNvPr id="11" name="Rectangle 2"/>
            <p:cNvSpPr>
              <a:spLocks noChangeArrowheads="1"/>
            </p:cNvSpPr>
            <p:nvPr/>
          </p:nvSpPr>
          <p:spPr bwMode="auto">
            <a:xfrm>
              <a:off x="-31239" y="5373215"/>
              <a:ext cx="5313094" cy="513271"/>
            </a:xfrm>
            <a:prstGeom prst="rect">
              <a:avLst/>
            </a:prstGeom>
            <a:solidFill>
              <a:srgbClr val="5F4678"/>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latin typeface="Arial"/>
                </a:rPr>
                <a:t>SOZIALE ARBEIT</a:t>
              </a:r>
              <a:endParaRPr/>
            </a:p>
          </p:txBody>
        </p:sp>
        <p:sp>
          <p:nvSpPr>
            <p:cNvPr id="12" name="TextBox 4"/>
            <p:cNvSpPr txBox="1">
              <a:spLocks noChangeArrowheads="1"/>
            </p:cNvSpPr>
            <p:nvPr/>
          </p:nvSpPr>
          <p:spPr bwMode="auto">
            <a:xfrm>
              <a:off x="-20298" y="4650533"/>
              <a:ext cx="5313094" cy="514789"/>
            </a:xfrm>
            <a:prstGeom prst="rect">
              <a:avLst/>
            </a:prstGeom>
            <a:solidFill>
              <a:srgbClr val="4B9614"/>
            </a:solidFill>
            <a:ln>
              <a:noFill/>
            </a:ln>
            <a:effectLst/>
          </p:spPr>
          <p:txBody>
            <a:bodyPr lIns="288000" anchor="ctr">
              <a:spAutoFit/>
            </a:bodyPr>
            <a:lstStyle>
              <a:lvl1pPr>
                <a:defRPr sz="2400">
                  <a:solidFill>
                    <a:schemeClr val="tx1"/>
                  </a:solidFill>
                  <a:latin typeface="Arial"/>
                  <a:ea typeface="MS PGothic"/>
                </a:defRPr>
              </a:lvl1pPr>
              <a:lvl2pPr marL="742950" indent="-285750">
                <a:defRPr sz="2400">
                  <a:solidFill>
                    <a:schemeClr val="tx1"/>
                  </a:solidFill>
                  <a:latin typeface="Arial"/>
                  <a:ea typeface="MS PGothic"/>
                </a:defRPr>
              </a:lvl2pPr>
              <a:lvl3pPr marL="1143000" indent="-228600">
                <a:defRPr sz="2400">
                  <a:solidFill>
                    <a:schemeClr val="tx1"/>
                  </a:solidFill>
                  <a:latin typeface="Arial"/>
                  <a:ea typeface="MS PGothic"/>
                </a:defRPr>
              </a:lvl3pPr>
              <a:lvl4pPr marL="1600200" indent="-228600">
                <a:defRPr sz="2400">
                  <a:solidFill>
                    <a:schemeClr val="tx1"/>
                  </a:solidFill>
                  <a:latin typeface="Arial"/>
                  <a:ea typeface="MS PGothic"/>
                </a:defRPr>
              </a:lvl4pPr>
              <a:lvl5pPr marL="2057400" indent="-228600">
                <a:defRPr sz="2400">
                  <a:solidFill>
                    <a:schemeClr val="tx1"/>
                  </a:solidFill>
                  <a:latin typeface="Arial"/>
                  <a:ea typeface="MS PGothic"/>
                </a:defRPr>
              </a:lvl5pPr>
              <a:lvl6pPr marL="2514600" indent="-228600">
                <a:spcBef>
                  <a:spcPts val="0"/>
                </a:spcBef>
                <a:spcAft>
                  <a:spcPts val="0"/>
                </a:spcAft>
                <a:defRPr sz="2400">
                  <a:solidFill>
                    <a:schemeClr val="tx1"/>
                  </a:solidFill>
                  <a:latin typeface="Arial"/>
                  <a:ea typeface="MS PGothic"/>
                </a:defRPr>
              </a:lvl6pPr>
              <a:lvl7pPr marL="2971800" indent="-228600">
                <a:spcBef>
                  <a:spcPts val="0"/>
                </a:spcBef>
                <a:spcAft>
                  <a:spcPts val="0"/>
                </a:spcAft>
                <a:defRPr sz="2400">
                  <a:solidFill>
                    <a:schemeClr val="tx1"/>
                  </a:solidFill>
                  <a:latin typeface="Arial"/>
                  <a:ea typeface="MS PGothic"/>
                </a:defRPr>
              </a:lvl7pPr>
              <a:lvl8pPr marL="3429000" indent="-228600">
                <a:spcBef>
                  <a:spcPts val="0"/>
                </a:spcBef>
                <a:spcAft>
                  <a:spcPts val="0"/>
                </a:spcAft>
                <a:defRPr sz="2400">
                  <a:solidFill>
                    <a:schemeClr val="tx1"/>
                  </a:solidFill>
                  <a:latin typeface="Arial"/>
                  <a:ea typeface="MS PGothic"/>
                </a:defRPr>
              </a:lvl8pPr>
              <a:lvl9pPr marL="3886200" indent="-228600">
                <a:spcBef>
                  <a:spcPts val="0"/>
                </a:spcBef>
                <a:spcAft>
                  <a:spcPts val="0"/>
                </a:spcAft>
                <a:defRPr sz="2400">
                  <a:solidFill>
                    <a:schemeClr val="tx1"/>
                  </a:solidFill>
                  <a:latin typeface="Arial"/>
                  <a:ea typeface="MS PGothic"/>
                </a:defRPr>
              </a:lvl9pPr>
            </a:lstStyle>
            <a:p>
              <a:pPr>
                <a:spcBef>
                  <a:spcPts val="0"/>
                </a:spcBef>
                <a:spcAft>
                  <a:spcPts val="0"/>
                </a:spcAft>
                <a:defRPr/>
              </a:pPr>
              <a:r>
                <a:rPr lang="en-US" sz="1800">
                  <a:solidFill>
                    <a:schemeClr val="bg1"/>
                  </a:solidFill>
                  <a:latin typeface="Arial"/>
                  <a:cs typeface="Arial"/>
                </a:rPr>
                <a:t>INTERDISZIPLINÄRE STUDIEN</a:t>
              </a:r>
              <a:endParaRPr/>
            </a:p>
          </p:txBody>
        </p:sp>
      </p:grpSp>
      <p:sp>
        <p:nvSpPr>
          <p:cNvPr id="13" name="Textfeld 13"/>
          <p:cNvSpPr txBox="1">
            <a:spLocks noChangeArrowheads="1"/>
          </p:cNvSpPr>
          <p:nvPr/>
        </p:nvSpPr>
        <p:spPr bwMode="auto">
          <a:xfrm>
            <a:off x="8533623" y="2228767"/>
            <a:ext cx="565148"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6</a:t>
            </a:r>
            <a:endParaRPr lang="de-DE" sz="1600"/>
          </a:p>
        </p:txBody>
      </p:sp>
      <p:sp>
        <p:nvSpPr>
          <p:cNvPr id="14" name="Textfeld 14"/>
          <p:cNvSpPr txBox="1">
            <a:spLocks noChangeArrowheads="1"/>
          </p:cNvSpPr>
          <p:nvPr/>
        </p:nvSpPr>
        <p:spPr bwMode="auto">
          <a:xfrm>
            <a:off x="7682897" y="5120107"/>
            <a:ext cx="1393330"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4.370</a:t>
            </a:r>
            <a:endParaRPr lang="de-DE" sz="1600"/>
          </a:p>
        </p:txBody>
      </p:sp>
      <p:sp>
        <p:nvSpPr>
          <p:cNvPr id="15" name="Textfeld 15"/>
          <p:cNvSpPr txBox="1">
            <a:spLocks noChangeArrowheads="1"/>
          </p:cNvSpPr>
          <p:nvPr/>
        </p:nvSpPr>
        <p:spPr bwMode="auto">
          <a:xfrm>
            <a:off x="8295496" y="2949621"/>
            <a:ext cx="803275"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57</a:t>
            </a:r>
            <a:endParaRPr lang="de-DE" sz="1200"/>
          </a:p>
        </p:txBody>
      </p:sp>
      <p:sp>
        <p:nvSpPr>
          <p:cNvPr id="16" name="Textfeld 17"/>
          <p:cNvSpPr txBox="1">
            <a:spLocks noChangeArrowheads="1"/>
          </p:cNvSpPr>
          <p:nvPr/>
        </p:nvSpPr>
        <p:spPr bwMode="auto">
          <a:xfrm>
            <a:off x="8079596" y="3675491"/>
            <a:ext cx="10191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134</a:t>
            </a:r>
            <a:endParaRPr lang="de-DE" sz="1600"/>
          </a:p>
        </p:txBody>
      </p:sp>
      <p:sp>
        <p:nvSpPr>
          <p:cNvPr id="17" name="Textfeld 18"/>
          <p:cNvSpPr txBox="1">
            <a:spLocks noChangeArrowheads="1"/>
          </p:cNvSpPr>
          <p:nvPr/>
        </p:nvSpPr>
        <p:spPr bwMode="auto">
          <a:xfrm>
            <a:off x="8533621" y="1515149"/>
            <a:ext cx="565150" cy="646112"/>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3.</a:t>
            </a:r>
            <a:endParaRPr lang="de-DE" sz="1600"/>
          </a:p>
        </p:txBody>
      </p:sp>
      <p:sp>
        <p:nvSpPr>
          <p:cNvPr id="18" name="Textfeld 24"/>
          <p:cNvSpPr txBox="1">
            <a:spLocks noChangeArrowheads="1"/>
          </p:cNvSpPr>
          <p:nvPr/>
        </p:nvSpPr>
        <p:spPr bwMode="auto">
          <a:xfrm>
            <a:off x="8079596" y="4406778"/>
            <a:ext cx="1019174"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t>290</a:t>
            </a:r>
            <a:endParaRPr lang="de-DE" sz="1600"/>
          </a:p>
        </p:txBody>
      </p:sp>
      <p:sp>
        <p:nvSpPr>
          <p:cNvPr id="19" name="Rechteck 1"/>
          <p:cNvSpPr>
            <a:spLocks noChangeArrowheads="1"/>
          </p:cNvSpPr>
          <p:nvPr/>
        </p:nvSpPr>
        <p:spPr bwMode="auto">
          <a:xfrm>
            <a:off x="9076227" y="4465976"/>
            <a:ext cx="1861849"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Weitere </a:t>
            </a:r>
            <a:br>
              <a:rPr lang="de-DE" sz="1600">
                <a:latin typeface="Arial"/>
              </a:rPr>
            </a:br>
            <a:r>
              <a:rPr lang="de-DE" sz="1600">
                <a:latin typeface="Arial"/>
              </a:rPr>
              <a:t>Mitarbeiter*innen</a:t>
            </a:r>
            <a:endParaRPr/>
          </a:p>
        </p:txBody>
      </p:sp>
      <p:sp>
        <p:nvSpPr>
          <p:cNvPr id="20" name="Rechteck 1"/>
          <p:cNvSpPr>
            <a:spLocks noChangeArrowheads="1"/>
          </p:cNvSpPr>
          <p:nvPr/>
        </p:nvSpPr>
        <p:spPr bwMode="auto">
          <a:xfrm>
            <a:off x="9076226" y="5166380"/>
            <a:ext cx="1861849"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Studierende </a:t>
            </a:r>
            <a:endParaRPr/>
          </a:p>
          <a:p>
            <a:pPr>
              <a:defRPr/>
            </a:pPr>
            <a:r>
              <a:rPr lang="de-DE" sz="1600">
                <a:latin typeface="Arial"/>
              </a:rPr>
              <a:t>(</a:t>
            </a:r>
            <a:r>
              <a:rPr lang="de-DE" sz="1600">
                <a:latin typeface="Arial"/>
              </a:rPr>
              <a:t>SoSe</a:t>
            </a:r>
            <a:r>
              <a:rPr lang="de-DE" sz="1600">
                <a:latin typeface="Arial"/>
              </a:rPr>
              <a:t> 24)</a:t>
            </a:r>
            <a:endParaRPr/>
          </a:p>
        </p:txBody>
      </p:sp>
      <p:sp>
        <p:nvSpPr>
          <p:cNvPr id="21" name="Textfeld 18"/>
          <p:cNvSpPr txBox="1">
            <a:spLocks noChangeArrowheads="1"/>
          </p:cNvSpPr>
          <p:nvPr/>
        </p:nvSpPr>
        <p:spPr bwMode="auto">
          <a:xfrm>
            <a:off x="9098771" y="1569468"/>
            <a:ext cx="1861575"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Platz auf meinprof.de</a:t>
            </a:r>
            <a:endParaRPr/>
          </a:p>
        </p:txBody>
      </p:sp>
      <p:sp>
        <p:nvSpPr>
          <p:cNvPr id="22" name="Textfeld 15"/>
          <p:cNvSpPr txBox="1">
            <a:spLocks noChangeArrowheads="1"/>
          </p:cNvSpPr>
          <p:nvPr/>
        </p:nvSpPr>
        <p:spPr bwMode="auto">
          <a:xfrm>
            <a:off x="9098771" y="2941131"/>
            <a:ext cx="1839305" cy="707886"/>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Studiengänge</a:t>
            </a:r>
            <a:endParaRPr/>
          </a:p>
          <a:p>
            <a:pPr>
              <a:defRPr/>
            </a:pPr>
            <a:r>
              <a:rPr lang="de-DE" sz="1200">
                <a:latin typeface="Arial"/>
              </a:rPr>
              <a:t>(einige auch in Teilzeit und berufsbegleitend)</a:t>
            </a:r>
            <a:endParaRPr/>
          </a:p>
        </p:txBody>
      </p:sp>
      <p:sp>
        <p:nvSpPr>
          <p:cNvPr id="23" name="Textfeld 13"/>
          <p:cNvSpPr txBox="1">
            <a:spLocks noChangeArrowheads="1"/>
          </p:cNvSpPr>
          <p:nvPr/>
        </p:nvSpPr>
        <p:spPr bwMode="auto">
          <a:xfrm>
            <a:off x="9098771" y="2393261"/>
            <a:ext cx="1839305"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Fakultäten</a:t>
            </a:r>
            <a:endParaRPr/>
          </a:p>
        </p:txBody>
      </p:sp>
      <p:sp>
        <p:nvSpPr>
          <p:cNvPr id="24" name="Textfeld 17"/>
          <p:cNvSpPr txBox="1">
            <a:spLocks noChangeArrowheads="1"/>
          </p:cNvSpPr>
          <p:nvPr/>
        </p:nvSpPr>
        <p:spPr bwMode="auto">
          <a:xfrm>
            <a:off x="9098771" y="3803348"/>
            <a:ext cx="1839305"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Professor*innen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Hochschule Landshut</a:t>
            </a:r>
            <a:br>
              <a:rPr lang="de-DE"/>
            </a:br>
            <a:r>
              <a:rPr lang="de-DE"/>
              <a:t>International</a:t>
            </a:r>
            <a:endParaRPr/>
          </a:p>
        </p:txBody>
      </p:sp>
      <p:sp>
        <p:nvSpPr>
          <p:cNvPr id="4" name="Datumsplatzhalter 3"/>
          <p:cNvSpPr>
            <a:spLocks noGrp="1"/>
          </p:cNvSpPr>
          <p:nvPr>
            <p:ph type="dt" sz="half" idx="10"/>
          </p:nvPr>
        </p:nvSpPr>
        <p:spPr bwMode="auto"/>
        <p:txBody>
          <a:bodyPr/>
          <a:lstStyle/>
          <a:p>
            <a:pPr>
              <a:defRPr/>
            </a:pPr>
            <a:fld id="{7C80D59F-8B69-4526-9E99-2CF4A1E10134}" type="datetime1">
              <a:rPr lang="de-DE"/>
              <a:t>25.06.2024</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5</a:t>
            </a:fld>
            <a:endParaRPr lang="en-US"/>
          </a:p>
        </p:txBody>
      </p:sp>
      <p:sp>
        <p:nvSpPr>
          <p:cNvPr id="6" name="Rectangle 10"/>
          <p:cNvSpPr>
            <a:spLocks noChangeArrowheads="1"/>
          </p:cNvSpPr>
          <p:nvPr/>
        </p:nvSpPr>
        <p:spPr bwMode="auto">
          <a:xfrm>
            <a:off x="828320" y="4959356"/>
            <a:ext cx="6660000" cy="514800"/>
          </a:xfrm>
          <a:prstGeom prst="homePlate">
            <a:avLst>
              <a:gd name="adj" fmla="val 49873"/>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GB">
                <a:solidFill>
                  <a:schemeClr val="bg1"/>
                </a:solidFill>
              </a:rPr>
              <a:t>GASTDOZIERENDE</a:t>
            </a:r>
            <a:endParaRPr/>
          </a:p>
        </p:txBody>
      </p:sp>
      <p:sp>
        <p:nvSpPr>
          <p:cNvPr id="7" name="Rectangle 12"/>
          <p:cNvSpPr>
            <a:spLocks noChangeArrowheads="1"/>
          </p:cNvSpPr>
          <p:nvPr/>
        </p:nvSpPr>
        <p:spPr bwMode="auto">
          <a:xfrm>
            <a:off x="828320" y="4242125"/>
            <a:ext cx="6660000" cy="514800"/>
          </a:xfrm>
          <a:prstGeom prst="homePlate">
            <a:avLst>
              <a:gd name="adj" fmla="val 49873"/>
            </a:avLst>
          </a:prstGeom>
          <a:solidFill>
            <a:srgbClr val="9B9B9B"/>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INCOMING DEGREE STUDENTS</a:t>
            </a:r>
            <a:endParaRPr lang="en-GB">
              <a:solidFill>
                <a:schemeClr val="bg1"/>
              </a:solidFill>
            </a:endParaRPr>
          </a:p>
        </p:txBody>
      </p:sp>
      <p:sp>
        <p:nvSpPr>
          <p:cNvPr id="8" name="Rectangle 1"/>
          <p:cNvSpPr>
            <a:spLocks noChangeArrowheads="1"/>
          </p:cNvSpPr>
          <p:nvPr/>
        </p:nvSpPr>
        <p:spPr bwMode="auto">
          <a:xfrm>
            <a:off x="828320" y="3538793"/>
            <a:ext cx="6660000" cy="514800"/>
          </a:xfrm>
          <a:prstGeom prst="homePlate">
            <a:avLst>
              <a:gd name="adj" fmla="val 50037"/>
            </a:avLst>
          </a:prstGeom>
          <a:solidFill>
            <a:schemeClr val="tx1">
              <a:lumMod val="60000"/>
              <a:lumOff val="40000"/>
            </a:schemeClr>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INCOMING EXCHANGE STUDENTS</a:t>
            </a:r>
            <a:endParaRPr lang="en-GB">
              <a:solidFill>
                <a:schemeClr val="bg1"/>
              </a:solidFill>
            </a:endParaRPr>
          </a:p>
        </p:txBody>
      </p:sp>
      <p:sp>
        <p:nvSpPr>
          <p:cNvPr id="9" name="Rectangle 2"/>
          <p:cNvSpPr>
            <a:spLocks noChangeArrowheads="1"/>
          </p:cNvSpPr>
          <p:nvPr/>
        </p:nvSpPr>
        <p:spPr bwMode="auto">
          <a:xfrm>
            <a:off x="828320" y="2831336"/>
            <a:ext cx="6660000" cy="514800"/>
          </a:xfrm>
          <a:prstGeom prst="homePlate">
            <a:avLst>
              <a:gd name="adj" fmla="val 50037"/>
            </a:avLst>
          </a:prstGeom>
          <a:solidFill>
            <a:schemeClr val="tx1"/>
          </a:solidFill>
          <a:ln>
            <a:noFill/>
          </a:ln>
        </p:spPr>
        <p:txBody>
          <a:bodyPr lIns="288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en-US">
                <a:solidFill>
                  <a:schemeClr val="bg1"/>
                </a:solidFill>
              </a:rPr>
              <a:t>OUTGOING STUDENTS</a:t>
            </a:r>
            <a:endParaRPr lang="en-GB">
              <a:solidFill>
                <a:schemeClr val="bg1"/>
              </a:solidFill>
            </a:endParaRPr>
          </a:p>
        </p:txBody>
      </p:sp>
      <p:grpSp>
        <p:nvGrpSpPr>
          <p:cNvPr id="10" name="Gruppieren 7"/>
          <p:cNvGrpSpPr/>
          <p:nvPr/>
        </p:nvGrpSpPr>
        <p:grpSpPr bwMode="auto">
          <a:xfrm>
            <a:off x="7922542" y="2046797"/>
            <a:ext cx="1711906" cy="3542443"/>
            <a:chOff x="5580140" y="2231416"/>
            <a:chExt cx="1711988" cy="3010784"/>
          </a:xfrm>
        </p:grpSpPr>
        <p:sp>
          <p:nvSpPr>
            <p:cNvPr id="11" name="Textfeld 21"/>
            <p:cNvSpPr txBox="1">
              <a:spLocks noChangeArrowheads="1"/>
            </p:cNvSpPr>
            <p:nvPr/>
          </p:nvSpPr>
          <p:spPr bwMode="auto">
            <a:xfrm>
              <a:off x="5588431" y="4692872"/>
              <a:ext cx="1507742"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18</a:t>
              </a:r>
              <a:endParaRPr lang="en-GB" sz="1100">
                <a:solidFill>
                  <a:schemeClr val="tx2"/>
                </a:solidFill>
                <a:latin typeface="Arial"/>
              </a:endParaRPr>
            </a:p>
          </p:txBody>
        </p:sp>
        <p:sp>
          <p:nvSpPr>
            <p:cNvPr id="12" name="Textfeld 22"/>
            <p:cNvSpPr txBox="1">
              <a:spLocks noChangeArrowheads="1"/>
            </p:cNvSpPr>
            <p:nvPr/>
          </p:nvSpPr>
          <p:spPr bwMode="auto">
            <a:xfrm>
              <a:off x="5580140" y="4026872"/>
              <a:ext cx="1711988"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335</a:t>
              </a:r>
              <a:endParaRPr lang="en-GB" sz="1400">
                <a:solidFill>
                  <a:schemeClr val="tx2"/>
                </a:solidFill>
                <a:latin typeface="Arial"/>
              </a:endParaRPr>
            </a:p>
          </p:txBody>
        </p:sp>
        <p:sp>
          <p:nvSpPr>
            <p:cNvPr id="13" name="Textfeld 27"/>
            <p:cNvSpPr txBox="1">
              <a:spLocks noChangeArrowheads="1"/>
            </p:cNvSpPr>
            <p:nvPr/>
          </p:nvSpPr>
          <p:spPr bwMode="auto">
            <a:xfrm>
              <a:off x="5588431" y="3411273"/>
              <a:ext cx="1507742"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60</a:t>
              </a:r>
              <a:r>
                <a:rPr lang="de-DE">
                  <a:latin typeface="Arial"/>
                </a:rPr>
                <a:t>  </a:t>
              </a:r>
              <a:endParaRPr lang="en-GB" sz="1400">
                <a:solidFill>
                  <a:schemeClr val="tx2"/>
                </a:solidFill>
                <a:latin typeface="Arial"/>
              </a:endParaRPr>
            </a:p>
          </p:txBody>
        </p:sp>
        <p:sp>
          <p:nvSpPr>
            <p:cNvPr id="14" name="Textfeld 18"/>
            <p:cNvSpPr txBox="1">
              <a:spLocks noChangeArrowheads="1"/>
            </p:cNvSpPr>
            <p:nvPr/>
          </p:nvSpPr>
          <p:spPr bwMode="auto">
            <a:xfrm>
              <a:off x="5588431" y="2231416"/>
              <a:ext cx="1703697" cy="549328"/>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C00000"/>
                  </a:solidFill>
                  <a:latin typeface="Arial"/>
                </a:rPr>
                <a:t>~    83</a:t>
              </a:r>
              <a:endParaRPr lang="en-GB" sz="1400">
                <a:solidFill>
                  <a:schemeClr val="tx2"/>
                </a:solidFill>
                <a:latin typeface="Arial"/>
              </a:endParaRPr>
            </a:p>
          </p:txBody>
        </p:sp>
      </p:grpSp>
      <p:sp>
        <p:nvSpPr>
          <p:cNvPr id="15" name="Textfeld 20"/>
          <p:cNvSpPr txBox="1">
            <a:spLocks noChangeArrowheads="1"/>
          </p:cNvSpPr>
          <p:nvPr/>
        </p:nvSpPr>
        <p:spPr bwMode="auto">
          <a:xfrm>
            <a:off x="7930832" y="2741402"/>
            <a:ext cx="1872580" cy="646331"/>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3600" b="1">
                <a:solidFill>
                  <a:srgbClr val="BE0000"/>
                </a:solidFill>
                <a:latin typeface="Arial"/>
              </a:rPr>
              <a:t>~   140</a:t>
            </a:r>
            <a:endParaRPr lang="en-GB" sz="1400">
              <a:solidFill>
                <a:schemeClr val="tx2"/>
              </a:solidFill>
              <a:latin typeface="Arial"/>
            </a:endParaRPr>
          </a:p>
        </p:txBody>
      </p:sp>
      <p:sp>
        <p:nvSpPr>
          <p:cNvPr id="16" name="Textfeld 21"/>
          <p:cNvSpPr txBox="1">
            <a:spLocks noChangeArrowheads="1"/>
          </p:cNvSpPr>
          <p:nvPr/>
        </p:nvSpPr>
        <p:spPr bwMode="auto">
          <a:xfrm>
            <a:off x="9634448" y="5059325"/>
            <a:ext cx="2225363"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Finanziell unterstützt</a:t>
            </a:r>
            <a:endParaRPr lang="en-GB" sz="1200">
              <a:latin typeface="Arial"/>
            </a:endParaRPr>
          </a:p>
        </p:txBody>
      </p:sp>
      <p:sp>
        <p:nvSpPr>
          <p:cNvPr id="17" name="Textfeld 22"/>
          <p:cNvSpPr txBox="1">
            <a:spLocks noChangeArrowheads="1"/>
          </p:cNvSpPr>
          <p:nvPr/>
        </p:nvSpPr>
        <p:spPr bwMode="auto">
          <a:xfrm>
            <a:off x="9617445" y="3509328"/>
            <a:ext cx="2239347"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Austausch/ </a:t>
            </a:r>
            <a:endParaRPr/>
          </a:p>
          <a:p>
            <a:pPr>
              <a:defRPr/>
            </a:pPr>
            <a:r>
              <a:rPr lang="de-DE" sz="1600">
                <a:latin typeface="Arial"/>
              </a:rPr>
              <a:t>Double Degree</a:t>
            </a:r>
            <a:endParaRPr lang="en-GB" sz="1600">
              <a:latin typeface="Arial"/>
            </a:endParaRPr>
          </a:p>
        </p:txBody>
      </p:sp>
      <p:sp>
        <p:nvSpPr>
          <p:cNvPr id="18" name="Textfeld 17"/>
          <p:cNvSpPr txBox="1">
            <a:spLocks noChangeArrowheads="1"/>
          </p:cNvSpPr>
          <p:nvPr/>
        </p:nvSpPr>
        <p:spPr bwMode="auto">
          <a:xfrm>
            <a:off x="9634448" y="4207137"/>
            <a:ext cx="2225364" cy="584775"/>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Ausländische </a:t>
            </a:r>
            <a:endParaRPr/>
          </a:p>
          <a:p>
            <a:pPr>
              <a:defRPr/>
            </a:pPr>
            <a:r>
              <a:rPr lang="de-DE" sz="1600">
                <a:latin typeface="Arial"/>
              </a:rPr>
              <a:t>Vollzeit</a:t>
            </a:r>
            <a:r>
              <a:rPr lang="en-GB" sz="1600">
                <a:latin typeface="Arial"/>
              </a:rPr>
              <a:t>studierende</a:t>
            </a:r>
            <a:endParaRPr lang="de-DE" sz="1600">
              <a:latin typeface="Arial"/>
            </a:endParaRPr>
          </a:p>
        </p:txBody>
      </p:sp>
      <p:sp>
        <p:nvSpPr>
          <p:cNvPr id="19" name="Textfeld 20"/>
          <p:cNvSpPr txBox="1">
            <a:spLocks noChangeArrowheads="1"/>
          </p:cNvSpPr>
          <p:nvPr/>
        </p:nvSpPr>
        <p:spPr bwMode="auto">
          <a:xfrm>
            <a:off x="9617445" y="2890188"/>
            <a:ext cx="2198028"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Weltweit</a:t>
            </a:r>
            <a:endParaRPr lang="en-GB" sz="1600">
              <a:latin typeface="Arial"/>
            </a:endParaRPr>
          </a:p>
        </p:txBody>
      </p:sp>
      <p:sp>
        <p:nvSpPr>
          <p:cNvPr id="20" name="Textfeld 18"/>
          <p:cNvSpPr txBox="1">
            <a:spLocks noChangeArrowheads="1"/>
          </p:cNvSpPr>
          <p:nvPr/>
        </p:nvSpPr>
        <p:spPr bwMode="auto">
          <a:xfrm>
            <a:off x="9617445" y="2205552"/>
            <a:ext cx="2198029" cy="338554"/>
          </a:xfrm>
          <a:prstGeom prst="rect">
            <a:avLst/>
          </a:prstGeom>
          <a:noFill/>
          <a:ln>
            <a:noFill/>
          </a:ln>
        </p:spPr>
        <p:txBody>
          <a:bodyPr wrap="square">
            <a:spAutoFit/>
          </a:bodyP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sz="1600">
                <a:latin typeface="Arial"/>
              </a:rPr>
              <a:t>Global</a:t>
            </a:r>
            <a:endParaRPr lang="en-GB" sz="1400">
              <a:latin typeface="Arial"/>
            </a:endParaRPr>
          </a:p>
        </p:txBody>
      </p:sp>
      <p:sp>
        <p:nvSpPr>
          <p:cNvPr id="21" name="Rectangle 10"/>
          <p:cNvSpPr>
            <a:spLocks noChangeArrowheads="1"/>
          </p:cNvSpPr>
          <p:nvPr/>
        </p:nvSpPr>
        <p:spPr bwMode="auto">
          <a:xfrm>
            <a:off x="828322" y="2123539"/>
            <a:ext cx="6660000" cy="514800"/>
          </a:xfrm>
          <a:prstGeom prst="homePlate">
            <a:avLst>
              <a:gd name="adj" fmla="val 50037"/>
            </a:avLst>
          </a:prstGeom>
          <a:solidFill>
            <a:schemeClr val="tx1"/>
          </a:solidFill>
          <a:ln>
            <a:noFill/>
          </a:ln>
        </p:spPr>
        <p:txBody>
          <a:bodyPr lIns="288000" tIns="72000" rIns="72000" bIns="72000" anchor="ctr"/>
          <a:lstStyle>
            <a:lvl1pPr>
              <a:defRPr>
                <a:solidFill>
                  <a:schemeClr val="tx1"/>
                </a:solidFill>
                <a:latin typeface="Arial"/>
                <a:cs typeface="Arial"/>
              </a:defRPr>
            </a:lvl1pPr>
            <a:lvl2pPr marL="742950" indent="-285750">
              <a:defRPr>
                <a:solidFill>
                  <a:schemeClr val="tx1"/>
                </a:solidFill>
                <a:latin typeface="Arial"/>
                <a:cs typeface="Arial"/>
              </a:defRPr>
            </a:lvl2pPr>
            <a:lvl3pPr marL="1143000" indent="-228600">
              <a:defRPr>
                <a:solidFill>
                  <a:schemeClr val="tx1"/>
                </a:solidFill>
                <a:latin typeface="Arial"/>
                <a:cs typeface="Arial"/>
              </a:defRPr>
            </a:lvl3pPr>
            <a:lvl4pPr marL="1600200" indent="-228600">
              <a:defRPr>
                <a:solidFill>
                  <a:schemeClr val="tx1"/>
                </a:solidFill>
                <a:latin typeface="Arial"/>
                <a:cs typeface="Arial"/>
              </a:defRPr>
            </a:lvl4pPr>
            <a:lvl5pPr marL="2057400" indent="-228600">
              <a:defRPr>
                <a:solidFill>
                  <a:schemeClr val="tx1"/>
                </a:solidFill>
                <a:latin typeface="Arial"/>
                <a:cs typeface="Arial"/>
              </a:defRPr>
            </a:lvl5pPr>
            <a:lvl6pPr marL="2514600" indent="-228600">
              <a:spcBef>
                <a:spcPts val="0"/>
              </a:spcBef>
              <a:spcAft>
                <a:spcPts val="0"/>
              </a:spcAft>
              <a:defRPr>
                <a:solidFill>
                  <a:schemeClr val="tx1"/>
                </a:solidFill>
                <a:latin typeface="Arial"/>
                <a:cs typeface="Arial"/>
              </a:defRPr>
            </a:lvl6pPr>
            <a:lvl7pPr marL="2971800" indent="-228600">
              <a:spcBef>
                <a:spcPts val="0"/>
              </a:spcBef>
              <a:spcAft>
                <a:spcPts val="0"/>
              </a:spcAft>
              <a:defRPr>
                <a:solidFill>
                  <a:schemeClr val="tx1"/>
                </a:solidFill>
                <a:latin typeface="Arial"/>
                <a:cs typeface="Arial"/>
              </a:defRPr>
            </a:lvl7pPr>
            <a:lvl8pPr marL="3429000" indent="-228600">
              <a:spcBef>
                <a:spcPts val="0"/>
              </a:spcBef>
              <a:spcAft>
                <a:spcPts val="0"/>
              </a:spcAft>
              <a:defRPr>
                <a:solidFill>
                  <a:schemeClr val="tx1"/>
                </a:solidFill>
                <a:latin typeface="Arial"/>
                <a:cs typeface="Arial"/>
              </a:defRPr>
            </a:lvl8pPr>
            <a:lvl9pPr marL="3886200" indent="-228600">
              <a:spcBef>
                <a:spcPts val="0"/>
              </a:spcBef>
              <a:spcAft>
                <a:spcPts val="0"/>
              </a:spcAft>
              <a:defRPr>
                <a:solidFill>
                  <a:schemeClr val="tx1"/>
                </a:solidFill>
                <a:latin typeface="Arial"/>
                <a:cs typeface="Arial"/>
              </a:defRPr>
            </a:lvl9pPr>
          </a:lstStyle>
          <a:p>
            <a:pPr>
              <a:defRPr/>
            </a:pPr>
            <a:r>
              <a:rPr lang="de-DE">
                <a:solidFill>
                  <a:schemeClr val="bg1"/>
                </a:solidFill>
              </a:rPr>
              <a:t>INTERNATIONALE PARTNERUNIVERSITÄTEN</a:t>
            </a:r>
            <a:endParaRPr lang="en-GB">
              <a:solidFill>
                <a:schemeClr val="bg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519617" y="471488"/>
            <a:ext cx="4271096" cy="574715"/>
          </a:xfrm>
        </p:spPr>
        <p:txBody>
          <a:bodyPr/>
          <a:lstStyle/>
          <a:p>
            <a:pPr>
              <a:defRPr/>
            </a:pPr>
            <a:r>
              <a:rPr lang="de-DE"/>
              <a:t>historie</a:t>
            </a:r>
            <a:endParaRPr/>
          </a:p>
        </p:txBody>
      </p:sp>
      <p:sp>
        <p:nvSpPr>
          <p:cNvPr id="3" name="Inhaltsplatzhalter 2"/>
          <p:cNvSpPr>
            <a:spLocks noGrp="1"/>
          </p:cNvSpPr>
          <p:nvPr>
            <p:ph idx="1"/>
          </p:nvPr>
        </p:nvSpPr>
        <p:spPr bwMode="auto">
          <a:xfrm>
            <a:off x="2520720" y="1046203"/>
            <a:ext cx="5626584" cy="5055766"/>
          </a:xfrm>
        </p:spPr>
        <p:txBody>
          <a:bodyPr>
            <a:noAutofit/>
          </a:bodyPr>
          <a:lstStyle/>
          <a:p>
            <a:pPr lvl="0" defTabSz="627063">
              <a:lnSpc>
                <a:spcPts val="2600"/>
              </a:lnSpc>
              <a:spcBef>
                <a:spcPts val="0"/>
              </a:spcBef>
              <a:spcAft>
                <a:spcPts val="0"/>
              </a:spcAft>
              <a:defRPr/>
            </a:pPr>
            <a:r>
              <a:rPr lang="de-DE" cap="none">
                <a:solidFill>
                  <a:srgbClr val="BE0000"/>
                </a:solidFill>
                <a:cs typeface="Arial"/>
              </a:rPr>
              <a:t>1978</a:t>
            </a:r>
            <a:r>
              <a:rPr lang="de-DE" b="0" cap="none">
                <a:solidFill>
                  <a:srgbClr val="BE0000"/>
                </a:solidFill>
                <a:cs typeface="Arial"/>
              </a:rPr>
              <a:t>	</a:t>
            </a:r>
            <a:r>
              <a:rPr lang="de-DE" cap="none">
                <a:cs typeface="Arial"/>
              </a:rPr>
              <a:t>Gründung</a:t>
            </a:r>
            <a:r>
              <a:rPr lang="de-DE" b="0" cap="none">
                <a:cs typeface="Arial"/>
              </a:rPr>
              <a:t> mit Fachbereichen Betriebswirtschaft </a:t>
            </a:r>
            <a:br>
              <a:rPr lang="de-DE" b="0" cap="none">
                <a:cs typeface="Arial"/>
              </a:rPr>
            </a:br>
            <a:r>
              <a:rPr lang="de-DE" b="0" cap="none">
                <a:cs typeface="Arial"/>
              </a:rPr>
              <a:t>	und Sozialwesen</a:t>
            </a:r>
            <a:endParaRPr/>
          </a:p>
          <a:p>
            <a:pPr lvl="0" defTabSz="627063">
              <a:lnSpc>
                <a:spcPts val="2600"/>
              </a:lnSpc>
              <a:spcBef>
                <a:spcPts val="0"/>
              </a:spcBef>
              <a:spcAft>
                <a:spcPts val="0"/>
              </a:spcAft>
              <a:defRPr/>
            </a:pPr>
            <a:r>
              <a:rPr lang="de-DE" cap="none">
                <a:solidFill>
                  <a:srgbClr val="BE0000"/>
                </a:solidFill>
                <a:cs typeface="Arial"/>
              </a:rPr>
              <a:t>1983</a:t>
            </a:r>
            <a:r>
              <a:rPr lang="de-DE" b="0" cap="none">
                <a:solidFill>
                  <a:srgbClr val="272727"/>
                </a:solidFill>
                <a:cs typeface="Arial"/>
              </a:rPr>
              <a:t>	</a:t>
            </a:r>
            <a:r>
              <a:rPr lang="de-DE" b="0" cap="none">
                <a:cs typeface="Arial"/>
              </a:rPr>
              <a:t>Einrichtung der technischen Fakultät mit den Studiengängen 	</a:t>
            </a:r>
            <a:r>
              <a:rPr lang="de-DE" cap="none">
                <a:cs typeface="Arial"/>
              </a:rPr>
              <a:t>Elektrotechnik</a:t>
            </a:r>
            <a:r>
              <a:rPr lang="de-DE" b="0" cap="none">
                <a:cs typeface="Arial"/>
              </a:rPr>
              <a:t> und </a:t>
            </a:r>
            <a:r>
              <a:rPr lang="de-DE" cap="none">
                <a:cs typeface="Arial"/>
              </a:rPr>
              <a:t>Maschinenbau</a:t>
            </a:r>
            <a:r>
              <a:rPr lang="de-DE" b="0" cap="none">
                <a:cs typeface="Arial"/>
              </a:rPr>
              <a:t> (ab 1990 eigenständige </a:t>
            </a:r>
            <a:endParaRPr/>
          </a:p>
          <a:p>
            <a:pPr lvl="0" defTabSz="627063">
              <a:lnSpc>
                <a:spcPts val="2600"/>
              </a:lnSpc>
              <a:spcBef>
                <a:spcPts val="0"/>
              </a:spcBef>
              <a:spcAft>
                <a:spcPts val="0"/>
              </a:spcAft>
              <a:defRPr/>
            </a:pPr>
            <a:r>
              <a:rPr lang="de-DE" b="0" cap="none">
                <a:cs typeface="Arial"/>
              </a:rPr>
              <a:t>	Fakultäten)</a:t>
            </a:r>
            <a:endParaRPr/>
          </a:p>
          <a:p>
            <a:pPr lvl="0" defTabSz="627063">
              <a:lnSpc>
                <a:spcPts val="2600"/>
              </a:lnSpc>
              <a:spcBef>
                <a:spcPts val="0"/>
              </a:spcBef>
              <a:spcAft>
                <a:spcPts val="0"/>
              </a:spcAft>
              <a:defRPr/>
            </a:pPr>
            <a:r>
              <a:rPr lang="de-DE" cap="none">
                <a:solidFill>
                  <a:srgbClr val="BE0000"/>
                </a:solidFill>
                <a:cs typeface="Arial"/>
              </a:rPr>
              <a:t>1993</a:t>
            </a:r>
            <a:r>
              <a:rPr lang="de-DE" b="0" cap="none">
                <a:solidFill>
                  <a:srgbClr val="272727"/>
                </a:solidFill>
                <a:cs typeface="Arial"/>
              </a:rPr>
              <a:t>	</a:t>
            </a:r>
            <a:r>
              <a:rPr lang="de-DE" b="0" cap="none">
                <a:cs typeface="Arial"/>
              </a:rPr>
              <a:t>Studiengang </a:t>
            </a:r>
            <a:r>
              <a:rPr lang="de-DE" cap="none">
                <a:cs typeface="Arial"/>
              </a:rPr>
              <a:t>Informatik</a:t>
            </a:r>
            <a:r>
              <a:rPr lang="de-DE" b="0" cap="none">
                <a:cs typeface="Arial"/>
              </a:rPr>
              <a:t> (ab 2001 eigenständige Fakultät)</a:t>
            </a:r>
            <a:endParaRPr/>
          </a:p>
          <a:p>
            <a:pPr lvl="0" defTabSz="627063">
              <a:lnSpc>
                <a:spcPts val="2600"/>
              </a:lnSpc>
              <a:spcBef>
                <a:spcPts val="0"/>
              </a:spcBef>
              <a:spcAft>
                <a:spcPts val="0"/>
              </a:spcAft>
              <a:defRPr/>
            </a:pPr>
            <a:r>
              <a:rPr lang="de-DE" cap="none">
                <a:solidFill>
                  <a:srgbClr val="BE0000"/>
                </a:solidFill>
                <a:cs typeface="Arial"/>
              </a:rPr>
              <a:t>2002</a:t>
            </a:r>
            <a:r>
              <a:rPr lang="de-DE" b="0" cap="none">
                <a:solidFill>
                  <a:srgbClr val="272727"/>
                </a:solidFill>
                <a:cs typeface="Arial"/>
              </a:rPr>
              <a:t>	</a:t>
            </a:r>
            <a:r>
              <a:rPr lang="de-DE" b="0" cap="none">
                <a:cs typeface="Arial"/>
              </a:rPr>
              <a:t>Gründung </a:t>
            </a:r>
            <a:r>
              <a:rPr lang="de-DE" cap="none">
                <a:cs typeface="Arial"/>
              </a:rPr>
              <a:t>Leichtbau-Cluster</a:t>
            </a:r>
            <a:r>
              <a:rPr lang="de-DE" b="0" cap="none">
                <a:cs typeface="Arial"/>
              </a:rPr>
              <a:t> und </a:t>
            </a:r>
            <a:r>
              <a:rPr lang="de-DE" cap="none">
                <a:cs typeface="Arial"/>
              </a:rPr>
              <a:t>-Kompetenzzentrum</a:t>
            </a:r>
            <a:endParaRPr/>
          </a:p>
          <a:p>
            <a:pPr lvl="0" defTabSz="627063">
              <a:lnSpc>
                <a:spcPts val="2600"/>
              </a:lnSpc>
              <a:spcBef>
                <a:spcPts val="0"/>
              </a:spcBef>
              <a:spcAft>
                <a:spcPts val="0"/>
              </a:spcAft>
              <a:defRPr/>
            </a:pPr>
            <a:r>
              <a:rPr lang="de-DE" cap="none">
                <a:solidFill>
                  <a:srgbClr val="BE0000"/>
                </a:solidFill>
                <a:cs typeface="Arial"/>
              </a:rPr>
              <a:t>2011</a:t>
            </a:r>
            <a:r>
              <a:rPr lang="de-DE" b="0" cap="none">
                <a:solidFill>
                  <a:srgbClr val="BE0000"/>
                </a:solidFill>
                <a:cs typeface="Arial"/>
              </a:rPr>
              <a:t>	</a:t>
            </a:r>
            <a:r>
              <a:rPr lang="de-DE" b="0" cap="none">
                <a:cs typeface="Arial"/>
              </a:rPr>
              <a:t>Eröffnung </a:t>
            </a:r>
            <a:r>
              <a:rPr lang="de-DE" cap="none">
                <a:cs typeface="Arial"/>
              </a:rPr>
              <a:t>Technologiezentrum Energie</a:t>
            </a:r>
            <a:endParaRPr/>
          </a:p>
          <a:p>
            <a:pPr lvl="0" defTabSz="627063">
              <a:lnSpc>
                <a:spcPts val="2600"/>
              </a:lnSpc>
              <a:spcBef>
                <a:spcPts val="0"/>
              </a:spcBef>
              <a:spcAft>
                <a:spcPts val="0"/>
              </a:spcAft>
              <a:defRPr/>
            </a:pPr>
            <a:r>
              <a:rPr lang="de-DE" cap="none">
                <a:solidFill>
                  <a:srgbClr val="BE0000"/>
                </a:solidFill>
                <a:cs typeface="Arial"/>
              </a:rPr>
              <a:t>2012</a:t>
            </a:r>
            <a:r>
              <a:rPr lang="de-DE" b="0" cap="none">
                <a:solidFill>
                  <a:srgbClr val="BE0000"/>
                </a:solidFill>
                <a:cs typeface="Arial"/>
              </a:rPr>
              <a:t>	</a:t>
            </a:r>
            <a:r>
              <a:rPr lang="de-DE" b="0" cap="none">
                <a:cs typeface="Arial"/>
              </a:rPr>
              <a:t>Überarbeitung der</a:t>
            </a:r>
            <a:r>
              <a:rPr lang="de-DE" cap="none">
                <a:cs typeface="Arial"/>
              </a:rPr>
              <a:t> strategischen Ausrichtung</a:t>
            </a:r>
            <a:endParaRPr/>
          </a:p>
          <a:p>
            <a:pPr lvl="0" defTabSz="627063">
              <a:lnSpc>
                <a:spcPts val="2600"/>
              </a:lnSpc>
              <a:spcBef>
                <a:spcPts val="0"/>
              </a:spcBef>
              <a:spcAft>
                <a:spcPts val="0"/>
              </a:spcAft>
              <a:defRPr/>
            </a:pPr>
            <a:r>
              <a:rPr lang="de-DE" cap="none">
                <a:solidFill>
                  <a:srgbClr val="BE0000"/>
                </a:solidFill>
                <a:cs typeface="Arial"/>
              </a:rPr>
              <a:t>2013</a:t>
            </a:r>
            <a:r>
              <a:rPr lang="de-DE" b="0" cap="none">
                <a:solidFill>
                  <a:srgbClr val="BE0000"/>
                </a:solidFill>
                <a:cs typeface="Arial"/>
              </a:rPr>
              <a:t>	</a:t>
            </a:r>
            <a:r>
              <a:rPr lang="de-DE" b="0" cap="none">
                <a:cs typeface="Arial"/>
              </a:rPr>
              <a:t>Gründung </a:t>
            </a:r>
            <a:r>
              <a:rPr lang="de-DE" cap="none">
                <a:cs typeface="Arial"/>
              </a:rPr>
              <a:t>Institut für Interdisziplinäres Lernen </a:t>
            </a:r>
            <a:endParaRPr/>
          </a:p>
          <a:p>
            <a:pPr lvl="0" defTabSz="627063">
              <a:lnSpc>
                <a:spcPts val="2600"/>
              </a:lnSpc>
              <a:spcBef>
                <a:spcPts val="0"/>
              </a:spcBef>
              <a:spcAft>
                <a:spcPts val="0"/>
              </a:spcAft>
              <a:defRPr/>
            </a:pPr>
            <a:r>
              <a:rPr lang="de-DE" b="0" cap="none">
                <a:cs typeface="Arial"/>
              </a:rPr>
              <a:t>	(ab 2016: Fakultät für Interdisziplinäre Studien)</a:t>
            </a:r>
            <a:endParaRPr/>
          </a:p>
          <a:p>
            <a:pPr lvl="0" defTabSz="627063">
              <a:lnSpc>
                <a:spcPts val="2600"/>
              </a:lnSpc>
              <a:spcBef>
                <a:spcPts val="0"/>
              </a:spcBef>
              <a:spcAft>
                <a:spcPts val="0"/>
              </a:spcAft>
              <a:defRPr/>
            </a:pPr>
            <a:r>
              <a:rPr lang="de-DE" cap="none">
                <a:solidFill>
                  <a:srgbClr val="BE0000"/>
                </a:solidFill>
                <a:cs typeface="Arial"/>
              </a:rPr>
              <a:t>2014</a:t>
            </a:r>
            <a:r>
              <a:rPr lang="de-DE" b="0" cap="none">
                <a:solidFill>
                  <a:srgbClr val="BE0000"/>
                </a:solidFill>
                <a:cs typeface="Arial"/>
              </a:rPr>
              <a:t>	</a:t>
            </a:r>
            <a:r>
              <a:rPr lang="de-DE" b="0" cap="none">
                <a:ea typeface="ＭＳ Ｐゴシック"/>
                <a:cs typeface="Arial"/>
              </a:rPr>
              <a:t>erstmals </a:t>
            </a:r>
            <a:r>
              <a:rPr lang="de-DE" cap="none">
                <a:ea typeface="ＭＳ Ｐゴシック"/>
                <a:cs typeface="Arial"/>
              </a:rPr>
              <a:t>über 5.000 Studierende</a:t>
            </a:r>
            <a:endParaRPr/>
          </a:p>
          <a:p>
            <a:pPr lvl="0" defTabSz="627063">
              <a:lnSpc>
                <a:spcPts val="2600"/>
              </a:lnSpc>
              <a:spcBef>
                <a:spcPts val="0"/>
              </a:spcBef>
              <a:spcAft>
                <a:spcPts val="0"/>
              </a:spcAft>
              <a:defRPr/>
            </a:pPr>
            <a:r>
              <a:rPr lang="de-DE" cap="none">
                <a:solidFill>
                  <a:srgbClr val="BE0000"/>
                </a:solidFill>
                <a:cs typeface="Arial"/>
              </a:rPr>
              <a:t>2015</a:t>
            </a:r>
            <a:r>
              <a:rPr lang="de-DE" b="0" cap="none">
                <a:solidFill>
                  <a:srgbClr val="BE0000"/>
                </a:solidFill>
                <a:cs typeface="Arial"/>
              </a:rPr>
              <a:t>	</a:t>
            </a:r>
            <a:r>
              <a:rPr lang="de-DE" b="0" cap="none">
                <a:ea typeface="ＭＳ Ｐゴシック"/>
                <a:cs typeface="Arial"/>
              </a:rPr>
              <a:t>Mitgründung des  </a:t>
            </a:r>
            <a:r>
              <a:rPr lang="de-DE" cap="none">
                <a:ea typeface="ＭＳ Ｐゴシック"/>
                <a:cs typeface="Arial"/>
              </a:rPr>
              <a:t>Netzwerks</a:t>
            </a:r>
            <a:r>
              <a:rPr lang="de-DE" b="0" cap="none">
                <a:ea typeface="ＭＳ Ｐゴシック"/>
                <a:cs typeface="Arial"/>
              </a:rPr>
              <a:t> </a:t>
            </a:r>
            <a:r>
              <a:rPr lang="de-DE" cap="none">
                <a:ea typeface="ＭＳ Ｐゴシック"/>
                <a:cs typeface="Arial"/>
              </a:rPr>
              <a:t>INDIGO</a:t>
            </a:r>
            <a:r>
              <a:rPr lang="de-DE" b="0" cap="none">
                <a:ea typeface="ＭＳ Ｐゴシック"/>
                <a:cs typeface="Arial"/>
              </a:rPr>
              <a:t> (Internet und</a:t>
            </a:r>
            <a:br>
              <a:rPr lang="de-DE" b="0" cap="none">
                <a:ea typeface="ＭＳ Ｐゴシック"/>
                <a:cs typeface="Arial"/>
              </a:rPr>
            </a:br>
            <a:r>
              <a:rPr lang="de-DE" b="0" cap="none">
                <a:ea typeface="ＭＳ Ｐゴシック"/>
                <a:cs typeface="Arial"/>
              </a:rPr>
              <a:t>	Digitalisierung Ostbayern)</a:t>
            </a:r>
            <a:endParaRPr/>
          </a:p>
          <a:p>
            <a:pPr lvl="0" defTabSz="627063">
              <a:lnSpc>
                <a:spcPts val="2600"/>
              </a:lnSpc>
              <a:spcBef>
                <a:spcPts val="0"/>
              </a:spcBef>
              <a:spcAft>
                <a:spcPts val="0"/>
              </a:spcAft>
              <a:defRPr/>
            </a:pPr>
            <a:r>
              <a:rPr lang="de-DE" cap="none">
                <a:solidFill>
                  <a:srgbClr val="BE0000"/>
                </a:solidFill>
                <a:cs typeface="Arial"/>
              </a:rPr>
              <a:t>2016</a:t>
            </a:r>
            <a:r>
              <a:rPr lang="de-DE" b="0" cap="none">
                <a:solidFill>
                  <a:srgbClr val="BE0000"/>
                </a:solidFill>
                <a:cs typeface="Arial"/>
              </a:rPr>
              <a:t>	</a:t>
            </a:r>
            <a:r>
              <a:rPr lang="de-DE" b="0" cap="none">
                <a:ea typeface="ＭＳ Ｐゴシック"/>
                <a:cs typeface="Arial"/>
              </a:rPr>
              <a:t>Gründung des </a:t>
            </a:r>
            <a:r>
              <a:rPr lang="de-DE" cap="none">
                <a:ea typeface="ＭＳ Ｐゴシック"/>
                <a:cs typeface="Arial"/>
              </a:rPr>
              <a:t>Technologiezentrums PULS</a:t>
            </a:r>
            <a:endParaRPr/>
          </a:p>
          <a:p>
            <a:pPr marL="0" lvl="2" indent="0">
              <a:buNone/>
              <a:defRPr/>
            </a:pPr>
            <a:endParaRPr lang="de-DE"/>
          </a:p>
        </p:txBody>
      </p:sp>
      <p:sp>
        <p:nvSpPr>
          <p:cNvPr id="4" name="Datumsplatzhalter 3"/>
          <p:cNvSpPr>
            <a:spLocks noGrp="1"/>
          </p:cNvSpPr>
          <p:nvPr>
            <p:ph type="dt" sz="half" idx="10"/>
          </p:nvPr>
        </p:nvSpPr>
        <p:spPr bwMode="auto"/>
        <p:txBody>
          <a:bodyPr/>
          <a:lstStyle/>
          <a:p>
            <a:pPr>
              <a:defRPr/>
            </a:pPr>
            <a:fld id="{D70C3588-D0A9-4D02-A1B6-C3885914CC45}" type="datetime1">
              <a:rPr lang="de-DE"/>
              <a:t>25.06.2024</a:t>
            </a:fld>
            <a:endParaRPr lang="en-US"/>
          </a:p>
        </p:txBody>
      </p:sp>
      <p:sp>
        <p:nvSpPr>
          <p:cNvPr id="8" name="Foliennummernplatzhalter 7"/>
          <p:cNvSpPr>
            <a:spLocks noGrp="1"/>
          </p:cNvSpPr>
          <p:nvPr>
            <p:ph type="sldNum" sz="quarter" idx="12"/>
          </p:nvPr>
        </p:nvSpPr>
        <p:spPr bwMode="auto"/>
        <p:txBody>
          <a:bodyPr/>
          <a:lstStyle/>
          <a:p>
            <a:pPr>
              <a:defRPr/>
            </a:pPr>
            <a:fld id="{637E4081-C9BE-4C87-BA09-749EDE8DC352}" type="slidenum">
              <a:rPr lang="en-US"/>
              <a:t>6</a:t>
            </a:fld>
            <a:endParaRPr lang="en-US"/>
          </a:p>
        </p:txBody>
      </p:sp>
      <p:pic>
        <p:nvPicPr>
          <p:cNvPr id="9" name="Bildplatzhalter 11" descr="Ein Bild, das draußen, Schuhwerk, Kleidung, Person enthält.&#10;&#10;Automatisch generierte Beschreibung"/>
          <p:cNvPicPr>
            <a:picLocks noChangeAspect="1" noGrp="1"/>
          </p:cNvPicPr>
          <p:nvPr>
            <p:ph type="pic" sz="quarter" idx="15"/>
          </p:nvPr>
        </p:nvPicPr>
        <p:blipFill>
          <a:blip r:embed="rId3"/>
          <a:srcRect l="7949" t="0" r="7948" b="0"/>
          <a:stretch/>
        </p:blipFill>
        <p:spPr bwMode="auto">
          <a:xfrm>
            <a:off x="7985125" y="0"/>
            <a:ext cx="4225925" cy="609282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7</a:t>
            </a:fld>
            <a:endParaRPr lang="en-US"/>
          </a:p>
        </p:txBody>
      </p:sp>
      <p:sp>
        <p:nvSpPr>
          <p:cNvPr id="5" name="Titel 4"/>
          <p:cNvSpPr>
            <a:spLocks noGrp="1"/>
          </p:cNvSpPr>
          <p:nvPr>
            <p:ph type="title"/>
          </p:nvPr>
        </p:nvSpPr>
        <p:spPr bwMode="auto">
          <a:xfrm>
            <a:off x="2519617" y="471488"/>
            <a:ext cx="4271096" cy="574715"/>
          </a:xfrm>
        </p:spPr>
        <p:txBody>
          <a:bodyPr/>
          <a:lstStyle/>
          <a:p>
            <a:pPr>
              <a:defRPr/>
            </a:pPr>
            <a:r>
              <a:rPr lang="de-DE"/>
              <a:t>historie</a:t>
            </a:r>
            <a:endParaRPr/>
          </a:p>
        </p:txBody>
      </p:sp>
      <p:pic>
        <p:nvPicPr>
          <p:cNvPr id="7" name="Bildplatzhalter 11" descr="Ein Bild, das draußen, Schuhwerk, Kleidung, Person enthält.&#10;&#10;Automatisch generierte Beschreibung"/>
          <p:cNvPicPr>
            <a:picLocks noChangeAspect="1" noGrp="1"/>
          </p:cNvPicPr>
          <p:nvPr>
            <p:ph type="pic" sz="quarter" idx="15"/>
          </p:nvPr>
        </p:nvPicPr>
        <p:blipFill>
          <a:blip r:embed="rId3"/>
          <a:srcRect l="7949" t="0" r="7948" b="0"/>
          <a:stretch/>
        </p:blipFill>
        <p:spPr bwMode="auto">
          <a:xfrm>
            <a:off x="7985125" y="0"/>
            <a:ext cx="4225925" cy="6092825"/>
          </a:xfrm>
          <a:prstGeom prst="rect">
            <a:avLst/>
          </a:prstGeom>
        </p:spPr>
      </p:pic>
      <p:sp>
        <p:nvSpPr>
          <p:cNvPr id="11" name="Inhaltsplatzhalter 2"/>
          <p:cNvSpPr>
            <a:spLocks noGrp="1"/>
          </p:cNvSpPr>
          <p:nvPr>
            <p:ph idx="1"/>
          </p:nvPr>
        </p:nvSpPr>
        <p:spPr bwMode="auto">
          <a:xfrm>
            <a:off x="2520720" y="1046203"/>
            <a:ext cx="5626584" cy="5055766"/>
          </a:xfrm>
        </p:spPr>
        <p:txBody>
          <a:bodyPr>
            <a:noAutofit/>
          </a:bodyPr>
          <a:lstStyle/>
          <a:p>
            <a:pPr lvl="0">
              <a:lnSpc>
                <a:spcPts val="2700"/>
              </a:lnSpc>
              <a:spcBef>
                <a:spcPts val="0"/>
              </a:spcBef>
              <a:spcAft>
                <a:spcPts val="0"/>
              </a:spcAft>
              <a:tabLst>
                <a:tab pos="627063" algn="l"/>
              </a:tabLst>
              <a:defRPr/>
            </a:pPr>
            <a:r>
              <a:rPr lang="de-DE" cap="none">
                <a:solidFill>
                  <a:srgbClr val="BE0000"/>
                </a:solidFill>
                <a:cs typeface="Arial"/>
              </a:rPr>
              <a:t>2017</a:t>
            </a:r>
            <a:r>
              <a:rPr lang="de-DE" b="0" cap="none">
                <a:solidFill>
                  <a:srgbClr val="272727"/>
                </a:solidFill>
                <a:cs typeface="Arial"/>
              </a:rPr>
              <a:t>	</a:t>
            </a:r>
            <a:r>
              <a:rPr lang="de-DE" cap="none">
                <a:ea typeface="ＭＳ Ｐゴシック"/>
                <a:cs typeface="Arial"/>
              </a:rPr>
              <a:t>Eröffnung</a:t>
            </a:r>
            <a:r>
              <a:rPr lang="de-DE" b="0" cap="none">
                <a:ea typeface="ＭＳ Ｐゴシック"/>
                <a:cs typeface="Arial"/>
              </a:rPr>
              <a:t> des neuen A-Gebäudes</a:t>
            </a:r>
            <a:endParaRPr/>
          </a:p>
          <a:p>
            <a:pPr marL="0" marR="0" lvl="0" indent="0" algn="l" defTabSz="627063">
              <a:lnSpc>
                <a:spcPts val="2700"/>
              </a:lnSpc>
              <a:spcBef>
                <a:spcPts val="0"/>
              </a:spcBef>
              <a:spcAft>
                <a:spcPts val="0"/>
              </a:spcAft>
              <a:buFontTx/>
              <a:buNone/>
              <a:defRPr/>
            </a:pPr>
            <a:r>
              <a:rPr lang="de-DE" cap="none">
                <a:solidFill>
                  <a:srgbClr val="BE0000"/>
                </a:solidFill>
                <a:cs typeface="Arial"/>
              </a:rPr>
              <a:t>2020</a:t>
            </a:r>
            <a:r>
              <a:rPr lang="de-DE" b="0" cap="none">
                <a:solidFill>
                  <a:srgbClr val="272727"/>
                </a:solidFill>
                <a:ea typeface="ＭＳ Ｐゴシック"/>
                <a:cs typeface="Arial"/>
              </a:rPr>
              <a:t>	</a:t>
            </a:r>
            <a:r>
              <a:rPr lang="de-DE" sz="1400" b="1" i="0" u="none" strike="noStrike" cap="none" spc="0">
                <a:solidFill>
                  <a:schemeClr val="tx1"/>
                </a:solidFill>
                <a:latin typeface="Arial"/>
                <a:ea typeface="Arial"/>
                <a:cs typeface="Arial"/>
              </a:rPr>
              <a:t>E</a:t>
            </a:r>
            <a:r>
              <a:rPr lang="de-DE" cap="none">
                <a:ea typeface="ＭＳ Ｐゴシック"/>
                <a:cs typeface="Arial"/>
              </a:rPr>
              <a:t>röffnung</a:t>
            </a:r>
            <a:r>
              <a:rPr lang="de-DE" b="0" cap="none">
                <a:ea typeface="ＭＳ Ｐゴシック"/>
                <a:cs typeface="Arial"/>
              </a:rPr>
              <a:t> des neuen Lernorts Tirschenreuth</a:t>
            </a:r>
            <a:endParaRPr/>
          </a:p>
          <a:p>
            <a:pPr lvl="0" defTabSz="627063">
              <a:lnSpc>
                <a:spcPts val="2700"/>
              </a:lnSpc>
              <a:spcBef>
                <a:spcPts val="0"/>
              </a:spcBef>
              <a:spcAft>
                <a:spcPts val="0"/>
              </a:spcAft>
              <a:defRPr/>
            </a:pPr>
            <a:r>
              <a:rPr lang="de-DE" cap="none">
                <a:solidFill>
                  <a:srgbClr val="BE0000"/>
                </a:solidFill>
                <a:cs typeface="Arial"/>
              </a:rPr>
              <a:t>2022</a:t>
            </a:r>
            <a:r>
              <a:rPr lang="de-DE" b="0" cap="none">
                <a:solidFill>
                  <a:srgbClr val="272727"/>
                </a:solidFill>
                <a:ea typeface="ＭＳ Ｐゴシック"/>
                <a:cs typeface="Arial"/>
              </a:rPr>
              <a:t>	</a:t>
            </a:r>
            <a:r>
              <a:rPr lang="de-DE" cap="none">
                <a:ea typeface="ＭＳ Ｐゴシック"/>
                <a:cs typeface="Arial"/>
              </a:rPr>
              <a:t>Eröffnung</a:t>
            </a:r>
            <a:r>
              <a:rPr lang="de-DE" b="0" cap="none">
                <a:ea typeface="ＭＳ Ｐゴシック"/>
                <a:cs typeface="Arial"/>
              </a:rPr>
              <a:t> der neuen Mensa</a:t>
            </a:r>
            <a:endParaRPr/>
          </a:p>
          <a:p>
            <a:pPr lvl="0" defTabSz="627063">
              <a:lnSpc>
                <a:spcPts val="2700"/>
              </a:lnSpc>
              <a:spcBef>
                <a:spcPts val="0"/>
              </a:spcBef>
              <a:spcAft>
                <a:spcPts val="0"/>
              </a:spcAft>
              <a:defRPr/>
            </a:pPr>
            <a:r>
              <a:rPr lang="de-DE" cap="none">
                <a:solidFill>
                  <a:srgbClr val="BE0000"/>
                </a:solidFill>
                <a:cs typeface="Arial"/>
              </a:rPr>
              <a:t>2023</a:t>
            </a:r>
            <a:r>
              <a:rPr lang="de-DE" b="0" cap="none">
                <a:solidFill>
                  <a:srgbClr val="272727"/>
                </a:solidFill>
                <a:ea typeface="ＭＳ Ｐゴシック"/>
                <a:cs typeface="Arial"/>
              </a:rPr>
              <a:t>	</a:t>
            </a:r>
            <a:r>
              <a:rPr lang="de-DE" b="0" cap="none">
                <a:ea typeface="ＭＳ Ｐゴシック"/>
                <a:cs typeface="Arial"/>
              </a:rPr>
              <a:t>Start </a:t>
            </a:r>
            <a:r>
              <a:rPr lang="de-DE" cap="none">
                <a:ea typeface="ＭＳ Ｐゴシック"/>
                <a:cs typeface="Arial"/>
              </a:rPr>
              <a:t>International Campus </a:t>
            </a:r>
            <a:r>
              <a:rPr lang="de-DE" b="0" cap="none">
                <a:ea typeface="ＭＳ Ｐゴシック"/>
                <a:cs typeface="Arial"/>
              </a:rPr>
              <a:t>in Dingolfing</a:t>
            </a:r>
            <a:endParaRPr/>
          </a:p>
          <a:p>
            <a:pPr marL="0" marR="0" lvl="0" indent="0" algn="l" defTabSz="627063">
              <a:lnSpc>
                <a:spcPts val="2700"/>
              </a:lnSpc>
              <a:spcBef>
                <a:spcPts val="0"/>
              </a:spcBef>
              <a:spcAft>
                <a:spcPts val="0"/>
              </a:spcAft>
              <a:buFontTx/>
              <a:buNone/>
              <a:defRPr/>
            </a:pPr>
            <a:r>
              <a:rPr lang="de-DE" b="0" cap="none">
                <a:ea typeface="ＭＳ Ｐゴシック"/>
                <a:cs typeface="Arial"/>
              </a:rPr>
              <a:t>	Aufbau der zwei </a:t>
            </a:r>
            <a:r>
              <a:rPr lang="de-DE" sz="1400" b="1" i="0" u="none" strike="noStrike" cap="none" spc="0">
                <a:solidFill>
                  <a:schemeClr val="tx1"/>
                </a:solidFill>
                <a:latin typeface="Arial"/>
                <a:ea typeface="Arial"/>
                <a:cs typeface="Arial"/>
              </a:rPr>
              <a:t>Promotionszentren</a:t>
            </a:r>
            <a:br>
              <a:rPr lang="de-DE" b="0" cap="none">
                <a:ea typeface="ＭＳ Ｐゴシック"/>
                <a:cs typeface="Arial"/>
              </a:rPr>
            </a:br>
            <a:r>
              <a:rPr lang="de-DE" b="0" cap="none">
                <a:ea typeface="ＭＳ Ｐゴシック"/>
                <a:cs typeface="Arial"/>
              </a:rPr>
              <a:t>	„Digitale Technologien und ihre Anwendung“ und</a:t>
            </a:r>
            <a:br>
              <a:rPr lang="de-DE" b="0" cap="none">
                <a:ea typeface="ＭＳ Ｐゴシック"/>
                <a:cs typeface="Arial"/>
              </a:rPr>
            </a:br>
            <a:r>
              <a:rPr lang="de-DE" b="0" cap="none">
                <a:ea typeface="ＭＳ Ｐゴシック"/>
                <a:cs typeface="Arial"/>
              </a:rPr>
              <a:t>	„Digitale Innovationen für eine sich wandelnde Gesellschaft“</a:t>
            </a:r>
            <a:endParaRPr/>
          </a:p>
          <a:p>
            <a:pPr marL="0" marR="0" lvl="0" indent="0" algn="l" defTabSz="627062">
              <a:lnSpc>
                <a:spcPts val="2699"/>
              </a:lnSpc>
              <a:spcBef>
                <a:spcPts val="0"/>
              </a:spcBef>
              <a:spcAft>
                <a:spcPts val="0"/>
              </a:spcAft>
              <a:buFontTx/>
              <a:buNone/>
              <a:defRPr/>
            </a:pPr>
            <a:r>
              <a:rPr lang="de-DE" sz="1400" b="1" i="0" u="none" strike="noStrike" cap="none" spc="0">
                <a:solidFill>
                  <a:srgbClr val="BE0000"/>
                </a:solidFill>
                <a:latin typeface="Arial"/>
                <a:ea typeface="Arial"/>
                <a:cs typeface="Arial"/>
              </a:rPr>
              <a:t>2024</a:t>
            </a:r>
            <a:r>
              <a:rPr lang="de-DE" cap="none">
                <a:ea typeface="ＭＳ Ｐゴシック"/>
                <a:cs typeface="Arial"/>
              </a:rPr>
              <a:t>	</a:t>
            </a:r>
            <a:r>
              <a:rPr lang="de-DE" sz="1400" b="0" i="0" u="none" strike="noStrike" cap="none" spc="0">
                <a:solidFill>
                  <a:schemeClr val="tx1"/>
                </a:solidFill>
                <a:latin typeface="Arial"/>
                <a:ea typeface="Arial"/>
                <a:cs typeface="Arial"/>
              </a:rPr>
              <a:t>Mitbegründung von </a:t>
            </a:r>
            <a:r>
              <a:rPr lang="de-DE" cap="none">
                <a:ea typeface="ＭＳ Ｐゴシック"/>
                <a:cs typeface="Arial"/>
              </a:rPr>
              <a:t>MedizinCampus</a:t>
            </a:r>
            <a:r>
              <a:rPr lang="de-DE" cap="none">
                <a:ea typeface="ＭＳ Ｐゴシック"/>
                <a:cs typeface="Arial"/>
              </a:rPr>
              <a:t> Niederbayern </a:t>
            </a:r>
            <a:r>
              <a:rPr lang="de-DE" sz="1400" b="0" i="0" u="none" strike="noStrike" cap="none" spc="0">
                <a:solidFill>
                  <a:schemeClr val="tx1"/>
                </a:solidFill>
                <a:latin typeface="Arial"/>
                <a:ea typeface="Arial"/>
                <a:cs typeface="Arial"/>
              </a:rPr>
              <a:t>und</a:t>
            </a:r>
            <a:br>
              <a:rPr lang="de-DE" sz="1400" b="1" i="0" u="none" strike="noStrike" cap="none" spc="0">
                <a:solidFill>
                  <a:schemeClr val="tx1"/>
                </a:solidFill>
                <a:latin typeface="Arial"/>
                <a:ea typeface="ＭＳ Ｐゴシック"/>
                <a:cs typeface="Arial"/>
              </a:rPr>
            </a:br>
            <a:r>
              <a:rPr lang="de-DE" sz="1400" b="1" i="0" u="none" strike="noStrike" cap="none" spc="0">
                <a:solidFill>
                  <a:schemeClr val="tx1"/>
                </a:solidFill>
                <a:latin typeface="Arial"/>
                <a:ea typeface="ＭＳ Ｐゴシック"/>
                <a:cs typeface="Arial"/>
              </a:rPr>
              <a:t>	</a:t>
            </a:r>
            <a:r>
              <a:rPr lang="de-DE" sz="1400" b="0" i="0" u="none" strike="noStrike" cap="none" spc="0">
                <a:solidFill>
                  <a:schemeClr val="tx1"/>
                </a:solidFill>
                <a:latin typeface="Arial"/>
                <a:ea typeface="Arial"/>
                <a:cs typeface="Arial"/>
              </a:rPr>
              <a:t>Eröffnung von neuem</a:t>
            </a:r>
            <a:r>
              <a:rPr lang="de-DE" sz="1400" b="1" i="0" u="none" strike="noStrike" cap="none" spc="0">
                <a:solidFill>
                  <a:schemeClr val="tx1"/>
                </a:solidFill>
                <a:latin typeface="Arial"/>
                <a:ea typeface="ＭＳ Ｐゴシック"/>
                <a:cs typeface="Arial"/>
              </a:rPr>
              <a:t> Laborgebäude in</a:t>
            </a:r>
            <a:br>
              <a:rPr lang="de-DE" sz="1400" b="1" i="0" u="none" strike="noStrike" cap="none" spc="0">
                <a:solidFill>
                  <a:schemeClr val="tx1"/>
                </a:solidFill>
                <a:latin typeface="Arial"/>
                <a:ea typeface="ＭＳ Ｐゴシック"/>
                <a:cs typeface="Arial"/>
              </a:rPr>
            </a:br>
            <a:r>
              <a:rPr lang="de-DE" sz="1400" b="1" i="0" u="none" strike="noStrike" cap="none" spc="0">
                <a:solidFill>
                  <a:schemeClr val="tx1"/>
                </a:solidFill>
                <a:latin typeface="Arial"/>
                <a:ea typeface="ＭＳ Ｐゴシック"/>
                <a:cs typeface="Arial"/>
              </a:rPr>
              <a:t>	nachhaltiger Holz-Modulbauweise</a:t>
            </a:r>
            <a:endParaRPr/>
          </a:p>
          <a:p>
            <a:pPr lvl="0" defTabSz="627063">
              <a:lnSpc>
                <a:spcPts val="2700"/>
              </a:lnSpc>
              <a:spcBef>
                <a:spcPts val="0"/>
              </a:spcBef>
              <a:spcAft>
                <a:spcPts val="0"/>
              </a:spcAft>
              <a:defRPr/>
            </a:pPr>
            <a:r>
              <a:rPr lang="de-DE" sz="1400" b="1" i="0" u="none" strike="noStrike" cap="none" spc="0">
                <a:solidFill>
                  <a:srgbClr val="BE0000"/>
                </a:solidFill>
                <a:latin typeface="Arial"/>
                <a:ea typeface="Arial"/>
                <a:cs typeface="Arial"/>
              </a:rPr>
              <a:t>2025</a:t>
            </a:r>
            <a:r>
              <a:rPr lang="de-DE" b="0" cap="none">
                <a:ea typeface="ＭＳ Ｐゴシック"/>
                <a:cs typeface="Arial"/>
              </a:rPr>
              <a:t>	Start des neuen Studiengangs </a:t>
            </a:r>
            <a:r>
              <a:rPr lang="de-DE" cap="none">
                <a:ea typeface="ＭＳ Ｐゴシック"/>
                <a:cs typeface="Arial"/>
              </a:rPr>
              <a:t>Architektur</a:t>
            </a:r>
            <a:endParaRPr/>
          </a:p>
          <a:p>
            <a:pPr marL="0" lvl="2" indent="0">
              <a:buNone/>
              <a:defRPr/>
            </a:pPr>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Rechteck 3"/>
          <p:cNvSpPr/>
          <p:nvPr/>
        </p:nvSpPr>
        <p:spPr bwMode="auto">
          <a:xfrm>
            <a:off x="2591620" y="1022885"/>
            <a:ext cx="5144689" cy="7562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de-DE" sz="1400">
                <a:solidFill>
                  <a:schemeClr val="bg1"/>
                </a:solidFill>
                <a:cs typeface="Arial"/>
              </a:rPr>
              <a:t>Steigende</a:t>
            </a:r>
            <a:r>
              <a:rPr lang="de-DE">
                <a:solidFill>
                  <a:schemeClr val="bg1"/>
                </a:solidFill>
              </a:rPr>
              <a:t> </a:t>
            </a:r>
            <a:r>
              <a:rPr lang="de-DE" sz="1400">
                <a:solidFill>
                  <a:schemeClr val="bg1"/>
                </a:solidFill>
                <a:cs typeface="Arial"/>
              </a:rPr>
              <a:t>Studierendenzahlen</a:t>
            </a:r>
            <a:endParaRPr/>
          </a:p>
          <a:p>
            <a:pPr algn="ctr">
              <a:lnSpc>
                <a:spcPct val="150000"/>
              </a:lnSpc>
              <a:defRPr/>
            </a:pPr>
            <a:r>
              <a:rPr lang="de-DE" sz="1400" i="1">
                <a:solidFill>
                  <a:schemeClr val="bg1"/>
                </a:solidFill>
                <a:cs typeface="Arial"/>
              </a:rPr>
              <a:t>die Hochschule Landshut ist attraktiv</a:t>
            </a:r>
            <a:endParaRPr/>
          </a:p>
        </p:txBody>
      </p:sp>
      <p:sp>
        <p:nvSpPr>
          <p:cNvPr id="2" name="Datumsplatzhalter 1"/>
          <p:cNvSpPr>
            <a:spLocks noGrp="1"/>
          </p:cNvSpPr>
          <p:nvPr>
            <p:ph type="dt" sz="half" idx="10"/>
          </p:nvPr>
        </p:nvSpPr>
        <p:spPr bwMode="auto"/>
        <p:txBody>
          <a:bodyPr/>
          <a:lstStyle/>
          <a:p>
            <a:pPr>
              <a:defRPr/>
            </a:pPr>
            <a:fld id="{3D2715E6-0C1E-46FF-9199-B1F9FC0DF75D}" type="datetime1">
              <a:rPr lang="de-DE"/>
              <a:t>25.06.2024</a:t>
            </a:fld>
            <a:endParaRPr lang="en-US"/>
          </a:p>
        </p:txBody>
      </p:sp>
      <p:sp>
        <p:nvSpPr>
          <p:cNvPr id="3" name="Foliennummernplatzhalter 2"/>
          <p:cNvSpPr>
            <a:spLocks noGrp="1"/>
          </p:cNvSpPr>
          <p:nvPr>
            <p:ph type="sldNum" sz="quarter" idx="12"/>
          </p:nvPr>
        </p:nvSpPr>
        <p:spPr bwMode="auto"/>
        <p:txBody>
          <a:bodyPr/>
          <a:lstStyle/>
          <a:p>
            <a:pPr>
              <a:defRPr/>
            </a:pPr>
            <a:fld id="{637E4081-C9BE-4C87-BA09-749EDE8DC352}" type="slidenum">
              <a:rPr lang="en-US"/>
              <a:t>8</a:t>
            </a:fld>
            <a:endParaRPr lang="en-US"/>
          </a:p>
        </p:txBody>
      </p:sp>
      <p:sp>
        <p:nvSpPr>
          <p:cNvPr id="5" name="Titel 4"/>
          <p:cNvSpPr>
            <a:spLocks noGrp="1"/>
          </p:cNvSpPr>
          <p:nvPr>
            <p:ph type="title"/>
          </p:nvPr>
        </p:nvSpPr>
        <p:spPr bwMode="auto">
          <a:xfrm>
            <a:off x="2379058" y="471488"/>
            <a:ext cx="4556039" cy="574715"/>
          </a:xfrm>
        </p:spPr>
        <p:txBody>
          <a:bodyPr/>
          <a:lstStyle/>
          <a:p>
            <a:pPr>
              <a:defRPr/>
            </a:pPr>
            <a:r>
              <a:rPr lang="de-DE"/>
              <a:t>Meilensteine 2023</a:t>
            </a:r>
            <a:endParaRPr/>
          </a:p>
        </p:txBody>
      </p:sp>
      <p:pic>
        <p:nvPicPr>
          <p:cNvPr id="7" name="Bildplatzhalter 11" descr="Ein Bild, das draußen, Schuhwerk, Kleidung, Person enthält.&#10;&#10;Automatisch generierte Beschreibung"/>
          <p:cNvPicPr>
            <a:picLocks noChangeAspect="1" noGrp="1"/>
          </p:cNvPicPr>
          <p:nvPr>
            <p:ph type="pic" sz="quarter" idx="15"/>
          </p:nvPr>
        </p:nvPicPr>
        <p:blipFill>
          <a:blip r:embed="rId3"/>
          <a:stretch/>
        </p:blipFill>
        <p:spPr bwMode="auto">
          <a:xfrm>
            <a:off x="7985125" y="0"/>
            <a:ext cx="4225925" cy="6092825"/>
          </a:xfrm>
          <a:prstGeom prst="rect">
            <a:avLst/>
          </a:prstGeom>
        </p:spPr>
      </p:pic>
      <p:sp>
        <p:nvSpPr>
          <p:cNvPr id="8" name="Rechteck 7"/>
          <p:cNvSpPr/>
          <p:nvPr/>
        </p:nvSpPr>
        <p:spPr bwMode="auto">
          <a:xfrm>
            <a:off x="2591620" y="1861825"/>
            <a:ext cx="5144687" cy="11693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solidFill>
                  <a:schemeClr val="bg1"/>
                </a:solidFill>
                <a:cs typeface="Arial"/>
              </a:rPr>
              <a:t>Zwei Promotionszentren:</a:t>
            </a:r>
            <a:endParaRPr/>
          </a:p>
          <a:p>
            <a:pPr lvl="0" algn="ctr" defTabSz="627063">
              <a:spcBef>
                <a:spcPts val="0"/>
              </a:spcBef>
              <a:spcAft>
                <a:spcPts val="0"/>
              </a:spcAft>
              <a:defRPr/>
            </a:pPr>
            <a:r>
              <a:rPr lang="de-DE" sz="1400">
                <a:ea typeface="ＭＳ Ｐゴシック"/>
                <a:cs typeface="Arial"/>
              </a:rPr>
              <a:t>„Digitale Technologien und ihre Anwendung“</a:t>
            </a:r>
            <a:endParaRPr/>
          </a:p>
          <a:p>
            <a:pPr lvl="0" algn="ctr" defTabSz="627063">
              <a:spcBef>
                <a:spcPts val="0"/>
              </a:spcBef>
              <a:spcAft>
                <a:spcPts val="0"/>
              </a:spcAft>
              <a:defRPr/>
            </a:pPr>
            <a:r>
              <a:rPr lang="de-DE" sz="1400">
                <a:ea typeface="ＭＳ Ｐゴシック"/>
                <a:cs typeface="Arial"/>
              </a:rPr>
              <a:t>„Digitale Innovationen für eine sich wandelnde Gesellschaft“</a:t>
            </a:r>
            <a:endParaRPr lang="de-DE" sz="1400" i="1">
              <a:solidFill>
                <a:schemeClr val="bg1"/>
              </a:solidFill>
              <a:cs typeface="Arial"/>
            </a:endParaRPr>
          </a:p>
          <a:p>
            <a:pPr algn="ctr">
              <a:lnSpc>
                <a:spcPct val="150000"/>
              </a:lnSpc>
              <a:defRPr/>
            </a:pPr>
            <a:r>
              <a:rPr lang="de-DE" sz="1400" i="1">
                <a:solidFill>
                  <a:schemeClr val="bg1"/>
                </a:solidFill>
                <a:cs typeface="Arial"/>
              </a:rPr>
              <a:t>die Hochschule Landshut schreibt Geschichte</a:t>
            </a:r>
            <a:endParaRPr/>
          </a:p>
        </p:txBody>
      </p:sp>
      <p:sp>
        <p:nvSpPr>
          <p:cNvPr id="10" name="Rechteck 9"/>
          <p:cNvSpPr/>
          <p:nvPr/>
        </p:nvSpPr>
        <p:spPr bwMode="auto">
          <a:xfrm>
            <a:off x="2591620" y="3112706"/>
            <a:ext cx="5144687" cy="8646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de-DE" sz="1400">
                <a:solidFill>
                  <a:schemeClr val="bg1"/>
                </a:solidFill>
                <a:cs typeface="Arial"/>
              </a:rPr>
              <a:t>Aufbau des neuen Studiengangs Architektur</a:t>
            </a:r>
            <a:endParaRPr/>
          </a:p>
          <a:p>
            <a:pPr algn="ctr">
              <a:defRPr/>
            </a:pPr>
            <a:r>
              <a:rPr lang="de-DE" sz="1400" i="1">
                <a:solidFill>
                  <a:schemeClr val="bg1"/>
                </a:solidFill>
                <a:cs typeface="Arial"/>
              </a:rPr>
              <a:t>die Hochschule Landshut bildet dringend benötigte Fachkräfte in unserer Region aus </a:t>
            </a:r>
            <a:endParaRPr/>
          </a:p>
        </p:txBody>
      </p:sp>
      <p:sp>
        <p:nvSpPr>
          <p:cNvPr id="14" name="Rechteck 13"/>
          <p:cNvSpPr/>
          <p:nvPr/>
        </p:nvSpPr>
        <p:spPr bwMode="auto">
          <a:xfrm>
            <a:off x="2591620" y="4058908"/>
            <a:ext cx="5144687" cy="976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solidFill>
                  <a:schemeClr val="bg1"/>
                </a:solidFill>
                <a:cs typeface="Arial"/>
              </a:rPr>
              <a:t>Internationaler Campus Dingolfing: </a:t>
            </a:r>
            <a:endParaRPr/>
          </a:p>
          <a:p>
            <a:pPr algn="ctr">
              <a:defRPr/>
            </a:pPr>
            <a:r>
              <a:rPr lang="de-DE" sz="1400">
                <a:solidFill>
                  <a:schemeClr val="bg1"/>
                </a:solidFill>
                <a:cs typeface="Arial"/>
              </a:rPr>
              <a:t>Sustainable Operations and Business (SIOB)</a:t>
            </a:r>
            <a:endParaRPr/>
          </a:p>
          <a:p>
            <a:pPr algn="ctr">
              <a:defRPr/>
            </a:pPr>
            <a:r>
              <a:rPr lang="de-DE" sz="1400" i="1">
                <a:solidFill>
                  <a:schemeClr val="bg1"/>
                </a:solidFill>
                <a:cs typeface="Arial"/>
              </a:rPr>
              <a:t>die Hochschule Landshut agiert</a:t>
            </a:r>
            <a:br>
              <a:rPr lang="de-DE" sz="1400" i="1">
                <a:solidFill>
                  <a:schemeClr val="bg1"/>
                </a:solidFill>
                <a:cs typeface="Arial"/>
              </a:rPr>
            </a:br>
            <a:r>
              <a:rPr lang="de-DE" sz="1400" i="1">
                <a:solidFill>
                  <a:schemeClr val="bg1"/>
                </a:solidFill>
                <a:cs typeface="Arial"/>
              </a:rPr>
              <a:t>regional und international zugleich</a:t>
            </a:r>
            <a:endParaRPr/>
          </a:p>
        </p:txBody>
      </p:sp>
      <p:sp>
        <p:nvSpPr>
          <p:cNvPr id="15" name="Rechteck 14"/>
          <p:cNvSpPr/>
          <p:nvPr/>
        </p:nvSpPr>
        <p:spPr bwMode="auto">
          <a:xfrm>
            <a:off x="2591620" y="5116644"/>
            <a:ext cx="5144687" cy="976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a:solidFill>
                  <a:schemeClr val="bg1"/>
                </a:solidFill>
                <a:cs typeface="Arial"/>
              </a:rPr>
              <a:t>MedizinCampus Niederbayern (MCN)</a:t>
            </a:r>
            <a:endParaRPr/>
          </a:p>
          <a:p>
            <a:pPr algn="ctr">
              <a:defRPr/>
            </a:pPr>
            <a:r>
              <a:rPr lang="de-DE" sz="1400" i="1">
                <a:solidFill>
                  <a:schemeClr val="bg1"/>
                </a:solidFill>
                <a:cs typeface="Arial"/>
              </a:rPr>
              <a:t>die Hochschule Landshut bringt das Studium der Humanmedizin nach Landshut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a:t>Forschung und Transfer</a:t>
            </a:r>
            <a:endParaRPr lang="en-US"/>
          </a:p>
        </p:txBody>
      </p:sp>
      <p:sp>
        <p:nvSpPr>
          <p:cNvPr id="3" name="Untertitel 2"/>
          <p:cNvSpPr>
            <a:spLocks noGrp="1"/>
          </p:cNvSpPr>
          <p:nvPr>
            <p:ph type="subTitle" idx="1"/>
          </p:nvPr>
        </p:nvSpPr>
        <p:spPr bwMode="auto"/>
        <p:txBody>
          <a:bodyPr/>
          <a:lstStyle/>
          <a:p>
            <a:pPr>
              <a:defRPr/>
            </a:pPr>
            <a:endParaRPr lang="en-US"/>
          </a:p>
        </p:txBody>
      </p:sp>
      <p:pic>
        <p:nvPicPr>
          <p:cNvPr id="5" name="Freihand 4"/>
          <p:cNvPicPr/>
          <p:nvPr/>
        </p:nvPicPr>
        <p:blipFill>
          <a:blip r:embed="rId3"/>
          <a:stretch/>
        </p:blipFill>
        <p:spPr bwMode="auto">
          <a:xfrm>
            <a:off x="8685502" y="4464075"/>
            <a:ext cx="44640" cy="28800"/>
          </a:xfrm>
          <a:prstGeom prst="rect">
            <a:avLst/>
          </a:prstGeom>
        </p:spPr>
      </p:pic>
      <p:pic>
        <p:nvPicPr>
          <p:cNvPr id="6" name="Bildplatzhalter 4"/>
          <p:cNvPicPr>
            <a:picLocks noChangeAspect="1"/>
          </p:cNvPicPr>
          <p:nvPr/>
        </p:nvPicPr>
        <p:blipFill>
          <a:blip r:embed="rId4"/>
          <a:stretch/>
        </p:blipFill>
        <p:spPr bwMode="auto">
          <a:xfrm>
            <a:off x="6681184" y="0"/>
            <a:ext cx="5510815" cy="3675670"/>
          </a:xfrm>
          <a:prstGeom prst="rect">
            <a:avLst/>
          </a:prstGeom>
          <a:noFill/>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Hochschule Landshut 16:9 DE">
  <a:themeElements>
    <a:clrScheme name="PPT Template Hochschule Landshut">
      <a:dk1>
        <a:srgbClr val="626262"/>
      </a:dk1>
      <a:lt1>
        <a:sysClr val="window" lastClr="FFFFFF"/>
      </a:lt1>
      <a:dk2>
        <a:srgbClr val="BE0000"/>
      </a:dk2>
      <a:lt2>
        <a:srgbClr val="D2D2D2"/>
      </a:lt2>
      <a:accent1>
        <a:srgbClr val="4B9664"/>
      </a:accent1>
      <a:accent2>
        <a:srgbClr val="4196B4"/>
      </a:accent2>
      <a:accent3>
        <a:srgbClr val="FFB400"/>
      </a:accent3>
      <a:accent4>
        <a:srgbClr val="325596"/>
      </a:accent4>
      <a:accent5>
        <a:srgbClr val="5F4678"/>
      </a:accent5>
      <a:accent6>
        <a:srgbClr val="78B400"/>
      </a:accent6>
      <a:hlink>
        <a:srgbClr val="000000"/>
      </a:hlink>
      <a:folHlink>
        <a:srgbClr val="62626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theme>
</file>

<file path=ppt/theme/theme2.xml><?xml version="1.0" encoding="utf-8"?>
<a:theme xmlns:a="http://schemas.openxmlformats.org/drawingml/2006/main" xmlns:r="http://schemas.openxmlformats.org/officeDocument/2006/relationships" xmlns:p="http://schemas.openxmlformats.org/presentation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ONLYOFFICE/8.0.1.31</Application>
  <DocSecurity>0</DocSecurity>
  <PresentationFormat>Breitbild</PresentationFormat>
  <Paragraphs>0</Paragraphs>
  <Slides>29</Slides>
  <Notes>29</Notes>
  <HiddenSlides>0</HiddenSlides>
  <MMClips>2</MMClips>
  <ScaleCrop>0</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Nadja Schäffer</dc:creator>
  <cp:keywords/>
  <dc:description/>
  <dc:identifier/>
  <dc:language/>
  <cp:lastModifiedBy>Yeliz (Guest)</cp:lastModifiedBy>
  <cp:revision>151</cp:revision>
  <dcterms:created xsi:type="dcterms:W3CDTF">2023-09-19T08:42:43Z</dcterms:created>
  <dcterms:modified xsi:type="dcterms:W3CDTF">2024-06-25T07:50:24Z</dcterms:modified>
  <cp:category/>
  <cp:contentStatus/>
  <cp:version/>
</cp:coreProperties>
</file>