
<file path=[Content_Types].xml><?xml version="1.0" encoding="utf-8"?>
<Types xmlns="http://schemas.openxmlformats.org/package/2006/content-types">
  <Default Extension="xlsx" ContentType="application/vnd.openxmlformats-officedocument.spreadsheetml.sheet"/>
  <Default Extension="svg" ContentType="image/svg+xml"/>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slides/slide2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s/slide9.xml" ContentType="application/vnd.openxmlformats-officedocument.presentationml.slide+xml"/>
  <Override PartName="/ppt/slides/slide10.xml" ContentType="application/vnd.openxmlformats-officedocument.presentationml.slide+xml"/>
  <Override PartName="/ppt/notesSlides/notesSlide11.xml" ContentType="application/vnd.openxmlformats-officedocument.presentationml.notesSlide+xml"/>
  <Override PartName="/ppt/slideLayouts/slideLayout26.xml" ContentType="application/vnd.openxmlformats-officedocument.presentationml.slideLayout+xml"/>
  <Override PartName="/ppt/notesSlides/notesSlide28.xml" ContentType="application/vnd.openxmlformats-officedocument.presentationml.notesSlide+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s/slide25.xml" ContentType="application/vnd.openxmlformats-officedocument.presentationml.slide+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27.xml" ContentType="application/vnd.openxmlformats-officedocument.presentationml.slide+xml"/>
  <Override PartName="/ppt/slides/slide4.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slides/slide28.xml" ContentType="application/vnd.openxmlformats-officedocument.presentationml.slide+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Layouts/slideLayout15.xml" ContentType="application/vnd.openxmlformats-officedocument.presentationml.slideLayout+xml"/>
  <Override PartName="/ppt/charts/colors1.xml" ContentType="application/vnd.ms-office.chartcolorstyle+xml"/>
  <Override PartName="/ppt/slideLayouts/slideLayout6.xml" ContentType="application/vnd.openxmlformats-officedocument.presentationml.slideLayout+xml"/>
  <Override PartName="/ppt/presProps.xml" ContentType="application/vnd.openxmlformats-officedocument.presentationml.presProps+xml"/>
  <Override PartName="/ppt/slides/slide21.xml" ContentType="application/vnd.openxmlformats-officedocument.presentationml.slide+xml"/>
  <Override PartName="/ppt/charts/style1.xml" ContentType="application/vnd.ms-office.chartstyle+xml"/>
  <Override PartName="/ppt/slides/slide7.xml" ContentType="application/vnd.openxmlformats-officedocument.presentationml.slide+xml"/>
  <Override PartName="/ppt/notesSlides/notesSlide29.xml" ContentType="application/vnd.openxmlformats-officedocument.presentationml.notesSlide+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6.xml" ContentType="application/vnd.openxmlformats-officedocument.presentationml.notesSlide+xml"/>
  <Override PartName="/ppt/slides/slide29.xml" ContentType="application/vnd.openxmlformats-officedocument.presentationml.slide+xml"/>
  <Override PartName="/ppt/drawings/drawing1.xml" ContentType="application/vnd.openxmlformats-officedocument.drawingml.chartshapes+xml"/>
  <Override PartName="/ppt/slideLayouts/slideLayout32.xml" ContentType="application/vnd.openxmlformats-officedocument.presentationml.slideLayout+xml"/>
  <Override PartName="/ppt/charts/chart1.xml" ContentType="application/vnd.openxmlformats-officedocument.drawingml.chart+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howSpecialPlsOnTitleSld="0">
  <p:sldMasterIdLst>
    <p:sldMasterId id="2147483648" r:id="rId1"/>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howGuides="1" snapToGrid="0">
      <p:cViewPr varScale="1">
        <p:scale>
          <a:sx n="96" d="100"/>
          <a:sy n="96" d="100"/>
        </p:scale>
        <p:origin x="1032" y="78"/>
      </p:cViewPr>
      <p:guideLst>
        <p:guide pos="2160" orient="horz"/>
        <p:guide pos="3840"/>
      </p:guideLst>
    </p:cSldViewPr>
  </p:slideViewPr>
  <p:gridSpacing cx="76200" cy="76200"/>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notesMaster" Target="notesMasters/notesMaster1.xml"/><Relationship Id="rId34" Type="http://schemas.openxmlformats.org/officeDocument/2006/relationships/presProps" Target="presProps.xml" /><Relationship Id="rId35" Type="http://schemas.openxmlformats.org/officeDocument/2006/relationships/tableStyles" Target="tableStyles.xml" /><Relationship Id="rId36" Type="http://schemas.openxmlformats.org/officeDocument/2006/relationships/viewProps" Target="viewProps.xml" /></Relationships>
</file>

<file path=ppt/charts/_rels/chart1.xml.rels><?xml version="1.0" encoding="UTF-8" standalone="yes"?><Relationships xmlns="http://schemas.openxmlformats.org/package/2006/relationships"><Relationship Id="rId1" Type="http://schemas.openxmlformats.org/officeDocument/2006/relationships/chartUserShapes" Target="../drawings/drawing1.xml" /><Relationship Id="rId2" Type="http://schemas.microsoft.com/office/2011/relationships/chartStyle" Target="style1.xml" /><Relationship Id="rId3" Type="http://schemas.microsoft.com/office/2011/relationships/chartColorStyle" Target="colors1.xml" /><Relationship Id="rId4" Type="http://schemas.openxmlformats.org/officeDocument/2006/relationships/package" Target="../embeddings/Microsoft_Excel_Worksheet1.xlsx" /></Relationships>
</file>

<file path=ppt/charts/chart1.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de-DE"/>
  <c:roundedCorners val="0"/>
  <mc:AlternateContent>
    <mc:Choice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bwMode="auto">
              <a:prstGeom prst="rect">
                <a:avLst/>
              </a:prstGeom>
              <a:solidFill>
                <a:schemeClr val="accent5"/>
              </a:solidFill>
              <a:ln w="19050">
                <a:solidFill>
                  <a:schemeClr val="lt1"/>
                </a:solidFill>
              </a:ln>
              <a:effectLst/>
            </c:spPr>
          </c:dPt>
          <c:dPt>
            <c:idx val="1"/>
            <c:bubble3D val="0"/>
            <c:spPr bwMode="auto">
              <a:prstGeom prst="rect">
                <a:avLst/>
              </a:prstGeom>
              <a:solidFill>
                <a:schemeClr val="accent2"/>
              </a:solidFill>
              <a:ln w="19050">
                <a:solidFill>
                  <a:schemeClr val="lt1"/>
                </a:solidFill>
              </a:ln>
              <a:effectLst/>
            </c:spPr>
          </c:dPt>
          <c:dPt>
            <c:idx val="2"/>
            <c:bubble3D val="0"/>
            <c:spPr bwMode="auto">
              <a:prstGeom prst="rect">
                <a:avLst/>
              </a:prstGeom>
              <a:solidFill>
                <a:schemeClr val="accent4"/>
              </a:solidFill>
              <a:ln w="19050">
                <a:solidFill>
                  <a:schemeClr val="lt1"/>
                </a:solidFill>
              </a:ln>
              <a:effectLst/>
            </c:spPr>
          </c:dPt>
          <c:dPt>
            <c:idx val="3"/>
            <c:bubble3D val="0"/>
            <c:explosion val="1"/>
            <c:spPr bwMode="auto">
              <a:prstGeom prst="rect">
                <a:avLst/>
              </a:prstGeom>
              <a:solidFill>
                <a:schemeClr val="accent3"/>
              </a:solidFill>
              <a:ln w="19050">
                <a:solidFill>
                  <a:schemeClr val="lt1"/>
                </a:solidFill>
              </a:ln>
              <a:effectLst/>
            </c:spPr>
          </c:dPt>
          <c:dPt>
            <c:idx val="4"/>
            <c:bubble3D val="0"/>
            <c:spPr bwMode="auto">
              <a:prstGeom prst="rect">
                <a:avLst/>
              </a:prstGeom>
              <a:solidFill>
                <a:schemeClr val="accent1"/>
              </a:solidFill>
              <a:ln w="19050">
                <a:solidFill>
                  <a:schemeClr val="lt1"/>
                </a:solidFill>
              </a:ln>
              <a:effectLst/>
            </c:spPr>
          </c:dPt>
          <c:dPt>
            <c:idx val="5"/>
            <c:bubble3D val="0"/>
            <c:spPr bwMode="auto">
              <a:prstGeom prst="rect">
                <a:avLst/>
              </a:prstGeom>
              <a:solidFill>
                <a:schemeClr val="accent6"/>
              </a:solidFill>
              <a:ln w="19050">
                <a:solidFill>
                  <a:schemeClr val="lt1"/>
                </a:solidFill>
              </a:ln>
              <a:effectLst/>
            </c:spPr>
          </c:dPt>
          <c:dLbls>
            <c:leaderLines>
              <c:spPr bwMode="auto">
                <a:prstGeom prst="rect">
                  <a:avLst/>
                </a:prstGeom>
                <a:ln w="9525" cap="flat" cmpd="sng" algn="ctr">
                  <a:solidFill>
                    <a:schemeClr val="tx1">
                      <a:lumMod val="35000"/>
                      <a:lumOff val="65000"/>
                    </a:schemeClr>
                  </a:solidFill>
                  <a:round/>
                </a:ln>
                <a:effectLst/>
              </c:spPr>
            </c:leaderLines>
            <c:showBubbleSize val="0"/>
            <c:showCatName val="0"/>
            <c:showLeaderLines val="1"/>
            <c:showLegendKey val="0"/>
            <c:showPercent val="1"/>
            <c:showSerName val="0"/>
            <c:showVal val="0"/>
            <c:spPr bwMode="auto">
              <a:prstGeom prst="rect">
                <a:avLst/>
              </a:prstGeom>
              <a:noFill/>
              <a:ln>
                <a:noFill/>
              </a:ln>
              <a:effectLst/>
            </c:spPr>
            <c:txPr>
              <a:bodyPr rot="0" spcFirstLastPara="1" vertOverflow="ellipsis" vert="horz" wrap="square" lIns="38100" tIns="19050" rIns="38100" bIns="19050" anchor="ctr" anchorCtr="1">
                <a:spAutoFit/>
              </a:bodyPr>
              <a:lstStyle/>
              <a:p>
                <a:pPr>
                  <a:defRPr sz="1800" b="0" i="0" u="none" strike="noStrike">
                    <a:solidFill>
                      <a:schemeClr val="bg1"/>
                    </a:solidFill>
                    <a:latin typeface="+mn-lt"/>
                    <a:ea typeface="+mn-ea"/>
                    <a:cs typeface="+mn-cs"/>
                  </a:defRPr>
                </a:pPr>
                <a:endParaRPr lang="de-DE"/>
              </a:p>
            </c:txPr>
          </c:dLbls>
          <c:cat>
            <c:strRef>
              <c:f>Tabelle1!$A$2:$A$7</c:f>
              <c:strCache>
                <c:ptCount val="6"/>
                <c:pt idx="0">
                  <c:v>Soziale Arbeit</c:v>
                </c:pt>
                <c:pt idx="1">
                  <c:v>Elektrotechnik/Wirtschaftsingenieurwesen</c:v>
                </c:pt>
                <c:pt idx="2">
                  <c:v>Maschinen- und Bauwesen</c:v>
                </c:pt>
                <c:pt idx="3">
                  <c:v>Informatik</c:v>
                </c:pt>
                <c:pt idx="4">
                  <c:v>Interdisziplinäre Studien</c:v>
                </c:pt>
                <c:pt idx="5">
                  <c:v>Betriebswirtschaft</c:v>
                </c:pt>
              </c:strCache>
            </c:strRef>
          </c:cat>
          <c:val>
            <c:numRef>
              <c:f>Tabelle1!$B$2:$B$7</c:f>
              <c:numCache>
                <c:formatCode>General</c:formatCode>
                <c:ptCount val="6"/>
                <c:pt idx="0">
                  <c:v>700</c:v>
                </c:pt>
                <c:pt idx="1">
                  <c:v>1101</c:v>
                </c:pt>
                <c:pt idx="2">
                  <c:v>483</c:v>
                </c:pt>
                <c:pt idx="3">
                  <c:v>692</c:v>
                </c:pt>
                <c:pt idx="4">
                  <c:v>539</c:v>
                </c:pt>
                <c:pt idx="5">
                  <c:v>855</c:v>
                </c:pt>
              </c:numCache>
            </c:numRef>
          </c:val>
        </c:ser>
        <c:dLbls>
          <c:showBubbleSize val="0"/>
          <c:showCatName val="0"/>
          <c:showLeaderLines val="1"/>
          <c:showLegendKey val="0"/>
          <c:showPercent val="0"/>
          <c:showSerName val="0"/>
          <c:showVal val="0"/>
        </c:dLbls>
        <c:firstSliceAng val="158"/>
        <c:holeSize val="56"/>
      </c:doughnutChart>
      <c:spPr bwMode="auto">
        <a:prstGeom prst="rect">
          <a:avLst/>
        </a:prstGeom>
        <a:noFill/>
        <a:ln>
          <a:noFill/>
        </a:ln>
        <a:effectLst/>
      </c:spPr>
    </c:plotArea>
    <c:plotVisOnly val="1"/>
    <c:dispBlanksAs val="gap"/>
    <c:showDLblsOverMax val="0"/>
  </c:chart>
  <c:spPr bwMode="auto">
    <a:xfrm>
      <a:off x="2414016" y="1543304"/>
      <a:ext cx="6888480" cy="4502330"/>
    </a:xfrm>
    <a:prstGeom prst="rect">
      <a:avLst/>
    </a:prstGeom>
    <a:noFill/>
    <a:ln>
      <a:noFill/>
    </a:ln>
    <a:effectLst/>
  </c:spPr>
  <c:txPr>
    <a:bodyPr/>
    <a:lstStyle/>
    <a:p>
      <a:pPr>
        <a:defRPr/>
      </a:pPr>
      <a:endParaRPr lang="de-DE"/>
    </a:p>
  </c:txPr>
  <c:externalData r:id="rId4">
    <c:autoUpdate val="0"/>
  </c:externalData>
  <c:userShapes xmlns:c="http://schemas.openxmlformats.org/drawingml/2006/chart" xmlns:a="http://schemas.openxmlformats.org/drawingml/2006/main" xmlns:r="http://schemas.openxmlformats.org/officeDocument/2006/relationships" xmlns:mc="http://schemas.openxmlformats.org/markup-compatibility/2006" xmlns:c14="http://schemas.microsoft.com/office/drawing/2007/8/2/chart"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20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bwMode="auto">
      <a:prstGeom prst="rect">
        <a:avLst/>
      </a:prstGeom>
      <a:ln w="19050">
        <a:solidFill>
          <a:schemeClr val="lt1"/>
        </a:solidFill>
        <a:bevel/>
      </a:ln>
    </cs:spPr>
  </cs:dataPoint>
  <cs:dataPoint3D>
    <cs:lnRef idx="0"/>
    <cs:fillRef idx="1">
      <cs:styleClr val="auto"/>
    </cs:fillRef>
    <cs:effectRef idx="0"/>
    <cs:fontRef idx="minor">
      <a:schemeClr val="tx1"/>
    </cs:fontRef>
    <cs:spPr bwMode="auto">
      <a:prstGeom prst="rect">
        <a:avLst/>
      </a:prstGeom>
      <a:ln w="25400">
        <a:solidFill>
          <a:schemeClr val="lt1"/>
        </a:solidFill>
      </a:ln>
    </cs:spPr>
  </cs:dataPoint3D>
  <cs:dataPointLine>
    <cs:lnRef idx="0">
      <cs:styleClr val="auto"/>
    </cs:lnRef>
    <cs:fillRef idx="0"/>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Wireframe>
    <cs:lnRef idx="0">
      <cs:styleClr val="auto"/>
    </cs:lnRef>
    <cs:fillRef idx="0"/>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dataPointMarkerLayout symbol="circle" size="5"/>
</cs:chartStyle>
</file>

<file path=ppt/drawings/_rels/drawing1.xml.rels><?xml version="1.0" encoding="UTF-8" standalone="yes"?><Relationships xmlns="http://schemas.openxmlformats.org/package/2006/relationships"></Relationships>
</file>

<file path=ppt/drawings/drawing1.xml><?xml version="1.0" encoding="utf-8"?>
<c:userShapes xmlns:c="http://schemas.openxmlformats.org/drawingml/2006/chart" xmlns:cdr="http://schemas.openxmlformats.org/drawingml/2006/chartDrawing" xmlns:a="http://schemas.openxmlformats.org/drawingml/2006/main" xmlns:r="http://schemas.openxmlformats.org/officeDocument/2006/relationships">
  <cdr:relSizeAnchor>
    <cdr:from>
      <cdr:x>0.32863999999999999</cdr:x>
      <cdr:y>0.39062000000000002</cdr:y>
    </cdr:from>
    <cdr:to>
      <cdr:x>0.67135</cdr:x>
      <cdr:y>0.60936999999999997</cdr:y>
    </cdr:to>
    <cdr:sp>
      <cdr:nvSpPr>
        <cdr:cNvPr id="2" name="Textfeld 14"/>
        <cdr:cNvSpPr txBox="1">
          <a:spLocks noChangeArrowheads="1"/>
        </cdr:cNvSpPr>
      </cdr:nvSpPr>
      <cdr:spPr bwMode="auto">
        <a:xfrm>
          <a:off x="2263864" y="1758722"/>
          <a:ext cx="2360750" cy="984885"/>
        </a:xfrm>
        <a:prstGeom prst="rect">
          <a:avLst/>
        </a:prstGeom>
        <a:noFill/>
        <a:ln>
          <a:noFill/>
        </a:ln>
      </cdr:spPr>
      <cdr:txBody>
        <a:bodyPr>
          <a:spAutoFit/>
        </a:bodyPr>
        <a:lstStyle>
          <a:defPPr>
            <a:defRPr lang="de-DE"/>
          </a:defPPr>
          <a:lvl1pPr algn="l">
            <a:spcBef>
              <a:spcPts val="0"/>
            </a:spcBef>
            <a:spcAft>
              <a:spcPts val="0"/>
            </a:spcAft>
            <a:defRPr>
              <a:solidFill>
                <a:schemeClr val="tx1"/>
              </a:solidFill>
              <a:latin typeface="Arial"/>
              <a:ea typeface="+mn-ea"/>
              <a:cs typeface="Arial"/>
            </a:defRPr>
          </a:lvl1pPr>
          <a:lvl2pPr marL="457200" algn="l">
            <a:spcBef>
              <a:spcPts val="0"/>
            </a:spcBef>
            <a:spcAft>
              <a:spcPts val="0"/>
            </a:spcAft>
            <a:defRPr>
              <a:solidFill>
                <a:schemeClr val="tx1"/>
              </a:solidFill>
              <a:latin typeface="Arial"/>
              <a:ea typeface="+mn-ea"/>
              <a:cs typeface="Arial"/>
            </a:defRPr>
          </a:lvl2pPr>
          <a:lvl3pPr marL="914400" algn="l">
            <a:spcBef>
              <a:spcPts val="0"/>
            </a:spcBef>
            <a:spcAft>
              <a:spcPts val="0"/>
            </a:spcAft>
            <a:defRPr>
              <a:solidFill>
                <a:schemeClr val="tx1"/>
              </a:solidFill>
              <a:latin typeface="Arial"/>
              <a:ea typeface="+mn-ea"/>
              <a:cs typeface="Arial"/>
            </a:defRPr>
          </a:lvl3pPr>
          <a:lvl4pPr marL="1371600" algn="l">
            <a:spcBef>
              <a:spcPts val="0"/>
            </a:spcBef>
            <a:spcAft>
              <a:spcPts val="0"/>
            </a:spcAft>
            <a:defRPr>
              <a:solidFill>
                <a:schemeClr val="tx1"/>
              </a:solidFill>
              <a:latin typeface="Arial"/>
              <a:ea typeface="+mn-ea"/>
              <a:cs typeface="Arial"/>
            </a:defRPr>
          </a:lvl4pPr>
          <a:lvl5pPr marL="1828800" algn="l">
            <a:spcBef>
              <a:spcPts val="0"/>
            </a:spcBef>
            <a:spcAft>
              <a:spcPts val="0"/>
            </a:spcAft>
            <a:defRPr>
              <a:solidFill>
                <a:schemeClr val="tx1"/>
              </a:solidFill>
              <a:latin typeface="Arial"/>
              <a:ea typeface="+mn-ea"/>
              <a:cs typeface="Arial"/>
            </a:defRPr>
          </a:lvl5pPr>
          <a:lvl6pPr marL="2286000" algn="l" defTabSz="914400">
            <a:defRPr>
              <a:solidFill>
                <a:schemeClr val="tx1"/>
              </a:solidFill>
              <a:latin typeface="Arial"/>
              <a:ea typeface="+mn-ea"/>
              <a:cs typeface="Arial"/>
            </a:defRPr>
          </a:lvl6pPr>
          <a:lvl7pPr marL="2743200" algn="l" defTabSz="914400">
            <a:defRPr>
              <a:solidFill>
                <a:schemeClr val="tx1"/>
              </a:solidFill>
              <a:latin typeface="Arial"/>
              <a:ea typeface="+mn-ea"/>
              <a:cs typeface="Arial"/>
            </a:defRPr>
          </a:lvl7pPr>
          <a:lvl8pPr marL="3200400" algn="l" defTabSz="914400">
            <a:defRPr>
              <a:solidFill>
                <a:schemeClr val="tx1"/>
              </a:solidFill>
              <a:latin typeface="Arial"/>
              <a:ea typeface="+mn-ea"/>
              <a:cs typeface="Arial"/>
            </a:defRPr>
          </a:lvl8pPr>
          <a:lvl9pPr marL="3657600" algn="l" defTabSz="914400">
            <a:defRPr>
              <a:solidFill>
                <a:schemeClr val="tx1"/>
              </a:solidFill>
              <a:latin typeface="Arial"/>
              <a:ea typeface="+mn-ea"/>
              <a:cs typeface="Arial"/>
            </a:defRPr>
          </a:lvl9pPr>
        </a:lstStyle>
        <a:p>
          <a:pPr algn="ctr">
            <a:defRPr/>
          </a:pPr>
          <a:r>
            <a:rPr lang="de-DE" sz="3600" b="1">
              <a:latin typeface="Arial"/>
            </a:rPr>
            <a:t>4.370  </a:t>
          </a:r>
          <a:endParaRPr/>
        </a:p>
        <a:p>
          <a:pPr algn="ctr">
            <a:defRPr/>
          </a:pPr>
          <a:r>
            <a:rPr lang="de-DE">
              <a:latin typeface="Arial"/>
            </a:rPr>
            <a:t>students</a:t>
          </a:r>
          <a:r>
            <a:rPr lang="de-DE">
              <a:latin typeface="Arial"/>
            </a:rPr>
            <a:t> </a:t>
          </a:r>
          <a:endParaRPr/>
        </a:p>
        <a:p>
          <a:pPr algn="ctr">
            <a:defRPr/>
          </a:pPr>
          <a:r>
            <a:rPr lang="de-DE">
              <a:latin typeface="Arial"/>
            </a:rPr>
            <a:t>(</a:t>
          </a:r>
          <a:r>
            <a:rPr lang="de-DE">
              <a:latin typeface="Arial"/>
            </a:rPr>
            <a:t>summer</a:t>
          </a:r>
          <a:r>
            <a:rPr lang="de-DE">
              <a:latin typeface="Arial"/>
            </a:rPr>
            <a:t> </a:t>
          </a:r>
          <a:r>
            <a:rPr lang="de-DE">
              <a:latin typeface="Arial"/>
            </a:rPr>
            <a:t>semester</a:t>
          </a:r>
          <a:r>
            <a:rPr lang="de-DE">
              <a:latin typeface="Arial"/>
            </a:rPr>
            <a:t> 2024)</a:t>
          </a:r>
          <a:endParaRPr/>
        </a:p>
      </cdr:txBody>
    </cdr:sp>
  </cdr:relSizeAnchor>
</c:userShape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1E56B976-54ED-46C3-B06F-4D551B9D9F0B}" type="datetimeFigureOut">
              <a:rPr lang="en-US"/>
              <a:t>5/23/2024</a:t>
            </a:fld>
            <a:endParaRPr lang="en-US"/>
          </a:p>
        </p:txBody>
      </p:sp>
      <p:sp>
        <p:nvSpPr>
          <p:cNvPr id="4" name="Folienbildplatzhalt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US"/>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862A55DA-F3A9-48FD-BEDD-193D472A2585}" type="slidenum">
              <a:rPr lang="en-US"/>
              <a:t>‹Nr.›</a:t>
            </a:fld>
            <a:endParaRPr lang="en-US"/>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959324E-A37F-1B3E-D74E-A925E44A0367}"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10</a:t>
            </a:fld>
            <a:endParaRPr lang="de-DE"/>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243DDBE-4332-BD59-CAB7-4B436E089AD8}"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defTabSz="914400">
              <a:spcBef>
                <a:spcPts val="0"/>
              </a:spcBef>
              <a:defRPr/>
            </a:pPr>
            <a:r>
              <a:rPr lang="de-DE" b="1"/>
              <a:t>Technologiezentrum Energie </a:t>
            </a:r>
            <a:r>
              <a:rPr lang="de-DE"/>
              <a:t>-&gt; Energiespeicher, -effizienz, Netz- und Systemintegration, dezentrale Energiesysteme</a:t>
            </a:r>
            <a:br>
              <a:rPr lang="de-DE"/>
            </a:br>
            <a:r>
              <a:rPr lang="de-DE" b="1"/>
              <a:t>Technologiezentrum Produktions- und Logistiksysteme </a:t>
            </a:r>
            <a:r>
              <a:rPr lang="de-DE"/>
              <a:t>-&gt; Ressourceneffizienz, Industrie 4.0 (Einsatz von Real Time Location Systemen in der Produktion, Fabrikplanung, Werteorientierung in der Produktion, …)</a:t>
            </a:r>
            <a:endParaRPr/>
          </a:p>
          <a:p>
            <a:pPr defTabSz="914400">
              <a:spcBef>
                <a:spcPts val="0"/>
              </a:spcBef>
              <a:defRPr/>
            </a:pPr>
            <a:r>
              <a:rPr lang="de-DE" b="1"/>
              <a:t>Leichtbau-Cluster</a:t>
            </a:r>
            <a:r>
              <a:rPr lang="de-DE"/>
              <a:t> -&gt; Netzwerk von Unternehmen, Forschungsinstitutionen und Dienstleistern. Fördert branchenübergreifende Zusammenarbeit in Leichtbautechnologien. </a:t>
            </a:r>
            <a:r>
              <a:rPr lang="de-DE"/>
              <a:t>Bsp</a:t>
            </a:r>
            <a:r>
              <a:rPr lang="de-DE"/>
              <a:t> Leichtbaumetalle, Kunststoffe, Leichtbaukonstruktion, Fertigungstechnologien …</a:t>
            </a:r>
            <a:endParaRPr/>
          </a:p>
          <a:p>
            <a:pPr defTabSz="914400">
              <a:spcBef>
                <a:spcPts val="0"/>
              </a:spcBef>
              <a:defRPr/>
            </a:pPr>
            <a:r>
              <a:rPr lang="de-DE" b="1"/>
              <a:t>Cluster Mikrosystemtechnik </a:t>
            </a:r>
            <a:r>
              <a:rPr lang="de-DE"/>
              <a:t>-&gt; Vernetzen von Wirtschaft und Forschung, Bsp. Automobilinformatik, Kommunikationstechnik, Intelligente Sensorik …</a:t>
            </a:r>
            <a:endParaRPr/>
          </a:p>
          <a:p>
            <a:pPr defTabSz="914400">
              <a:spcBef>
                <a:spcPts val="0"/>
              </a:spcBef>
              <a:defRPr/>
            </a:pPr>
            <a:r>
              <a:rPr lang="de-DE" b="1"/>
              <a:t>Netzwerk Medizintechnik </a:t>
            </a:r>
            <a:r>
              <a:rPr lang="de-DE"/>
              <a:t>-&gt; Partner aus Medizin, Wissenschaft und Politik. Vor allem medizinische Applikationen, </a:t>
            </a:r>
            <a:r>
              <a:rPr lang="de-DE"/>
              <a:t>Bsp</a:t>
            </a:r>
            <a:r>
              <a:rPr lang="de-DE"/>
              <a:t> minimalinvasive Diagnose- und Therapieverfahren</a:t>
            </a:r>
            <a:endParaRPr lang="de-DE"/>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12</a:t>
            </a:fld>
            <a:endParaRPr lang="de-DE"/>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68A5329-0EEF-4C12-01AB-2B9430576935}"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37ED1F-B1DB-7579-6F41-CDC0EC887718}" type="slidenum">
              <a:rPr/>
              <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862A55DA-F3A9-48FD-BEDD-193D472A2585}" type="slidenum">
              <a:rPr lang="en-US"/>
              <a:t>15</a:t>
            </a:fld>
            <a:endParaRPr lang="en-US"/>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New </a:t>
            </a:r>
            <a:r>
              <a:rPr lang="de-DE"/>
              <a:t>strategy</a:t>
            </a:r>
            <a:endParaRPr lang="de-DE"/>
          </a:p>
        </p:txBody>
      </p:sp>
      <p:sp>
        <p:nvSpPr>
          <p:cNvPr id="4" name="Foliennummernplatzhalter 3"/>
          <p:cNvSpPr>
            <a:spLocks noGrp="1"/>
          </p:cNvSpPr>
          <p:nvPr>
            <p:ph type="sldNum" sz="quarter" idx="5"/>
          </p:nvPr>
        </p:nvSpPr>
        <p:spPr bwMode="auto"/>
        <p:txBody>
          <a:bodyPr/>
          <a:lstStyle/>
          <a:p>
            <a:pPr>
              <a:defRPr/>
            </a:pPr>
            <a:fld id="{862A55DA-F3A9-48FD-BEDD-193D472A2585}" type="slidenum">
              <a:rPr lang="en-US"/>
              <a:t>16</a:t>
            </a:fld>
            <a:endParaRPr lang="en-US"/>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17</a:t>
            </a:fld>
            <a:endParaRPr lang="de-DE"/>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a:t>Beispiele für Studiengänge (jeweils fett sind neu gestartete Studiengänge bzw. neu zu startende Studiengänge)</a:t>
            </a:r>
            <a:endParaRPr/>
          </a:p>
          <a:p>
            <a:pPr>
              <a:spcBef>
                <a:spcPts val="0"/>
              </a:spcBef>
              <a:defRPr/>
            </a:pPr>
            <a:endParaRPr lang="de-DE"/>
          </a:p>
          <a:p>
            <a:pPr>
              <a:spcBef>
                <a:spcPts val="0"/>
              </a:spcBef>
              <a:defRPr/>
            </a:pPr>
            <a:r>
              <a:rPr lang="de-DE"/>
              <a:t>BW – Betriebswirtschaft Bachelor, Personalmanagement Master</a:t>
            </a:r>
            <a:endParaRPr/>
          </a:p>
          <a:p>
            <a:pPr>
              <a:spcBef>
                <a:spcPts val="0"/>
              </a:spcBef>
              <a:defRPr/>
            </a:pPr>
            <a:r>
              <a:rPr lang="de-DE"/>
              <a:t>ETWI – Wirtschaftsingenieurwesen Bachelor (auch berufsbegleitend), Elektrotechnik Master</a:t>
            </a:r>
            <a:endParaRPr/>
          </a:p>
          <a:p>
            <a:pPr>
              <a:spcBef>
                <a:spcPts val="0"/>
              </a:spcBef>
              <a:defRPr/>
            </a:pPr>
            <a:r>
              <a:rPr lang="de-DE"/>
              <a:t>Informatik – Wirtschaftsinformatik Bachelor, Systems and Project Management MBA</a:t>
            </a:r>
            <a:endParaRPr/>
          </a:p>
          <a:p>
            <a:pPr>
              <a:spcBef>
                <a:spcPts val="0"/>
              </a:spcBef>
              <a:defRPr/>
            </a:pPr>
            <a:r>
              <a:rPr lang="de-DE"/>
              <a:t>Maschinen – und Bauwesen – Energie- und Leichtbautechnik Bachelor, Leichtbau und Simulation Master</a:t>
            </a:r>
            <a:endParaRPr/>
          </a:p>
          <a:p>
            <a:pPr>
              <a:spcBef>
                <a:spcPts val="0"/>
              </a:spcBef>
              <a:defRPr/>
            </a:pPr>
            <a:r>
              <a:rPr lang="de-DE"/>
              <a:t>Soziale Arbeit – Soziale Arbeit in der Kinder- und Jugendhilfe Bachelor, Klinische Sozialarbeit Master </a:t>
            </a:r>
            <a:endParaRPr/>
          </a:p>
          <a:p>
            <a:pPr>
              <a:spcBef>
                <a:spcPts val="0"/>
              </a:spcBef>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18</a:t>
            </a:fld>
            <a:endParaRPr lang="de-DE"/>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a:t>Beispiele für Studiengänge:</a:t>
            </a:r>
            <a:endParaRPr/>
          </a:p>
          <a:p>
            <a:pPr>
              <a:spcBef>
                <a:spcPts val="0"/>
              </a:spcBef>
              <a:defRPr/>
            </a:pPr>
            <a:r>
              <a:rPr lang="de-DE"/>
              <a:t>BW – Betriebswirtschaft Bachelor, Personalmanagement Master</a:t>
            </a:r>
            <a:endParaRPr/>
          </a:p>
          <a:p>
            <a:pPr>
              <a:spcBef>
                <a:spcPts val="0"/>
              </a:spcBef>
              <a:defRPr/>
            </a:pPr>
            <a:r>
              <a:rPr lang="de-DE"/>
              <a:t>ETWI – Wirtschaftsingenieurwesen Bachelor (auch berufsbegleitend), Elektrotechnik Master</a:t>
            </a:r>
            <a:endParaRPr/>
          </a:p>
          <a:p>
            <a:pPr>
              <a:spcBef>
                <a:spcPts val="0"/>
              </a:spcBef>
              <a:defRPr/>
            </a:pPr>
            <a:r>
              <a:rPr lang="de-DE"/>
              <a:t>Informatik – Wirtschaftsinformatik Bachelor, Systems and Project Management MBA</a:t>
            </a:r>
            <a:endParaRPr/>
          </a:p>
          <a:p>
            <a:pPr>
              <a:spcBef>
                <a:spcPts val="0"/>
              </a:spcBef>
              <a:defRPr/>
            </a:pPr>
            <a:r>
              <a:rPr lang="de-DE"/>
              <a:t>Maschinen – und Bauwesen – Energie- und Leichtbautechnik Bachelor, Leichtbau und Simulation Master</a:t>
            </a:r>
            <a:endParaRPr/>
          </a:p>
          <a:p>
            <a:pPr>
              <a:spcBef>
                <a:spcPts val="0"/>
              </a:spcBef>
              <a:defRPr/>
            </a:pPr>
            <a:r>
              <a:rPr lang="de-DE"/>
              <a:t>Soziale Arbeit – Soziale Arbeit in der Kinder- und Jugendhilfe Bachelor, Klinische Sozialarbeit Master </a:t>
            </a:r>
            <a:endParaRPr/>
          </a:p>
          <a:p>
            <a:pPr>
              <a:spcBef>
                <a:spcPts val="0"/>
              </a:spcBef>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19</a:t>
            </a:fld>
            <a:endParaRPr lang="de-DE"/>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862A55DA-F3A9-48FD-BEDD-193D472A2585}" type="slidenum">
              <a:rPr lang="en-US"/>
              <a:t>2</a:t>
            </a:fld>
            <a:endParaRPr lang="en-US"/>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C6536A7-7711-4519-7599-6FB947CBE6A0}"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defTabSz="914400">
              <a:lnSpc>
                <a:spcPct val="120000"/>
              </a:lnSpc>
              <a:spcAft>
                <a:spcPts val="0"/>
              </a:spcAft>
              <a:defRPr/>
            </a:pPr>
            <a:r>
              <a:rPr lang="de-DE" b="1">
                <a:solidFill>
                  <a:srgbClr val="000000"/>
                </a:solidFill>
              </a:rPr>
              <a:t>Günstiger Leben </a:t>
            </a:r>
            <a:r>
              <a:rPr lang="de-DE">
                <a:solidFill>
                  <a:srgbClr val="000000"/>
                </a:solidFill>
              </a:rPr>
              <a:t>in Landshut statt München</a:t>
            </a:r>
            <a:endParaRPr/>
          </a:p>
          <a:p>
            <a:pPr defTabSz="914400">
              <a:lnSpc>
                <a:spcPct val="120000"/>
              </a:lnSpc>
              <a:spcAft>
                <a:spcPts val="0"/>
              </a:spcAft>
              <a:defRPr/>
            </a:pPr>
            <a:r>
              <a:rPr lang="de-DE">
                <a:solidFill>
                  <a:srgbClr val="000000"/>
                </a:solidFill>
                <a:ea typeface="Geneva"/>
                <a:cs typeface="Geneva"/>
              </a:rPr>
              <a:t>Campus: moderner zentraler Campus, Rennsportverein, Unicef, Campus Company für BWL, …</a:t>
            </a:r>
            <a:endParaRPr lang="de-DE">
              <a:solidFill>
                <a:srgbClr val="000000"/>
              </a:solidFill>
            </a:endParaRPr>
          </a:p>
          <a:p>
            <a:pPr defTabSz="914400">
              <a:lnSpc>
                <a:spcPct val="120000"/>
              </a:lnSpc>
              <a:spcAft>
                <a:spcPts val="0"/>
              </a:spcAft>
              <a:defRPr/>
            </a:pPr>
            <a:r>
              <a:rPr lang="de-DE">
                <a:solidFill>
                  <a:srgbClr val="000000"/>
                </a:solidFill>
              </a:rPr>
              <a:t>Studium </a:t>
            </a:r>
            <a:r>
              <a:rPr lang="de-DE">
                <a:solidFill>
                  <a:srgbClr val="000000"/>
                </a:solidFill>
              </a:rPr>
              <a:t>generale</a:t>
            </a:r>
            <a:r>
              <a:rPr lang="de-DE">
                <a:solidFill>
                  <a:srgbClr val="000000"/>
                </a:solidFill>
              </a:rPr>
              <a:t>: Bspw. </a:t>
            </a:r>
            <a:r>
              <a:rPr lang="de-DE">
                <a:solidFill>
                  <a:srgbClr val="000000"/>
                </a:solidFill>
              </a:rPr>
              <a:t>Entrepreneurial</a:t>
            </a:r>
            <a:r>
              <a:rPr lang="de-DE">
                <a:solidFill>
                  <a:srgbClr val="000000"/>
                </a:solidFill>
              </a:rPr>
              <a:t> Design, Überzeugend sprechen, </a:t>
            </a:r>
            <a:r>
              <a:rPr lang="de-DE"/>
              <a:t>Über die Schwierigkeit nicht rassistisch zu sein …</a:t>
            </a:r>
            <a:endParaRPr/>
          </a:p>
          <a:p>
            <a:pPr defTabSz="914400">
              <a:lnSpc>
                <a:spcPct val="120000"/>
              </a:lnSpc>
              <a:spcAft>
                <a:spcPts val="0"/>
              </a:spcAft>
              <a:defRPr/>
            </a:pPr>
            <a:r>
              <a:rPr lang="de-DE">
                <a:solidFill>
                  <a:srgbClr val="000000"/>
                </a:solidFill>
              </a:rPr>
              <a:t>Praxisorientiert, kleine Studiengruppen</a:t>
            </a:r>
            <a:endParaRPr/>
          </a:p>
          <a:p>
            <a:pPr defTabSz="914400">
              <a:lnSpc>
                <a:spcPct val="120000"/>
              </a:lnSpc>
              <a:spcAft>
                <a:spcPts val="0"/>
              </a:spcAft>
              <a:defRPr/>
            </a:pPr>
            <a:r>
              <a:rPr lang="de-DE">
                <a:solidFill>
                  <a:srgbClr val="000000"/>
                </a:solidFill>
              </a:rPr>
              <a:t>Gute Betreuung durch Lehrende</a:t>
            </a:r>
            <a:endParaRPr/>
          </a:p>
          <a:p>
            <a:pPr defTabSz="914400">
              <a:lnSpc>
                <a:spcPct val="120000"/>
              </a:lnSpc>
              <a:spcAft>
                <a:spcPts val="0"/>
              </a:spcAft>
              <a:defRPr/>
            </a:pPr>
            <a:r>
              <a:rPr lang="de-DE">
                <a:solidFill>
                  <a:srgbClr val="000000"/>
                </a:solidFill>
              </a:rPr>
              <a:t>Partneruniversitäten, </a:t>
            </a:r>
            <a:r>
              <a:rPr lang="de-DE">
                <a:solidFill>
                  <a:srgbClr val="000000"/>
                </a:solidFill>
              </a:rPr>
              <a:t>bspw</a:t>
            </a:r>
            <a:r>
              <a:rPr lang="de-DE">
                <a:solidFill>
                  <a:srgbClr val="000000"/>
                </a:solidFill>
              </a:rPr>
              <a:t> Irland, Finnland, Russland, GB, Niederlande, China, USA, …</a:t>
            </a:r>
            <a:br>
              <a:rPr lang="de-DE">
                <a:solidFill>
                  <a:srgbClr val="000000"/>
                </a:solidFill>
              </a:rPr>
            </a:br>
            <a:r>
              <a:rPr lang="de-DE">
                <a:solidFill>
                  <a:srgbClr val="000000"/>
                </a:solidFill>
              </a:rPr>
              <a:t>Sprachenzentrum bspw. Englisch, Deutsch als Fremdsprache, Russisch, Französisch, Italienisch, Chinesisch, Japanisch …</a:t>
            </a:r>
            <a:endParaRPr/>
          </a:p>
          <a:p>
            <a:pPr defTabSz="914400">
              <a:lnSpc>
                <a:spcPct val="120000"/>
              </a:lnSpc>
              <a:spcAft>
                <a:spcPts val="0"/>
              </a:spcAft>
              <a:defRPr/>
            </a:pPr>
            <a:r>
              <a:rPr lang="de-DE">
                <a:solidFill>
                  <a:srgbClr val="000000"/>
                </a:solidFill>
              </a:rPr>
              <a:t>Intensive Kontakte und Kooperationen zur Industrie und sozialen Einrichtungen, </a:t>
            </a:r>
            <a:r>
              <a:rPr lang="de-DE">
                <a:solidFill>
                  <a:srgbClr val="000000"/>
                </a:solidFill>
              </a:rPr>
              <a:t>bsp.</a:t>
            </a:r>
            <a:r>
              <a:rPr lang="de-DE">
                <a:solidFill>
                  <a:srgbClr val="000000"/>
                </a:solidFill>
              </a:rPr>
              <a:t> Leoni AG, </a:t>
            </a:r>
            <a:r>
              <a:rPr lang="de-DE">
                <a:solidFill>
                  <a:srgbClr val="000000"/>
                </a:solidFill>
              </a:rPr>
              <a:t>Dräxlmeier</a:t>
            </a:r>
            <a:r>
              <a:rPr lang="de-DE">
                <a:solidFill>
                  <a:srgbClr val="000000"/>
                </a:solidFill>
              </a:rPr>
              <a:t>, BMW, …</a:t>
            </a:r>
            <a:endParaRPr lang="de-DE"/>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21</a:t>
            </a:fld>
            <a:endParaRPr lang="de-DE"/>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a:t>IDEE = </a:t>
            </a:r>
            <a:r>
              <a:rPr lang="de-DE" b="1">
                <a:ea typeface="Geneva"/>
                <a:cs typeface="Geneva"/>
              </a:rPr>
              <a:t>Idea</a:t>
            </a:r>
            <a:r>
              <a:rPr lang="de-DE" b="1">
                <a:ea typeface="Geneva"/>
                <a:cs typeface="Geneva"/>
              </a:rPr>
              <a:t> Design &amp; Entrepreneurship Education</a:t>
            </a:r>
            <a:endParaRPr/>
          </a:p>
          <a:p>
            <a:pPr>
              <a:spcBef>
                <a:spcPts val="0"/>
              </a:spcBef>
              <a:spcAft>
                <a:spcPts val="0"/>
              </a:spcAft>
              <a:defRPr/>
            </a:pPr>
            <a:endParaRPr lang="de-DE" b="1"/>
          </a:p>
          <a:p>
            <a:pPr>
              <a:spcBef>
                <a:spcPts val="0"/>
              </a:spcBef>
              <a:spcAft>
                <a:spcPts val="1200"/>
              </a:spcAft>
              <a:defRPr/>
            </a:pPr>
            <a:r>
              <a:rPr lang="de-DE">
                <a:ea typeface="Geneva"/>
                <a:cs typeface="Geneva"/>
              </a:rPr>
              <a:t>Duales Studium / Praktika / Bachelor- und Masterarbeiten</a:t>
            </a:r>
            <a:endParaRPr lang="de-DE" sz="100">
              <a:ea typeface="Geneva"/>
              <a:cs typeface="Geneva"/>
            </a:endParaRPr>
          </a:p>
          <a:p>
            <a:pPr>
              <a:spcBef>
                <a:spcPts val="1200"/>
              </a:spcBef>
              <a:spcAft>
                <a:spcPts val="0"/>
              </a:spcAft>
              <a:defRPr/>
            </a:pPr>
            <a:r>
              <a:rPr lang="de-DE">
                <a:ea typeface="Geneva"/>
                <a:cs typeface="Geneva"/>
              </a:rPr>
              <a:t>Berufsbegleitende Studiengänge</a:t>
            </a:r>
            <a:endParaRPr/>
          </a:p>
          <a:p>
            <a:pPr>
              <a:spcBef>
                <a:spcPts val="0"/>
              </a:spcBef>
              <a:spcAft>
                <a:spcPts val="0"/>
              </a:spcAft>
              <a:defRPr/>
            </a:pPr>
            <a:r>
              <a:rPr lang="de-DE">
                <a:ea typeface="Geneva"/>
                <a:cs typeface="Geneva"/>
              </a:rPr>
              <a:t>Hochschulzertifikate (10 Tage)</a:t>
            </a:r>
            <a:endParaRPr/>
          </a:p>
          <a:p>
            <a:pPr>
              <a:spcBef>
                <a:spcPts val="0"/>
              </a:spcBef>
              <a:spcAft>
                <a:spcPts val="1200"/>
              </a:spcAft>
              <a:defRPr/>
            </a:pPr>
            <a:r>
              <a:rPr lang="de-DE">
                <a:ea typeface="Geneva"/>
                <a:cs typeface="Geneva"/>
              </a:rPr>
              <a:t>Hochschule Dual International (1 Jahr Sprach- und Kulturausbildung zur Vorbereitung auf Studiengänge)</a:t>
            </a:r>
            <a:endParaRPr/>
          </a:p>
          <a:p>
            <a:pPr>
              <a:spcBef>
                <a:spcPts val="1200"/>
              </a:spcBef>
              <a:spcAft>
                <a:spcPts val="0"/>
              </a:spcAft>
              <a:defRPr/>
            </a:pPr>
            <a:r>
              <a:rPr lang="de-DE" sz="800"/>
              <a:t>Themenspezifische Veranstaltungen</a:t>
            </a:r>
            <a:endParaRPr/>
          </a:p>
          <a:p>
            <a:pPr>
              <a:spcBef>
                <a:spcPts val="0"/>
              </a:spcBef>
              <a:spcAft>
                <a:spcPts val="1200"/>
              </a:spcAft>
              <a:defRPr/>
            </a:pPr>
            <a:r>
              <a:rPr lang="de-DE" sz="800"/>
              <a:t>Cluster-Mitgliedschaft und Veranstaltungen</a:t>
            </a:r>
            <a:endParaRPr lang="de-DE" sz="100"/>
          </a:p>
          <a:p>
            <a:pPr>
              <a:spcBef>
                <a:spcPts val="1200"/>
              </a:spcBef>
              <a:spcAft>
                <a:spcPts val="600"/>
              </a:spcAft>
              <a:defRPr/>
            </a:pPr>
            <a:r>
              <a:rPr lang="de-DE" sz="800"/>
              <a:t>Angewandte Forschung / gemeinsame Forschungsprojekte</a:t>
            </a:r>
            <a:endParaRPr/>
          </a:p>
          <a:p>
            <a:pPr>
              <a:spcBef>
                <a:spcPts val="0"/>
              </a:spcBef>
              <a:spcAft>
                <a:spcPts val="0"/>
              </a:spcAft>
              <a:defRPr/>
            </a:pPr>
            <a:r>
              <a:rPr lang="de-DE" sz="800"/>
              <a:t>Labor-“Dienstleistungen“</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22</a:t>
            </a:fld>
            <a:endParaRPr lang="de-DE"/>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lvl="0" defTabSz="627063">
              <a:lnSpc>
                <a:spcPts val="2700"/>
              </a:lnSpc>
              <a:spcBef>
                <a:spcPts val="0"/>
              </a:spcBef>
              <a:spcAft>
                <a:spcPts val="0"/>
              </a:spcAft>
              <a:defRPr/>
            </a:pPr>
            <a:endParaRPr lang="de-DE" b="0" cap="none">
              <a:ea typeface="ＭＳ Ｐゴシック"/>
              <a:cs typeface="Arial"/>
            </a:endParaRPr>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23</a:t>
            </a:fld>
            <a:endParaRPr lang="de-DE"/>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9DF5A7-E941-902D-1E4A-E25DA349026B}" type="slidenum">
              <a:rPr/>
              <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sz="1800"/>
              <a:t>Leichtbauwerkstoffe </a:t>
            </a:r>
            <a:br>
              <a:rPr lang="de-DE" sz="1800"/>
            </a:br>
            <a:r>
              <a:rPr lang="de-DE"/>
              <a:t>Stähle, Metalle, Kunststoffe, …</a:t>
            </a:r>
            <a:endParaRPr/>
          </a:p>
          <a:p>
            <a:pPr>
              <a:spcBef>
                <a:spcPts val="0"/>
              </a:spcBef>
              <a:defRPr/>
            </a:pPr>
            <a:r>
              <a:rPr lang="de-DE" sz="1800"/>
              <a:t>Leichtbaukonstruktion </a:t>
            </a:r>
            <a:br>
              <a:rPr lang="de-DE" sz="1800"/>
            </a:br>
            <a:r>
              <a:rPr lang="de-DE"/>
              <a:t>Leichtbauweisen, Befestigungskonzepte, optimierte Konstruktionen, …</a:t>
            </a:r>
            <a:endParaRPr/>
          </a:p>
          <a:p>
            <a:pPr>
              <a:spcBef>
                <a:spcPts val="0"/>
              </a:spcBef>
              <a:defRPr/>
            </a:pPr>
            <a:r>
              <a:rPr lang="de-DE" sz="1800"/>
              <a:t>Fertigungstechnologien</a:t>
            </a:r>
            <a:br>
              <a:rPr lang="de-DE" sz="1800"/>
            </a:br>
            <a:r>
              <a:rPr lang="de-DE"/>
              <a:t>Ur- und Umformtechniken, Füge- und Verbindungstechniken, Prozesssimulation, …</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25</a:t>
            </a:fld>
            <a:endParaRPr lang="de-DE"/>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TZE:</a:t>
            </a:r>
            <a:endParaRPr/>
          </a:p>
          <a:p>
            <a:pPr>
              <a:spcBef>
                <a:spcPts val="0"/>
              </a:spcBef>
              <a:defRPr/>
            </a:pPr>
            <a:r>
              <a:rPr lang="de-DE"/>
              <a:t>Labor-, Forschungs- und Entwicklungsstandort für den Forschungsschwerpunkt Energie an der Hochschule Landshut. Das TZE bietet Laborkapazität für die Elektrotechnik, für die Lithium-Ionen Zellfertigung und dazu ein nasschemisches Labor mit entsprechend qualifiziertem Personal. </a:t>
            </a:r>
            <a:endParaRPr/>
          </a:p>
          <a:p>
            <a:pPr>
              <a:spcBef>
                <a:spcPts val="0"/>
              </a:spcBef>
              <a:defRPr/>
            </a:pPr>
            <a:r>
              <a:rPr lang="de-DE"/>
              <a:t>Demonstrationsstandort für Dezentrale Energiesysteme </a:t>
            </a:r>
            <a:endParaRPr/>
          </a:p>
          <a:p>
            <a:pPr>
              <a:spcBef>
                <a:spcPts val="0"/>
              </a:spcBef>
              <a:defRPr/>
            </a:pPr>
            <a:r>
              <a:rPr lang="de-DE"/>
              <a:t>Auch Dienstleistungszentrum: Ingenieursdienstleistungen für Kommunen, Gewerbe und Industrie, konzeptionell und technisch, inkl. der Entwicklung, Qualifizierung und Quantifizierung von Methoden und Systemen zur dezentralen, ressourcenschonenden </a:t>
            </a:r>
            <a:r>
              <a:rPr lang="de-DE"/>
              <a:t>Energieversorgungeratungs</a:t>
            </a:r>
            <a:r>
              <a:rPr lang="de-DE"/>
              <a:t>- und Kompetenzzentrum in der Region und für die Hochschule Landshut im Hinblick auf die Energiewende</a:t>
            </a:r>
            <a:endParaRPr/>
          </a:p>
          <a:p>
            <a:pPr>
              <a:spcBef>
                <a:spcPts val="0"/>
              </a:spcBef>
              <a:defRPr/>
            </a:pPr>
            <a:endParaRPr lang="de-DE"/>
          </a:p>
          <a:p>
            <a:pPr>
              <a:spcBef>
                <a:spcPts val="0"/>
              </a:spcBef>
              <a:defRPr/>
            </a:pPr>
            <a:r>
              <a:rPr lang="de-DE" b="1"/>
              <a:t>TZ PULS:</a:t>
            </a:r>
            <a:endParaRPr/>
          </a:p>
          <a:p>
            <a:pPr>
              <a:spcBef>
                <a:spcPts val="0"/>
              </a:spcBef>
              <a:defRPr/>
            </a:pPr>
            <a:r>
              <a:rPr lang="de-DE"/>
              <a:t>Mit dem Forschungsschwerpunkt Produktion und Logistiksysteme stärkt die Hochschule die Innovationskraft im Raum Niederbayern nachhaltig, da hier zahlreiche Unternehmen mit diesem fachlichen Schwerpunkt angesiedelt sind.</a:t>
            </a:r>
            <a:endParaRPr/>
          </a:p>
          <a:p>
            <a:pPr>
              <a:spcBef>
                <a:spcPts val="0"/>
              </a:spcBef>
              <a:defRPr/>
            </a:pPr>
            <a:r>
              <a:rPr lang="de-DE"/>
              <a:t>Das TZ PULS bietet die ideale und einzigartige Infrastruktur für angewandte Forschung und strategische Kooperation der Hochschule Landshut mit Fabrikausrüster- und Anwenderunternehmen der Produktionslogistik auf gemeinsamen Forschungs- und Entwicklungsfeldern. Es bildet mit einer 900m² großen Musterfabrik, 300 m² Projektfläche sowie einer modernen Produktionslogistikausstattung die bestmöglichste Infrastruktur, um zentraler Veranstaltungs-, Forschungs-, und Demonstrationsort für den Dialog mit den Unternehmen der Region zu werden. Insbesondere KMUs, welche üblicherweise nur über stark eingeschränkte Ressourcen für Forschung verfügen, haben mit der Ausstattung des TZ PULS sowie dem Zugang zu Partnern des Netzwerkes eine einzigartige Chance für angewandte Forschung. </a:t>
            </a:r>
            <a:endParaRPr lang="de-DE" b="1"/>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26</a:t>
            </a:fld>
            <a:endParaRPr lang="de-DE"/>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Leichtbau: </a:t>
            </a:r>
            <a:endParaRPr/>
          </a:p>
          <a:p>
            <a:pPr>
              <a:spcBef>
                <a:spcPts val="0"/>
              </a:spcBef>
              <a:defRPr/>
            </a:pPr>
            <a:r>
              <a:rPr lang="de-DE"/>
              <a:t>Forschungsprojekte aktuell z.B. </a:t>
            </a:r>
            <a:r>
              <a:rPr lang="de-DE"/>
              <a:t>Interreg</a:t>
            </a:r>
            <a:r>
              <a:rPr lang="de-DE"/>
              <a:t> Österreich Bayern: Zusammenarbeit der Universität Salzburg (PLUS) und der Hochschule Landshut. Ziel:  gemeinsames, Forschungs- und Entwicklungszentrum für den Leichtbau „n2m“ (nano-</a:t>
            </a:r>
            <a:r>
              <a:rPr lang="de-DE"/>
              <a:t>to</a:t>
            </a:r>
            <a:r>
              <a:rPr lang="de-DE"/>
              <a:t>-</a:t>
            </a:r>
            <a:r>
              <a:rPr lang="de-DE"/>
              <a:t>macro</a:t>
            </a:r>
            <a:r>
              <a:rPr lang="de-DE"/>
              <a:t>)</a:t>
            </a:r>
            <a:endParaRPr/>
          </a:p>
          <a:p>
            <a:pPr>
              <a:spcBef>
                <a:spcPts val="0"/>
              </a:spcBef>
              <a:defRPr/>
            </a:pPr>
            <a:r>
              <a:rPr lang="de-DE" b="1"/>
              <a:t>IKON:</a:t>
            </a:r>
            <a:endParaRPr/>
          </a:p>
          <a:p>
            <a:pPr>
              <a:spcBef>
                <a:spcPts val="0"/>
              </a:spcBef>
              <a:defRPr/>
            </a:pPr>
            <a:r>
              <a:rPr lang="de-DE"/>
              <a:t>Erforscht soziale Zusammenhalte von Gesellschaften &amp; Menschen</a:t>
            </a:r>
            <a:endParaRPr/>
          </a:p>
          <a:p>
            <a:pPr>
              <a:spcBef>
                <a:spcPts val="0"/>
              </a:spcBef>
              <a:defRPr/>
            </a:pPr>
            <a:r>
              <a:rPr lang="de-DE"/>
              <a:t>Beispiele aktuelle Projekte: Kinderschutz in Institutionen, Projekte gegen Islamophobie, Unterstützung von Institutionen bei Kommunikation über Missbrauchsvorfälle…</a:t>
            </a:r>
            <a:endParaRPr/>
          </a:p>
          <a:p>
            <a:pPr>
              <a:spcBef>
                <a:spcPts val="0"/>
              </a:spcBef>
              <a:defRPr/>
            </a:pPr>
            <a:r>
              <a:rPr lang="de-DE"/>
              <a:t>Mitglied im Bayerischen Forschungsverbund </a:t>
            </a:r>
            <a:r>
              <a:rPr lang="de-DE"/>
              <a:t>ForGenderCare</a:t>
            </a:r>
            <a:r>
              <a:rPr lang="de-DE"/>
              <a:t> (Fr. Thiessen ist Sprecherin), untersucht den Zusammenhang von Gender (Geschlecht) und Care (Fürsorge) </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27</a:t>
            </a:fld>
            <a:endParaRPr lang="de-DE"/>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IDP</a:t>
            </a:r>
            <a:r>
              <a:rPr lang="de-DE" b="1"/>
              <a:t>:</a:t>
            </a:r>
            <a:endParaRPr/>
          </a:p>
          <a:p>
            <a:pPr>
              <a:spcBef>
                <a:spcPts val="0"/>
              </a:spcBef>
              <a:defRPr/>
            </a:pPr>
            <a:r>
              <a:rPr lang="de-DE"/>
              <a:t>Das Arbeitsfeld reicht von Themen des hybriden Projektmanagements bis hin zur Informationssystementwicklung, wobei vor allem Projektmanagement im Mittelstand, agiles Projektmanagement und Prozessmodellierung im besonderen Fokus der Forschungsarbeit und Weiterbildung stehen. Das IPIM ist Academic Member der </a:t>
            </a:r>
            <a:r>
              <a:rPr lang="de-DE"/>
              <a:t>Object</a:t>
            </a:r>
            <a:r>
              <a:rPr lang="de-DE"/>
              <a:t> Management Group </a:t>
            </a:r>
            <a:endParaRPr/>
          </a:p>
          <a:p>
            <a:pPr>
              <a:spcBef>
                <a:spcPts val="0"/>
              </a:spcBef>
              <a:defRPr/>
            </a:pPr>
            <a:endParaRPr lang="de-DE"/>
          </a:p>
          <a:p>
            <a:pPr>
              <a:spcBef>
                <a:spcPts val="0"/>
              </a:spcBef>
              <a:defRPr/>
            </a:pPr>
            <a:r>
              <a:rPr lang="de-DE" b="1"/>
              <a:t>PULL:</a:t>
            </a:r>
            <a:endParaRPr/>
          </a:p>
          <a:p>
            <a:pPr>
              <a:spcBef>
                <a:spcPts val="0"/>
              </a:spcBef>
              <a:defRPr/>
            </a:pPr>
            <a:r>
              <a:rPr lang="de-DE"/>
              <a:t>Befasst sich mit allem, was Prozesse effizienter und Produkte besser produzierbar macht sowie die Produktivität – egal wo und wie – erhöht. </a:t>
            </a:r>
            <a:endParaRPr/>
          </a:p>
          <a:p>
            <a:pPr>
              <a:spcBef>
                <a:spcPts val="0"/>
              </a:spcBef>
              <a:defRPr/>
            </a:pPr>
            <a:r>
              <a:rPr lang="de-DE" u="sng"/>
              <a:t>Planungszentrum</a:t>
            </a:r>
            <a:r>
              <a:rPr lang="de-DE"/>
              <a:t>: neueste Technologien und Vorgehensmodelle werden erforscht und präsentiert, die den Planer in der frühen Phase des Produktentstehungsprozesses bei einer kostenoptimalen Gestaltung der Produktions- und Logistikprozesse unterstützen. Aufbau einer durchgängigen Planungsumgebung von der 3D-Fabrikplanung.</a:t>
            </a:r>
            <a:endParaRPr/>
          </a:p>
          <a:p>
            <a:pPr>
              <a:spcBef>
                <a:spcPts val="0"/>
              </a:spcBef>
              <a:defRPr/>
            </a:pPr>
            <a:r>
              <a:rPr lang="de-DE" u="sng"/>
              <a:t>Lernfabrik</a:t>
            </a:r>
            <a:r>
              <a:rPr lang="de-DE"/>
              <a:t>: echte Fertigungszelle, die vom Lager und einer Vorfertigung über ein Routenzug-Konzept mit Bauteilen versorgt wird. </a:t>
            </a:r>
            <a:endParaRPr/>
          </a:p>
          <a:p>
            <a:pPr>
              <a:spcBef>
                <a:spcPts val="0"/>
              </a:spcBef>
              <a:defRPr/>
            </a:pPr>
            <a:endParaRPr lang="de-DE"/>
          </a:p>
          <a:p>
            <a:pPr defTabSz="914400">
              <a:spcBef>
                <a:spcPts val="0"/>
              </a:spcBef>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28</a:t>
            </a:fld>
            <a:endParaRPr lang="de-DE"/>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638B9B2-81F9-DB66-DED5-4D7EDB9EA3A5}"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342900" indent="-342900">
              <a:spcBef>
                <a:spcPts val="0"/>
              </a:spcBef>
              <a:buFontTx/>
              <a:buChar char="•"/>
              <a:defRPr/>
            </a:pPr>
            <a:r>
              <a:rPr lang="de-DE"/>
              <a:t>Anbindung an Europäische Metropolregion München </a:t>
            </a:r>
            <a:endParaRPr/>
          </a:p>
          <a:p>
            <a:pPr marL="342900" indent="-342900">
              <a:spcBef>
                <a:spcPts val="0"/>
              </a:spcBef>
              <a:buFontTx/>
              <a:buChar char="•"/>
              <a:defRPr/>
            </a:pPr>
            <a:r>
              <a:rPr lang="de-DE"/>
              <a:t>Mitglied der Europaregion Donau-Moldau</a:t>
            </a:r>
            <a:endParaRPr/>
          </a:p>
          <a:p>
            <a:pPr marL="342900" indent="-342900">
              <a:spcBef>
                <a:spcPts val="0"/>
              </a:spcBef>
              <a:buFontTx/>
              <a:buChar char="•"/>
              <a:defRPr/>
            </a:pPr>
            <a:r>
              <a:rPr lang="de-DE"/>
              <a:t>Nähe zum Münchener Flughafen</a:t>
            </a:r>
            <a:endParaRPr/>
          </a:p>
          <a:p>
            <a:pPr marL="342900" indent="-342900">
              <a:spcBef>
                <a:spcPts val="0"/>
              </a:spcBef>
              <a:buFontTx/>
              <a:buChar char="•"/>
              <a:defRPr/>
            </a:pPr>
            <a:r>
              <a:rPr lang="de-DE"/>
              <a:t>Hervorragende Infrastruktur</a:t>
            </a:r>
            <a:endParaRPr/>
          </a:p>
          <a:p>
            <a:pPr marL="342900" indent="-342900">
              <a:spcBef>
                <a:spcPts val="0"/>
              </a:spcBef>
              <a:buFontTx/>
              <a:buChar char="•"/>
              <a:defRPr/>
            </a:pPr>
            <a:r>
              <a:rPr lang="de-DE"/>
              <a:t>Gutes Investitionsklima</a:t>
            </a:r>
            <a:endParaRPr/>
          </a:p>
          <a:p>
            <a:pPr marL="342900" indent="-342900">
              <a:spcBef>
                <a:spcPts val="0"/>
              </a:spcBef>
              <a:buFontTx/>
              <a:buChar char="•"/>
              <a:defRPr/>
            </a:pPr>
            <a:r>
              <a:rPr lang="de-DE"/>
              <a:t>Wirtschaftliche Prosperität sehr niedrige Arbeitslosigkeit (3,2%)</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3</a:t>
            </a:fld>
            <a:endParaRPr lang="de-DE"/>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a:ea typeface="ＭＳ Ｐゴシック"/>
              </a:rPr>
              <a:t>Mittelgroße Hochschule, Persönlicher Kontakt zwischen Lehrenden und Studierenden</a:t>
            </a:r>
            <a:endParaRPr/>
          </a:p>
          <a:p>
            <a:pPr>
              <a:spcBef>
                <a:spcPts val="0"/>
              </a:spcBef>
              <a:spcAft>
                <a:spcPts val="0"/>
              </a:spcAft>
              <a:defRPr/>
            </a:pPr>
            <a:r>
              <a:rPr lang="de-DE">
                <a:ea typeface="ＭＳ Ｐゴシック"/>
              </a:rPr>
              <a:t>Viele internationale Partneruniversitäten</a:t>
            </a:r>
            <a:endParaRPr/>
          </a:p>
          <a:p>
            <a:pPr>
              <a:spcBef>
                <a:spcPts val="0"/>
              </a:spcBef>
              <a:spcAft>
                <a:spcPts val="0"/>
              </a:spcAft>
              <a:defRPr/>
            </a:pPr>
            <a:r>
              <a:rPr lang="de-DE">
                <a:ea typeface="ＭＳ Ｐゴシック"/>
              </a:rPr>
              <a:t>24 Stunden Bibliothek, Sprachenzentrum</a:t>
            </a:r>
            <a:endParaRPr/>
          </a:p>
          <a:p>
            <a:pPr>
              <a:spcBef>
                <a:spcPts val="0"/>
              </a:spcBef>
              <a:spcAft>
                <a:spcPts val="0"/>
              </a:spcAft>
              <a:defRPr/>
            </a:pPr>
            <a:r>
              <a:rPr lang="de-DE">
                <a:ea typeface="ＭＳ Ｐゴシック"/>
              </a:rPr>
              <a:t>Gut ausgestattete Labore</a:t>
            </a:r>
            <a:endParaRPr/>
          </a:p>
          <a:p>
            <a:pPr>
              <a:spcBef>
                <a:spcPts val="0"/>
              </a:spcBef>
              <a:spcAft>
                <a:spcPts val="0"/>
              </a:spcAft>
              <a:defRPr/>
            </a:pPr>
            <a:r>
              <a:rPr lang="de-DE">
                <a:ea typeface="ＭＳ Ｐゴシック"/>
              </a:rPr>
              <a:t>Verschiedene Studentenorganisationen: </a:t>
            </a:r>
            <a:r>
              <a:rPr lang="de-DE">
                <a:ea typeface="ＭＳ Ｐゴシック"/>
              </a:rPr>
              <a:t>WingLa</a:t>
            </a:r>
            <a:r>
              <a:rPr lang="de-DE">
                <a:ea typeface="ＭＳ Ｐゴシック"/>
              </a:rPr>
              <a:t>, </a:t>
            </a:r>
            <a:r>
              <a:rPr lang="de-DE">
                <a:ea typeface="ＭＳ Ｐゴシック"/>
              </a:rPr>
              <a:t>Unicon</a:t>
            </a:r>
            <a:r>
              <a:rPr lang="de-DE">
                <a:ea typeface="ＭＳ Ｐゴシック"/>
              </a:rPr>
              <a:t>, Campus Landshut, LA </a:t>
            </a:r>
            <a:r>
              <a:rPr lang="de-DE">
                <a:ea typeface="ＭＳ Ｐゴシック"/>
              </a:rPr>
              <a:t>eRacing</a:t>
            </a:r>
            <a:r>
              <a:rPr lang="de-DE">
                <a:ea typeface="ＭＳ Ｐゴシック"/>
              </a:rPr>
              <a:t>, </a:t>
            </a:r>
            <a:r>
              <a:rPr lang="de-DE">
                <a:ea typeface="ＭＳ Ｐゴシック"/>
              </a:rPr>
              <a:t>Enactus</a:t>
            </a:r>
            <a:r>
              <a:rPr lang="de-DE">
                <a:ea typeface="ＭＳ Ｐゴシック"/>
              </a:rPr>
              <a:t>, UNICEF Hochschule Landshut </a:t>
            </a:r>
            <a:endParaRPr/>
          </a:p>
          <a:p>
            <a:pPr>
              <a:spcBef>
                <a:spcPts val="0"/>
              </a:spcBef>
              <a:spcAft>
                <a:spcPts val="0"/>
              </a:spcAft>
              <a:defRPr/>
            </a:pPr>
            <a:r>
              <a:rPr lang="de-DE">
                <a:ea typeface="ＭＳ Ｐゴシック"/>
              </a:rPr>
              <a:t>Viele Veranstaltungen (Akademische Abschlussfeier, Gründernacht, Nach der Wissenschaften …)</a:t>
            </a:r>
            <a:endParaRPr/>
          </a:p>
          <a:p>
            <a:pPr>
              <a:spcBef>
                <a:spcPts val="0"/>
              </a:spcBef>
              <a:spcAft>
                <a:spcPts val="0"/>
              </a:spcAft>
              <a:defRPr/>
            </a:pPr>
            <a:r>
              <a:rPr lang="de-DE">
                <a:ea typeface="ＭＳ Ｐゴシック"/>
              </a:rPr>
              <a:t>Hervorragende Evaluationen (Platz 1 auf MeinProf.de)</a:t>
            </a:r>
            <a:endParaRPr/>
          </a:p>
          <a:p>
            <a:pPr>
              <a:spcBef>
                <a:spcPts val="0"/>
              </a:spcBef>
              <a:spcAft>
                <a:spcPts val="0"/>
              </a:spcAft>
              <a:buFont typeface="Wingdings"/>
              <a:buNone/>
              <a:defRPr/>
            </a:pPr>
            <a:r>
              <a:rPr lang="de-DE" b="1">
                <a:ea typeface="ＭＳ Ｐゴシック"/>
              </a:rPr>
              <a:t> Ideales Umfeld für ein erfolgreiches Studium</a:t>
            </a:r>
            <a:endParaRPr lang="de-DE">
              <a:ea typeface="ＭＳ Ｐゴシック"/>
            </a:endParaRPr>
          </a:p>
          <a:p>
            <a:pPr>
              <a:spcBef>
                <a:spcPts val="0"/>
              </a:spcBef>
              <a:spcAft>
                <a:spcPts val="0"/>
              </a:spcAft>
              <a:defRPr/>
            </a:pPr>
            <a:r>
              <a:rPr lang="de-DE"/>
              <a:t>Beispiele für Studiengänge:</a:t>
            </a:r>
            <a:endParaRPr/>
          </a:p>
          <a:p>
            <a:pPr>
              <a:spcBef>
                <a:spcPts val="0"/>
              </a:spcBef>
              <a:spcAft>
                <a:spcPts val="0"/>
              </a:spcAft>
              <a:defRPr/>
            </a:pPr>
            <a:r>
              <a:rPr lang="de-DE"/>
              <a:t>BW – Betriebswirtschaft Bachelor, Personalmanagement Master</a:t>
            </a:r>
            <a:endParaRPr/>
          </a:p>
          <a:p>
            <a:pPr>
              <a:spcBef>
                <a:spcPts val="0"/>
              </a:spcBef>
              <a:spcAft>
                <a:spcPts val="0"/>
              </a:spcAft>
              <a:defRPr/>
            </a:pPr>
            <a:r>
              <a:rPr lang="de-DE"/>
              <a:t>ETWI – Wirtschaftsingenieurwesen Bachelor (auch berufsbegleitend, Verweis auf Institut für Weiterbildung), Elektrotechnik Master</a:t>
            </a:r>
            <a:endParaRPr/>
          </a:p>
          <a:p>
            <a:pPr>
              <a:spcBef>
                <a:spcPts val="0"/>
              </a:spcBef>
              <a:spcAft>
                <a:spcPts val="0"/>
              </a:spcAft>
              <a:defRPr/>
            </a:pPr>
            <a:r>
              <a:rPr lang="de-DE"/>
              <a:t>Informatik – Wirtschaftsinformatik Bachelor, Systems and Project Management MBA</a:t>
            </a:r>
            <a:endParaRPr/>
          </a:p>
          <a:p>
            <a:pPr>
              <a:spcBef>
                <a:spcPts val="0"/>
              </a:spcBef>
              <a:spcAft>
                <a:spcPts val="0"/>
              </a:spcAft>
              <a:defRPr/>
            </a:pPr>
            <a:r>
              <a:rPr lang="de-DE"/>
              <a:t>Maschinen- und Bauwesen – Energie- und Leichtbautechnik Bachelor, Leichtbau und Simulation Master</a:t>
            </a:r>
            <a:endParaRPr/>
          </a:p>
          <a:p>
            <a:pPr>
              <a:spcBef>
                <a:spcPts val="0"/>
              </a:spcBef>
              <a:spcAft>
                <a:spcPts val="0"/>
              </a:spcAft>
              <a:defRPr/>
            </a:pPr>
            <a:r>
              <a:rPr lang="de-DE"/>
              <a:t>Soziale Arbeit – Soziale Arbeit in der Kinder- und Jugendhilfe Bachelor, Klinische Sozialarbeit Master </a:t>
            </a:r>
            <a:endParaRPr/>
          </a:p>
          <a:p>
            <a:pPr>
              <a:spcBef>
                <a:spcPts val="0"/>
              </a:spcBef>
              <a:spcAft>
                <a:spcPts val="0"/>
              </a:spcAft>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4</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5</a:t>
            </a:fld>
            <a:endParaRPr lang="de-DE"/>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1200"/>
              </a:spcAft>
              <a:defRPr/>
            </a:pPr>
            <a:r>
              <a:rPr lang="de-DE">
                <a:solidFill>
                  <a:srgbClr val="000000"/>
                </a:solidFill>
                <a:ea typeface="MS PGothic"/>
              </a:rPr>
              <a:t>1978 	Gründung mit Fachbereichen Betriebswirtschaft und Sozialwesen</a:t>
            </a:r>
            <a:endParaRPr/>
          </a:p>
          <a:p>
            <a:pPr>
              <a:spcBef>
                <a:spcPts val="0"/>
              </a:spcBef>
              <a:spcAft>
                <a:spcPts val="1200"/>
              </a:spcAft>
              <a:defRPr/>
            </a:pPr>
            <a:r>
              <a:rPr lang="de-DE">
                <a:solidFill>
                  <a:srgbClr val="000000"/>
                </a:solidFill>
                <a:ea typeface="MS PGothic"/>
              </a:rPr>
              <a:t>1983	 Einrichtung der technischen Fakultät mit den Studiengängen Elektrotechnik und Maschinenbau (ab 1990 eigenständige Fakultäten)</a:t>
            </a:r>
            <a:endParaRPr/>
          </a:p>
          <a:p>
            <a:pPr>
              <a:spcBef>
                <a:spcPts val="0"/>
              </a:spcBef>
              <a:spcAft>
                <a:spcPts val="1200"/>
              </a:spcAft>
              <a:defRPr/>
            </a:pPr>
            <a:r>
              <a:rPr lang="de-DE">
                <a:solidFill>
                  <a:srgbClr val="000000"/>
                </a:solidFill>
                <a:ea typeface="MS PGothic"/>
              </a:rPr>
              <a:t>1993 	Studiengang Informatik (ab 2001 eigenständig)</a:t>
            </a:r>
            <a:endParaRPr/>
          </a:p>
          <a:p>
            <a:pPr>
              <a:spcBef>
                <a:spcPts val="0"/>
              </a:spcBef>
              <a:spcAft>
                <a:spcPts val="1200"/>
              </a:spcAft>
              <a:defRPr/>
            </a:pPr>
            <a:r>
              <a:rPr lang="de-DE">
                <a:solidFill>
                  <a:srgbClr val="000000"/>
                </a:solidFill>
                <a:ea typeface="MS PGothic"/>
              </a:rPr>
              <a:t>2002	 Gründung Leichtbau-Cluster und -Kompetenzzentrum</a:t>
            </a:r>
            <a:endParaRPr/>
          </a:p>
          <a:p>
            <a:pPr>
              <a:spcBef>
                <a:spcPts val="0"/>
              </a:spcBef>
              <a:spcAft>
                <a:spcPts val="1200"/>
              </a:spcAft>
              <a:defRPr/>
            </a:pPr>
            <a:r>
              <a:rPr lang="de-DE">
                <a:solidFill>
                  <a:srgbClr val="000000"/>
                </a:solidFill>
                <a:ea typeface="MS PGothic"/>
              </a:rPr>
              <a:t>2011 	Eröffnung Technologiezentrum Energie</a:t>
            </a:r>
            <a:endParaRPr/>
          </a:p>
          <a:p>
            <a:pPr>
              <a:spcBef>
                <a:spcPts val="0"/>
              </a:spcBef>
              <a:spcAft>
                <a:spcPts val="1200"/>
              </a:spcAft>
              <a:defRPr/>
            </a:pPr>
            <a:r>
              <a:rPr lang="de-DE">
                <a:solidFill>
                  <a:srgbClr val="000000"/>
                </a:solidFill>
                <a:ea typeface="MS PGothic"/>
              </a:rPr>
              <a:t>2012 	Überarbeitung Strategische Ausrichtung</a:t>
            </a:r>
            <a:endParaRPr/>
          </a:p>
          <a:p>
            <a:pPr>
              <a:spcBef>
                <a:spcPts val="0"/>
              </a:spcBef>
              <a:spcAft>
                <a:spcPts val="1200"/>
              </a:spcAft>
              <a:defRPr/>
            </a:pPr>
            <a:r>
              <a:rPr lang="de-DE">
                <a:solidFill>
                  <a:srgbClr val="000000"/>
                </a:solidFill>
                <a:ea typeface="MS PGothic"/>
              </a:rPr>
              <a:t>2013	 Gründung Institut für Interdisziplinäres Lernen (=&gt; Fakultät ab 15.03.2016), Beteiligung am Wissenschaftszentrum in Straubing 	</a:t>
            </a:r>
            <a:endParaRPr/>
          </a:p>
          <a:p>
            <a:pPr>
              <a:spcBef>
                <a:spcPts val="0"/>
              </a:spcBef>
              <a:spcAft>
                <a:spcPts val="1200"/>
              </a:spcAft>
              <a:defRPr/>
            </a:pPr>
            <a:r>
              <a:rPr lang="de-DE">
                <a:solidFill>
                  <a:srgbClr val="000000"/>
                </a:solidFill>
                <a:ea typeface="MS PGothic"/>
              </a:rPr>
              <a:t>2014	 erstmals über 5.000 Studierende, Entwicklung neuer differenzierender Studiengänge</a:t>
            </a:r>
            <a:endParaRPr/>
          </a:p>
          <a:p>
            <a:pPr>
              <a:spcBef>
                <a:spcPts val="0"/>
              </a:spcBef>
              <a:spcAft>
                <a:spcPts val="1200"/>
              </a:spcAft>
              <a:defRPr/>
            </a:pPr>
            <a:r>
              <a:rPr lang="de-DE">
                <a:solidFill>
                  <a:srgbClr val="000000"/>
                </a:solidFill>
                <a:ea typeface="MS PGothic"/>
              </a:rPr>
              <a:t>2015	 Mitgründung Netzwerk INDIGO (Internet und Digitalisierung Ostbayern)</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6</a:t>
            </a:fld>
            <a:endParaRPr lang="de-DE"/>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ts val="2700"/>
              </a:lnSpc>
              <a:spcBef>
                <a:spcPts val="0"/>
              </a:spcBef>
              <a:spcAft>
                <a:spcPts val="0"/>
              </a:spcAft>
              <a:buClrTx/>
              <a:buSzTx/>
              <a:buFontTx/>
              <a:buNone/>
              <a:tabLst>
                <a:tab pos="627063" algn="l"/>
              </a:tabLst>
              <a:defRPr/>
            </a:pPr>
            <a:r>
              <a:rPr lang="de-DE" cap="none">
                <a:solidFill>
                  <a:srgbClr val="BE0000"/>
                </a:solidFill>
                <a:cs typeface="Arial"/>
              </a:rPr>
              <a:t>2016	</a:t>
            </a:r>
            <a:r>
              <a:rPr lang="de-DE">
                <a:solidFill>
                  <a:srgbClr val="000000"/>
                </a:solidFill>
                <a:ea typeface="MS PGothic"/>
              </a:rPr>
              <a:t>Gründung zweites Technologiezentrum TZ PULS</a:t>
            </a:r>
            <a:endParaRPr/>
          </a:p>
          <a:p>
            <a:pPr marL="0" marR="0" lvl="0" indent="0" algn="l" defTabSz="914400">
              <a:lnSpc>
                <a:spcPts val="2700"/>
              </a:lnSpc>
              <a:spcBef>
                <a:spcPts val="0"/>
              </a:spcBef>
              <a:spcAft>
                <a:spcPts val="0"/>
              </a:spcAft>
              <a:buClrTx/>
              <a:buSzTx/>
              <a:buFontTx/>
              <a:buNone/>
              <a:tabLst>
                <a:tab pos="627063" algn="l"/>
              </a:tabLst>
              <a:defRPr/>
            </a:pPr>
            <a:r>
              <a:rPr lang="de-DE" b="0" cap="none">
                <a:solidFill>
                  <a:srgbClr val="272727"/>
                </a:solidFill>
                <a:cs typeface="Arial"/>
              </a:rPr>
              <a:t>2017	E</a:t>
            </a:r>
            <a:r>
              <a:rPr lang="de-DE" cap="none">
                <a:ea typeface="ＭＳ Ｐゴシック"/>
                <a:cs typeface="Arial"/>
              </a:rPr>
              <a:t>röffnung</a:t>
            </a:r>
            <a:r>
              <a:rPr lang="de-DE" b="0" cap="none">
                <a:ea typeface="ＭＳ Ｐゴシック"/>
                <a:cs typeface="Arial"/>
              </a:rPr>
              <a:t> des neuen A-Gebäudes</a:t>
            </a:r>
            <a:endParaRPr/>
          </a:p>
          <a:p>
            <a:pPr lvl="0" defTabSz="627063">
              <a:lnSpc>
                <a:spcPts val="2700"/>
              </a:lnSpc>
              <a:spcBef>
                <a:spcPts val="0"/>
              </a:spcBef>
              <a:spcAft>
                <a:spcPts val="0"/>
              </a:spcAft>
              <a:defRPr/>
            </a:pPr>
            <a:r>
              <a:rPr lang="de-DE" cap="none">
                <a:solidFill>
                  <a:srgbClr val="BE0000"/>
                </a:solidFill>
                <a:cs typeface="Arial"/>
              </a:rPr>
              <a:t>2019</a:t>
            </a:r>
            <a:r>
              <a:rPr lang="de-DE" b="0" cap="none">
                <a:solidFill>
                  <a:srgbClr val="BE0000"/>
                </a:solidFill>
                <a:ea typeface="ＭＳ Ｐゴシック"/>
                <a:cs typeface="Arial"/>
              </a:rPr>
              <a:t> 	</a:t>
            </a:r>
            <a:r>
              <a:rPr lang="de-DE" cap="none">
                <a:ea typeface="ＭＳ Ｐゴシック"/>
                <a:cs typeface="Arial"/>
              </a:rPr>
              <a:t>Spatenstich </a:t>
            </a:r>
            <a:r>
              <a:rPr lang="de-DE" b="0" cap="none">
                <a:ea typeface="ＭＳ Ｐゴシック"/>
                <a:cs typeface="Arial"/>
              </a:rPr>
              <a:t>für den Neubau der Mensa</a:t>
            </a:r>
            <a:endParaRPr/>
          </a:p>
          <a:p>
            <a:pPr lvl="0" defTabSz="627063">
              <a:lnSpc>
                <a:spcPts val="2700"/>
              </a:lnSpc>
              <a:spcBef>
                <a:spcPts val="0"/>
              </a:spcBef>
              <a:spcAft>
                <a:spcPts val="0"/>
              </a:spcAft>
              <a:defRPr/>
            </a:pPr>
            <a:r>
              <a:rPr lang="de-DE" cap="none">
                <a:solidFill>
                  <a:srgbClr val="BE0000"/>
                </a:solidFill>
                <a:cs typeface="Arial"/>
              </a:rPr>
              <a:t>2020</a:t>
            </a:r>
            <a:r>
              <a:rPr lang="de-DE" b="0" cap="none">
                <a:solidFill>
                  <a:srgbClr val="272727"/>
                </a:solidFill>
                <a:ea typeface="ＭＳ Ｐゴシック"/>
                <a:cs typeface="Arial"/>
              </a:rPr>
              <a:t> 	</a:t>
            </a:r>
            <a:r>
              <a:rPr lang="de-DE" cap="none">
                <a:solidFill>
                  <a:srgbClr val="272727"/>
                </a:solidFill>
                <a:ea typeface="ＭＳ Ｐゴシック"/>
                <a:cs typeface="Arial"/>
              </a:rPr>
              <a:t>E</a:t>
            </a:r>
            <a:r>
              <a:rPr lang="de-DE" cap="none">
                <a:ea typeface="ＭＳ Ｐゴシック"/>
                <a:cs typeface="Arial"/>
              </a:rPr>
              <a:t>röffnung</a:t>
            </a:r>
            <a:r>
              <a:rPr lang="de-DE" b="0" cap="none">
                <a:ea typeface="ＭＳ Ｐゴシック"/>
                <a:cs typeface="Arial"/>
              </a:rPr>
              <a:t> des neuen Lernorts Tirschenreuth</a:t>
            </a:r>
            <a:endParaRPr/>
          </a:p>
          <a:p>
            <a:pPr lvl="0" defTabSz="627063">
              <a:lnSpc>
                <a:spcPts val="2700"/>
              </a:lnSpc>
              <a:spcBef>
                <a:spcPts val="0"/>
              </a:spcBef>
              <a:spcAft>
                <a:spcPts val="0"/>
              </a:spcAft>
              <a:defRPr/>
            </a:pPr>
            <a:r>
              <a:rPr lang="de-DE" cap="none">
                <a:solidFill>
                  <a:srgbClr val="BE0000"/>
                </a:solidFill>
                <a:cs typeface="Arial"/>
              </a:rPr>
              <a:t>2022</a:t>
            </a:r>
            <a:r>
              <a:rPr lang="de-DE" b="0" cap="none">
                <a:solidFill>
                  <a:srgbClr val="272727"/>
                </a:solidFill>
                <a:ea typeface="ＭＳ Ｐゴシック"/>
                <a:cs typeface="Arial"/>
              </a:rPr>
              <a:t> 	</a:t>
            </a:r>
            <a:r>
              <a:rPr lang="de-DE" cap="none">
                <a:ea typeface="ＭＳ Ｐゴシック"/>
                <a:cs typeface="Arial"/>
              </a:rPr>
              <a:t>Eröffnung</a:t>
            </a:r>
            <a:r>
              <a:rPr lang="de-DE" b="0" cap="none">
                <a:ea typeface="ＭＳ Ｐゴシック"/>
                <a:cs typeface="Arial"/>
              </a:rPr>
              <a:t> der neuen Mensa</a:t>
            </a:r>
            <a:endParaRPr/>
          </a:p>
          <a:p>
            <a:pPr lvl="0" defTabSz="627063">
              <a:lnSpc>
                <a:spcPts val="2700"/>
              </a:lnSpc>
              <a:spcBef>
                <a:spcPts val="0"/>
              </a:spcBef>
              <a:spcAft>
                <a:spcPts val="0"/>
              </a:spcAft>
              <a:defRPr/>
            </a:pPr>
            <a:r>
              <a:rPr lang="de-DE" cap="none">
                <a:solidFill>
                  <a:srgbClr val="BE0000"/>
                </a:solidFill>
                <a:cs typeface="Arial"/>
              </a:rPr>
              <a:t>2023</a:t>
            </a:r>
            <a:r>
              <a:rPr lang="de-DE" b="0" cap="none">
                <a:solidFill>
                  <a:srgbClr val="272727"/>
                </a:solidFill>
                <a:ea typeface="ＭＳ Ｐゴシック"/>
                <a:cs typeface="Arial"/>
              </a:rPr>
              <a:t> 	</a:t>
            </a:r>
            <a:r>
              <a:rPr lang="de-DE" b="0" cap="none">
                <a:ea typeface="ＭＳ Ｐゴシック"/>
                <a:cs typeface="Arial"/>
              </a:rPr>
              <a:t>Start </a:t>
            </a:r>
            <a:r>
              <a:rPr lang="de-DE" cap="none">
                <a:ea typeface="ＭＳ Ｐゴシック"/>
                <a:cs typeface="Arial"/>
              </a:rPr>
              <a:t>International Campus </a:t>
            </a:r>
            <a:r>
              <a:rPr lang="de-DE" b="0" cap="none">
                <a:ea typeface="ＭＳ Ｐゴシック"/>
                <a:cs typeface="Arial"/>
              </a:rPr>
              <a:t>in Dingolfing</a:t>
            </a:r>
            <a:endParaRPr/>
          </a:p>
          <a:p>
            <a:pPr lvl="0" defTabSz="627063">
              <a:lnSpc>
                <a:spcPts val="2700"/>
              </a:lnSpc>
              <a:spcBef>
                <a:spcPts val="0"/>
              </a:spcBef>
              <a:spcAft>
                <a:spcPts val="0"/>
              </a:spcAft>
              <a:defRPr/>
            </a:pPr>
            <a:r>
              <a:rPr lang="de-DE" b="0" cap="none">
                <a:ea typeface="ＭＳ Ｐゴシック"/>
                <a:cs typeface="Arial"/>
              </a:rPr>
              <a:t>	Aufbau der zwei </a:t>
            </a:r>
            <a:r>
              <a:rPr lang="de-DE" cap="none">
                <a:ea typeface="ＭＳ Ｐゴシック"/>
                <a:cs typeface="Arial"/>
              </a:rPr>
              <a:t>Promotionszentren</a:t>
            </a:r>
            <a:r>
              <a:rPr lang="de-DE" b="0" cap="none">
                <a:ea typeface="ＭＳ Ｐゴシック"/>
                <a:cs typeface="Arial"/>
              </a:rPr>
              <a:t> „Digitale Technologien </a:t>
            </a:r>
            <a:br>
              <a:rPr lang="de-DE" b="0" cap="none">
                <a:ea typeface="ＭＳ Ｐゴシック"/>
                <a:cs typeface="Arial"/>
              </a:rPr>
            </a:br>
            <a:r>
              <a:rPr lang="de-DE" b="0" cap="none">
                <a:ea typeface="ＭＳ Ｐゴシック"/>
                <a:cs typeface="Arial"/>
              </a:rPr>
              <a:t>	und ihre Anwendung“ und „Digitale Innovationen für eine sich </a:t>
            </a:r>
            <a:br>
              <a:rPr lang="de-DE" b="0" cap="none">
                <a:ea typeface="ＭＳ Ｐゴシック"/>
                <a:cs typeface="Arial"/>
              </a:rPr>
            </a:br>
            <a:r>
              <a:rPr lang="de-DE" b="0" cap="none">
                <a:ea typeface="ＭＳ Ｐゴシック"/>
                <a:cs typeface="Arial"/>
              </a:rPr>
              <a:t>	wandelnde Gesellschaft“</a:t>
            </a:r>
            <a:endParaRPr/>
          </a:p>
          <a:p>
            <a:pPr lvl="0" defTabSz="627063">
              <a:lnSpc>
                <a:spcPts val="2700"/>
              </a:lnSpc>
              <a:spcBef>
                <a:spcPts val="0"/>
              </a:spcBef>
              <a:spcAft>
                <a:spcPts val="0"/>
              </a:spcAft>
              <a:defRPr/>
            </a:pPr>
            <a:r>
              <a:rPr lang="de-DE" b="0" cap="none">
                <a:ea typeface="ＭＳ Ｐゴシック"/>
                <a:cs typeface="Arial"/>
              </a:rPr>
              <a:t>	Aufbau des neuen Studiengangs Architektur</a:t>
            </a:r>
            <a:endParaRPr/>
          </a:p>
          <a:p>
            <a:pPr>
              <a:spcBef>
                <a:spcPts val="0"/>
              </a:spcBef>
              <a:spcAft>
                <a:spcPts val="1200"/>
              </a:spcAft>
              <a:defRPr/>
            </a:pPr>
            <a:endParaRPr lang="de-DE">
              <a:solidFill>
                <a:srgbClr val="000000"/>
              </a:solidFill>
              <a:ea typeface="MS PGothic"/>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7</a:t>
            </a:fld>
            <a:endParaRPr lang="de-DE"/>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lvl="0" defTabSz="627063">
              <a:lnSpc>
                <a:spcPts val="2700"/>
              </a:lnSpc>
              <a:spcBef>
                <a:spcPts val="0"/>
              </a:spcBef>
              <a:spcAft>
                <a:spcPts val="0"/>
              </a:spcAft>
              <a:defRPr/>
            </a:pPr>
            <a:r>
              <a:rPr lang="de-DE">
                <a:solidFill>
                  <a:srgbClr val="C00000"/>
                </a:solidFill>
              </a:rPr>
              <a:t>Wir sind attraktiv  - Unsere Studierendenzahlen steigen (4779 im WS 2023/24)</a:t>
            </a:r>
            <a:endParaRPr/>
          </a:p>
          <a:p>
            <a:pPr marL="285750" lvl="0" indent="-285750" defTabSz="627063">
              <a:lnSpc>
                <a:spcPts val="2700"/>
              </a:lnSpc>
              <a:spcBef>
                <a:spcPts val="0"/>
              </a:spcBef>
              <a:spcAft>
                <a:spcPts val="0"/>
              </a:spcAft>
              <a:buFont typeface="Wingdings"/>
              <a:buChar char="Ø"/>
              <a:defRPr/>
            </a:pPr>
            <a:endParaRPr lang="de-DE">
              <a:solidFill>
                <a:srgbClr val="C00000"/>
              </a:solidFill>
            </a:endParaRPr>
          </a:p>
          <a:p>
            <a:pPr lvl="0" defTabSz="627063">
              <a:lnSpc>
                <a:spcPts val="2700"/>
              </a:lnSpc>
              <a:spcBef>
                <a:spcPts val="0"/>
              </a:spcBef>
              <a:spcAft>
                <a:spcPts val="0"/>
              </a:spcAft>
              <a:defRPr/>
            </a:pPr>
            <a:r>
              <a:rPr lang="de-DE">
                <a:solidFill>
                  <a:srgbClr val="C00000"/>
                </a:solidFill>
              </a:rPr>
              <a:t>Wir haben als eine der ersten Hochschulen das bisher Universitäten vorbehaltene Promotionsrecht erhalten - damit schreiben wir Geschichte</a:t>
            </a:r>
            <a:endParaRPr/>
          </a:p>
          <a:p>
            <a:pPr lvl="1" defTabSz="627063">
              <a:lnSpc>
                <a:spcPts val="2700"/>
              </a:lnSpc>
              <a:spcBef>
                <a:spcPts val="0"/>
              </a:spcBef>
              <a:spcAft>
                <a:spcPts val="0"/>
              </a:spcAft>
              <a:defRPr/>
            </a:pPr>
            <a:r>
              <a:rPr lang="de-DE" b="0">
                <a:ea typeface="ＭＳ Ｐゴシック"/>
                <a:cs typeface="Arial"/>
              </a:rPr>
              <a:t>		</a:t>
            </a:r>
            <a:r>
              <a:rPr lang="de-DE" b="0" cap="none">
                <a:ea typeface="ＭＳ Ｐゴシック"/>
                <a:cs typeface="Arial"/>
              </a:rPr>
              <a:t>Beteiligung an den neuen Promotionszentren</a:t>
            </a:r>
            <a:endParaRPr/>
          </a:p>
          <a:p>
            <a:pPr lvl="0" defTabSz="627063">
              <a:lnSpc>
                <a:spcPts val="2700"/>
              </a:lnSpc>
              <a:spcBef>
                <a:spcPts val="0"/>
              </a:spcBef>
              <a:spcAft>
                <a:spcPts val="0"/>
              </a:spcAft>
              <a:defRPr/>
            </a:pPr>
            <a:r>
              <a:rPr lang="de-DE" b="0" cap="none">
                <a:ea typeface="ＭＳ Ｐゴシック"/>
                <a:cs typeface="Arial"/>
              </a:rPr>
              <a:t>		„Digitale Technologien und ihre Anwendung“ </a:t>
            </a:r>
            <a:endParaRPr/>
          </a:p>
          <a:p>
            <a:pPr lvl="0" defTabSz="627063">
              <a:lnSpc>
                <a:spcPts val="2700"/>
              </a:lnSpc>
              <a:spcBef>
                <a:spcPts val="0"/>
              </a:spcBef>
              <a:spcAft>
                <a:spcPts val="0"/>
              </a:spcAft>
              <a:defRPr/>
            </a:pPr>
            <a:r>
              <a:rPr lang="de-DE" b="0" cap="none">
                <a:ea typeface="ＭＳ Ｐゴシック"/>
                <a:cs typeface="Arial"/>
              </a:rPr>
              <a:t>		„Digitale Innovationen für eine sich wandelnde Gesellschaft“</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Wir bilden dringend benötigte Fachkräfte in unserer Region aus – damit Binden wir sie an die Region </a:t>
            </a:r>
            <a:endParaRPr/>
          </a:p>
          <a:p>
            <a:pPr lvl="0" defTabSz="627063">
              <a:lnSpc>
                <a:spcPts val="2700"/>
              </a:lnSpc>
              <a:spcBef>
                <a:spcPts val="0"/>
              </a:spcBef>
              <a:spcAft>
                <a:spcPts val="0"/>
              </a:spcAft>
              <a:defRPr/>
            </a:pPr>
            <a:r>
              <a:rPr lang="de-DE" b="0" cap="none">
                <a:solidFill>
                  <a:srgbClr val="C00000"/>
                </a:solidFill>
                <a:ea typeface="ＭＳ Ｐゴシック"/>
                <a:cs typeface="Arial"/>
              </a:rPr>
              <a:t>		</a:t>
            </a:r>
            <a:r>
              <a:rPr lang="de-DE" b="0" cap="none">
                <a:ea typeface="ＭＳ Ｐゴシック"/>
                <a:cs typeface="Arial"/>
              </a:rPr>
              <a:t>Aufbau des neuen Studiengangs Architektur</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Wir agieren Regional und International zugleich – Start des Internationalen Campus in Dingolfing</a:t>
            </a:r>
            <a:endParaRPr/>
          </a:p>
          <a:p>
            <a:pPr lvl="0" defTabSz="627063">
              <a:lnSpc>
                <a:spcPts val="2700"/>
              </a:lnSpc>
              <a:spcBef>
                <a:spcPts val="0"/>
              </a:spcBef>
              <a:spcAft>
                <a:spcPts val="0"/>
              </a:spcAft>
              <a:defRPr/>
            </a:pPr>
            <a:r>
              <a:rPr lang="de-DE" b="0" cap="none">
                <a:ea typeface="ＭＳ Ｐゴシック"/>
                <a:cs typeface="Arial"/>
              </a:rPr>
              <a:t>		Pionier: Englischsprachiger Studiengang </a:t>
            </a:r>
            <a:r>
              <a:rPr lang="de-DE" cap="none">
                <a:ea typeface="ＭＳ Ｐゴシック"/>
                <a:cs typeface="Arial"/>
              </a:rPr>
              <a:t>Sustainable</a:t>
            </a:r>
            <a:r>
              <a:rPr lang="de-DE" cap="none">
                <a:ea typeface="ＭＳ Ｐゴシック"/>
                <a:cs typeface="Arial"/>
              </a:rPr>
              <a:t> </a:t>
            </a:r>
            <a:r>
              <a:rPr lang="de-DE" cap="none">
                <a:ea typeface="ＭＳ Ｐゴシック"/>
                <a:cs typeface="Arial"/>
              </a:rPr>
              <a:t>Operations</a:t>
            </a:r>
            <a:r>
              <a:rPr lang="de-DE" cap="none">
                <a:ea typeface="ＭＳ Ｐゴシック"/>
                <a:cs typeface="Arial"/>
              </a:rPr>
              <a:t> and Business (SIOB)</a:t>
            </a:r>
            <a:r>
              <a:rPr lang="de-DE" b="0" cap="none">
                <a:ea typeface="ＭＳ Ｐゴシック"/>
                <a:cs typeface="Arial"/>
              </a:rPr>
              <a:t> in enger Kooperation mit der Industrie</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Das Studium der Humanmedizin kommt nach Landshut – Wir sichern und Verbessern die Gesundheitsversorgung in der Region </a:t>
            </a:r>
            <a:r>
              <a:rPr lang="de-DE" b="0" cap="none">
                <a:ea typeface="ＭＳ Ｐゴシック"/>
                <a:cs typeface="Arial"/>
              </a:rPr>
              <a:t>	</a:t>
            </a:r>
            <a:endParaRPr/>
          </a:p>
          <a:p>
            <a:pPr lvl="0" defTabSz="627063">
              <a:lnSpc>
                <a:spcPts val="2700"/>
              </a:lnSpc>
              <a:spcBef>
                <a:spcPts val="0"/>
              </a:spcBef>
              <a:spcAft>
                <a:spcPts val="0"/>
              </a:spcAft>
              <a:defRPr/>
            </a:pPr>
            <a:r>
              <a:rPr lang="de-DE" b="0" cap="none">
                <a:ea typeface="ＭＳ Ｐゴシック"/>
                <a:cs typeface="Arial"/>
              </a:rPr>
              <a:t>		Offizielle Beteiligung am im Aufbau befindlichen </a:t>
            </a:r>
            <a:r>
              <a:rPr lang="de-DE" cap="none">
                <a:ea typeface="ＭＳ Ｐゴシック"/>
                <a:cs typeface="Arial"/>
              </a:rPr>
              <a:t>MedizinCampus</a:t>
            </a:r>
            <a:r>
              <a:rPr lang="de-DE" cap="none">
                <a:ea typeface="ＭＳ Ｐゴシック"/>
                <a:cs typeface="Arial"/>
              </a:rPr>
              <a:t> Niederbayern (MCN)</a:t>
            </a:r>
            <a:endParaRPr lang="de-DE" b="0" cap="none">
              <a:ea typeface="ＭＳ Ｐゴシック"/>
              <a:cs typeface="Arial"/>
            </a:endParaRPr>
          </a:p>
          <a:p>
            <a:pPr lvl="0" defTabSz="627063">
              <a:lnSpc>
                <a:spcPts val="2700"/>
              </a:lnSpc>
              <a:spcBef>
                <a:spcPts val="0"/>
              </a:spcBef>
              <a:spcAft>
                <a:spcPts val="0"/>
              </a:spcAft>
              <a:defRPr/>
            </a:pPr>
            <a:endParaRPr lang="de-DE" b="0" cap="none">
              <a:ea typeface="ＭＳ Ｐゴシック"/>
              <a:cs typeface="Arial"/>
            </a:endParaRPr>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8</a:t>
            </a:fld>
            <a:endParaRPr lang="de-DE"/>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2AE21C0-8ECF-58F6-F56B-6EAAA66C2D9A}"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media2.sv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7.png"/><Relationship Id="rId4" Type="http://schemas.openxmlformats.org/officeDocument/2006/relationships/image" Target="../media/image13.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7.png"/><Relationship Id="rId4" Type="http://schemas.openxmlformats.org/officeDocument/2006/relationships/image" Target="../media/image13.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png"/><Relationship Id="rId4" Type="http://schemas.openxmlformats.org/officeDocument/2006/relationships/image" Target="../media/image7.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5.png"/><Relationship Id="rId4" Type="http://schemas.openxmlformats.org/officeDocument/2006/relationships/image" Target="../media/image13.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5.png"/><Relationship Id="rId4" Type="http://schemas.openxmlformats.org/officeDocument/2006/relationships/image" Target="../media/image1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7.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1">
    <p:bg>
      <p:bgPr shadeToTitle="0">
        <a:solidFill>
          <a:schemeClr val="bg1"/>
        </a:solidFill>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3" name="Untertitel 2"/>
          <p:cNvSpPr>
            <a:spLocks noGrp="1"/>
          </p:cNvSpPr>
          <p:nvPr>
            <p:ph type="subTitle" idx="1"/>
          </p:nvPr>
        </p:nvSpPr>
        <p:spPr bwMode="auto">
          <a:xfrm>
            <a:off x="8290560" y="4923793"/>
            <a:ext cx="3492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16" name="Grafik 15"/>
          <p:cNvPicPr>
            <a:picLocks noChangeAspect="1"/>
          </p:cNvPicPr>
          <p:nvPr userDrawn="1"/>
        </p:nvPicPr>
        <p:blipFill>
          <a:blip r:embed="rId4">
            <a:extLst>
              <a:ext uri="{96DAC541-7B7A-43D3-8B79-37D633B846F1}">
                <asvg:svgBlip xmlns:asvg="http://schemas.microsoft.com/office/drawing/2016/SVG/main" r:embed="rId5"/>
              </a:ext>
            </a:extLst>
          </a:blip>
          <a:srcRect l="0" t="0" r="0" b="2805"/>
          <a:stretch/>
        </p:blipFill>
        <p:spPr bwMode="auto">
          <a:xfrm>
            <a:off x="5382410" y="0"/>
            <a:ext cx="3246103" cy="6857998"/>
          </a:xfrm>
          <a:prstGeom prst="rect">
            <a:avLst/>
          </a:prstGeom>
        </p:spPr>
      </p:pic>
      <p:sp>
        <p:nvSpPr>
          <p:cNvPr id="4" name="Title 3"/>
          <p:cNvSpPr>
            <a:spLocks noGrp="1"/>
          </p:cNvSpPr>
          <p:nvPr>
            <p:ph type="title"/>
          </p:nvPr>
        </p:nvSpPr>
        <p:spPr bwMode="auto">
          <a:xfrm>
            <a:off x="8290560" y="2408400"/>
            <a:ext cx="3492000" cy="2386800"/>
          </a:xfrm>
        </p:spPr>
        <p:txBody>
          <a:bodyPr vert="horz" lIns="0" tIns="0" rIns="0" bIns="0" rtlCol="0" anchor="b">
            <a:normAutofit/>
          </a:bodyPr>
          <a:lstStyle>
            <a:lvl1pPr>
              <a:defRPr lang="en-US" sz="32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3 Pictures">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B05EF99-0C51-40D0-87A9-C1AE9E3EBB75}" type="datetime1">
              <a:rPr lang="en-US"/>
              <a:t>5/23/2024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l="0" t="0" r="0" b="2805"/>
          <a:stretch/>
        </p:blipFill>
        <p:spPr bwMode="auto">
          <a:xfrm>
            <a:off x="0" y="0"/>
            <a:ext cx="3246103" cy="6858000"/>
          </a:xfrm>
          <a:prstGeom prst="rect">
            <a:avLst/>
          </a:prstGeom>
        </p:spPr>
      </p:pic>
      <p:sp>
        <p:nvSpPr>
          <p:cNvPr id="6" name="Content Placeholder 6"/>
          <p:cNvSpPr>
            <a:spLocks noGrp="1"/>
          </p:cNvSpPr>
          <p:nvPr>
            <p:ph sz="quarter" idx="17"/>
          </p:nvPr>
        </p:nvSpPr>
        <p:spPr bwMode="auto">
          <a:xfrm>
            <a:off x="2664367" y="3471134"/>
            <a:ext cx="4962494"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 name="Title 12"/>
          <p:cNvSpPr>
            <a:spLocks noGrp="1"/>
          </p:cNvSpPr>
          <p:nvPr>
            <p:ph type="title"/>
          </p:nvPr>
        </p:nvSpPr>
        <p:spPr bwMode="auto">
          <a:xfrm>
            <a:off x="2664000" y="2303999"/>
            <a:ext cx="4962494" cy="907200"/>
          </a:xfrm>
        </p:spPr>
        <p:txBody>
          <a:bodyPr/>
          <a:lstStyle/>
          <a:p>
            <a:pPr>
              <a:defRPr/>
            </a:pPr>
            <a:r>
              <a:rPr lang="en-US"/>
              <a:t>Click to edit Master title style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3 Pictures - red">
    <p:bg>
      <p:bgPr shadeToTitle="0">
        <a:solidFill>
          <a:schemeClr val="bg1"/>
        </a:solidFill>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pic>
        <p:nvPicPr>
          <p:cNvPr id="8" name="Grafik 7"/>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l="0" t="0" r="0" b="2805"/>
          <a:stretch/>
        </p:blipFill>
        <p:spPr bwMode="auto">
          <a:xfrm>
            <a:off x="0" y="0"/>
            <a:ext cx="3246103" cy="6858000"/>
          </a:xfrm>
          <a:prstGeom prst="rect">
            <a:avLst/>
          </a:prstGeom>
        </p:spPr>
      </p:pic>
      <p:sp>
        <p:nvSpPr>
          <p:cNvPr id="6"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Content Placeholder 6"/>
          <p:cNvSpPr>
            <a:spLocks noGrp="1"/>
          </p:cNvSpPr>
          <p:nvPr>
            <p:ph sz="quarter" idx="17"/>
          </p:nvPr>
        </p:nvSpPr>
        <p:spPr bwMode="auto">
          <a:xfrm>
            <a:off x="2664367" y="3471133"/>
            <a:ext cx="4962494" cy="2628000"/>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Title 12"/>
          <p:cNvSpPr>
            <a:spLocks noGrp="1"/>
          </p:cNvSpPr>
          <p:nvPr>
            <p:ph type="title"/>
          </p:nvPr>
        </p:nvSpPr>
        <p:spPr bwMode="auto">
          <a:xfrm>
            <a:off x="2664000" y="2303999"/>
            <a:ext cx="4962494" cy="907200"/>
          </a:xfrm>
        </p:spPr>
        <p:txBody>
          <a:bodyPr/>
          <a:lstStyle>
            <a:lvl1pPr>
              <a:defRPr>
                <a:solidFill>
                  <a:schemeClr val="bg1"/>
                </a:solidFill>
              </a:defRPr>
            </a:lvl1pPr>
          </a:lstStyle>
          <a:p>
            <a:pPr>
              <a:defRPr/>
            </a:pPr>
            <a:r>
              <a:rPr lang="en-US"/>
              <a:t>Click to edit Master title style</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5/23/2024</a:t>
            </a:fld>
            <a:endParaRPr lang="en-US"/>
          </a:p>
        </p:txBody>
      </p:sp>
      <p:sp>
        <p:nvSpPr>
          <p:cNvPr id="7" name="Textfeld 6"/>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1 Picture">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882E120E-5BE8-45A6-9587-22C6AA6AEAF9}" type="datetime1">
              <a:rPr lang="en-US"/>
              <a:t>5/23/2024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4" name="Content Placeholder 6"/>
          <p:cNvSpPr>
            <a:spLocks noGrp="1"/>
          </p:cNvSpPr>
          <p:nvPr>
            <p:ph sz="quarter" idx="16"/>
          </p:nvPr>
        </p:nvSpPr>
        <p:spPr bwMode="auto">
          <a:xfrm>
            <a:off x="2664367" y="1545515"/>
            <a:ext cx="4270730" cy="4547310"/>
          </a:xfrm>
        </p:spPr>
        <p:txBody>
          <a:bodyPr/>
          <a:lstStyle>
            <a:lvl1pPr>
              <a:spcAft>
                <a:spcPts val="12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Title 6"/>
          <p:cNvSpPr>
            <a:spLocks noGrp="1"/>
          </p:cNvSpPr>
          <p:nvPr>
            <p:ph type="title"/>
          </p:nvPr>
        </p:nvSpPr>
        <p:spPr bwMode="auto">
          <a:xfrm>
            <a:off x="2664366" y="471600"/>
            <a:ext cx="4270731" cy="907200"/>
          </a:xfrm>
        </p:spPr>
        <p:txBody>
          <a:bodyPr/>
          <a:lstStyle/>
          <a:p>
            <a:pPr>
              <a:defRPr/>
            </a:pPr>
            <a:r>
              <a:rPr lang="en-US"/>
              <a:t>Click to edit Master title style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1 Picture - red">
    <p:bg>
      <p:bgPr shadeToTitle="0">
        <a:solidFill>
          <a:schemeClr val="bg1"/>
        </a:solidFill>
      </p:bgPr>
    </p:bg>
    <p:spTree>
      <p:nvGrpSpPr>
        <p:cNvPr id="1" name=""/>
        <p:cNvGrpSpPr/>
        <p:nvPr/>
      </p:nvGrpSpPr>
      <p:grpSpPr bwMode="auto">
        <a:xfrm>
          <a:off x="0" y="0"/>
          <a:ext cx="0" cy="0"/>
          <a:chOff x="0" y="0"/>
          <a:chExt cx="0" cy="0"/>
        </a:xfrm>
      </p:grpSpPr>
      <p:sp>
        <p:nvSpPr>
          <p:cNvPr id="2" name="Rechteck 1"/>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 name="Grafik 3"/>
          <p:cNvPicPr>
            <a:picLocks noChangeAspect="1"/>
          </p:cNvPicPr>
          <p:nvPr userDrawn="1"/>
        </p:nvPicPr>
        <p:blipFill>
          <a:blip r:embed="rId2"/>
          <a:stretch/>
        </p:blipFill>
        <p:spPr bwMode="auto">
          <a:xfrm>
            <a:off x="11757906" y="6217611"/>
            <a:ext cx="216000" cy="469518"/>
          </a:xfrm>
          <a:prstGeom prst="rect">
            <a:avLst/>
          </a:prstGeom>
        </p:spPr>
      </p:pic>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8" name="Content Placeholder 6"/>
          <p:cNvSpPr>
            <a:spLocks noGrp="1"/>
          </p:cNvSpPr>
          <p:nvPr>
            <p:ph sz="quarter" idx="16"/>
          </p:nvPr>
        </p:nvSpPr>
        <p:spPr bwMode="auto">
          <a:xfrm>
            <a:off x="2664367" y="1545515"/>
            <a:ext cx="4270730" cy="4547310"/>
          </a:xfrm>
        </p:spPr>
        <p:txBody>
          <a:bodyPr/>
          <a:lstStyle>
            <a:lvl1pPr>
              <a:spcAft>
                <a:spcPts val="12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6"/>
          <p:cNvSpPr>
            <a:spLocks noGrp="1"/>
          </p:cNvSpPr>
          <p:nvPr>
            <p:ph type="title"/>
          </p:nvPr>
        </p:nvSpPr>
        <p:spPr bwMode="auto">
          <a:xfrm>
            <a:off x="2664366" y="471600"/>
            <a:ext cx="4270731" cy="907200"/>
          </a:xfrm>
        </p:spPr>
        <p:txBody>
          <a:bodyPr/>
          <a:lstStyle>
            <a:lvl1pPr>
              <a:defRPr>
                <a:solidFill>
                  <a:schemeClr val="bg1"/>
                </a:solidFill>
              </a:defRPr>
            </a:lvl1pPr>
          </a:lstStyle>
          <a:p>
            <a:pPr>
              <a:defRPr/>
            </a:pPr>
            <a:r>
              <a:rPr lang="en-US"/>
              <a:t>Click to edit Master title style</a:t>
            </a:r>
            <a:endParaRPr/>
          </a:p>
        </p:txBody>
      </p:sp>
      <p:sp>
        <p:nvSpPr>
          <p:cNvPr id="1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5/23/2024</a:t>
            </a:fld>
            <a:endParaRPr lang="en-US"/>
          </a:p>
        </p:txBody>
      </p:sp>
      <p:sp>
        <p:nvSpPr>
          <p:cNvPr id="13" name="Textfeld 12"/>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1 Picture on top">
    <p:bg>
      <p:bgPr shadeToTitle="0">
        <a:solidFill>
          <a:schemeClr val="bg1"/>
        </a:solidFill>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3" name="Datumsplatzhalter 2"/>
          <p:cNvSpPr>
            <a:spLocks noGrp="1"/>
          </p:cNvSpPr>
          <p:nvPr>
            <p:ph type="dt" sz="half" idx="10"/>
          </p:nvPr>
        </p:nvSpPr>
        <p:spPr bwMode="auto"/>
        <p:txBody>
          <a:bodyPr/>
          <a:lstStyle/>
          <a:p>
            <a:pPr>
              <a:defRPr/>
            </a:pPr>
            <a:fld id="{48AEF90E-DAB8-47FB-8B7D-D26B597B7476}" type="datetime1">
              <a:rPr lang="en-US"/>
              <a:t>5/23/2024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
        <p:nvSpPr>
          <p:cNvPr id="12" name="Content Placeholder 6"/>
          <p:cNvSpPr>
            <a:spLocks noGrp="1"/>
          </p:cNvSpPr>
          <p:nvPr>
            <p:ph sz="quarter" idx="18"/>
          </p:nvPr>
        </p:nvSpPr>
        <p:spPr bwMode="auto">
          <a:xfrm>
            <a:off x="2664367" y="3471134"/>
            <a:ext cx="4247633"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4" name="Content Placeholder 6"/>
          <p:cNvSpPr>
            <a:spLocks noGrp="1"/>
          </p:cNvSpPr>
          <p:nvPr>
            <p:ph sz="quarter" idx="19"/>
          </p:nvPr>
        </p:nvSpPr>
        <p:spPr bwMode="auto">
          <a:xfrm>
            <a:off x="7104212" y="3471134"/>
            <a:ext cx="4249587"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Title 14"/>
          <p:cNvSpPr>
            <a:spLocks noGrp="1"/>
          </p:cNvSpPr>
          <p:nvPr>
            <p:ph type="title"/>
          </p:nvPr>
        </p:nvSpPr>
        <p:spPr bwMode="auto">
          <a:xfrm>
            <a:off x="2664368" y="2430000"/>
            <a:ext cx="8689432" cy="907200"/>
          </a:xfrm>
        </p:spPr>
        <p:txBody>
          <a:bodyPr/>
          <a:lstStyle/>
          <a:p>
            <a:pPr>
              <a:defRPr/>
            </a:pPr>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1 Picture on top - red">
    <p:bg>
      <p:bgPr shadeToTitle="0">
        <a:solidFill>
          <a:schemeClr val="bg1"/>
        </a:solidFill>
      </p:bgPr>
    </p:bg>
    <p:spTree>
      <p:nvGrpSpPr>
        <p:cNvPr id="1" name=""/>
        <p:cNvGrpSpPr/>
        <p:nvPr/>
      </p:nvGrpSpPr>
      <p:grpSpPr bwMode="auto">
        <a:xfrm>
          <a:off x="0" y="0"/>
          <a:ext cx="0" cy="0"/>
          <a:chOff x="0" y="0"/>
          <a:chExt cx="0" cy="0"/>
        </a:xfrm>
      </p:grpSpPr>
      <p:sp>
        <p:nvSpPr>
          <p:cNvPr id="14" name="Rechteck 1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5" name="Grafik 14"/>
          <p:cNvPicPr>
            <a:picLocks noChangeAspect="1"/>
          </p:cNvPicPr>
          <p:nvPr userDrawn="1"/>
        </p:nvPicPr>
        <p:blipFill>
          <a:blip r:embed="rId2"/>
          <a:stretch/>
        </p:blipFill>
        <p:spPr bwMode="auto">
          <a:xfrm>
            <a:off x="11757906" y="6217611"/>
            <a:ext cx="216000" cy="469518"/>
          </a:xfrm>
          <a:prstGeom prst="rect">
            <a:avLst/>
          </a:prstGeom>
        </p:spPr>
      </p:pic>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3"/>
          <a:srcRect l="0" t="0" r="0" b="2805"/>
          <a:stretch/>
        </p:blipFill>
        <p:spPr bwMode="auto">
          <a:xfrm>
            <a:off x="0" y="0"/>
            <a:ext cx="3246103" cy="6858000"/>
          </a:xfrm>
          <a:prstGeom prst="rect">
            <a:avLst/>
          </a:prstGeom>
        </p:spPr>
      </p:pic>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4"/>
            <a:stretch/>
          </a:blipFill>
        </p:spPr>
        <p:txBody>
          <a:bodyPr/>
          <a:lstStyle/>
          <a:p>
            <a:pPr lvl="0">
              <a:defRPr/>
            </a:pPr>
            <a:r>
              <a:rPr lang="de-DE"/>
              <a:t> </a:t>
            </a:r>
            <a:endParaRPr lang="en-US"/>
          </a:p>
        </p:txBody>
      </p:sp>
      <p:sp>
        <p:nvSpPr>
          <p:cNvPr id="8" name="Content Placeholder 6"/>
          <p:cNvSpPr>
            <a:spLocks noGrp="1"/>
          </p:cNvSpPr>
          <p:nvPr>
            <p:ph sz="quarter" idx="18"/>
          </p:nvPr>
        </p:nvSpPr>
        <p:spPr bwMode="auto">
          <a:xfrm>
            <a:off x="2664367" y="3471134"/>
            <a:ext cx="4247633" cy="2621691"/>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2" name="Content Placeholder 6"/>
          <p:cNvSpPr>
            <a:spLocks noGrp="1"/>
          </p:cNvSpPr>
          <p:nvPr>
            <p:ph sz="quarter" idx="19"/>
          </p:nvPr>
        </p:nvSpPr>
        <p:spPr bwMode="auto">
          <a:xfrm>
            <a:off x="7104212" y="3471134"/>
            <a:ext cx="4249587" cy="2621691"/>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6" name="Title 14"/>
          <p:cNvSpPr>
            <a:spLocks noGrp="1"/>
          </p:cNvSpPr>
          <p:nvPr>
            <p:ph type="title"/>
          </p:nvPr>
        </p:nvSpPr>
        <p:spPr bwMode="auto">
          <a:xfrm>
            <a:off x="2664368" y="2430000"/>
            <a:ext cx="8689432" cy="907200"/>
          </a:xfrm>
        </p:spPr>
        <p:txBody>
          <a:bodyPr/>
          <a:lstStyle>
            <a:lvl1pPr>
              <a:defRPr>
                <a:solidFill>
                  <a:schemeClr val="bg1"/>
                </a:solidFill>
              </a:defRPr>
            </a:lvl1pPr>
          </a:lstStyle>
          <a:p>
            <a:pPr>
              <a:defRPr/>
            </a:pPr>
            <a:r>
              <a:rPr lang="en-US"/>
              <a:t>Click to edit Master title style</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5/23/2024</a:t>
            </a:fld>
            <a:endParaRPr lang="en-US"/>
          </a:p>
        </p:txBody>
      </p:sp>
      <p:sp>
        <p:nvSpPr>
          <p:cNvPr id="4" name="Textfeld 3"/>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1 Picture on top and box">
    <p:bg>
      <p:bgPr shadeToTitle="0">
        <a:solidFill>
          <a:schemeClr val="bg1"/>
        </a:solidFill>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3" name="Datumsplatzhalter 2"/>
          <p:cNvSpPr>
            <a:spLocks noGrp="1"/>
          </p:cNvSpPr>
          <p:nvPr>
            <p:ph type="dt" sz="half" idx="10"/>
          </p:nvPr>
        </p:nvSpPr>
        <p:spPr bwMode="auto"/>
        <p:txBody>
          <a:bodyPr/>
          <a:lstStyle/>
          <a:p>
            <a:pPr>
              <a:defRPr/>
            </a:pPr>
            <a:fld id="{CE400A85-4CF9-45B4-8885-3E994D1FCFC6}" type="datetime1">
              <a:rPr lang="en-US"/>
              <a:t>5/23/2024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
        <p:nvSpPr>
          <p:cNvPr id="4" name="Content Placeholder 6"/>
          <p:cNvSpPr>
            <a:spLocks noGrp="1"/>
          </p:cNvSpPr>
          <p:nvPr>
            <p:ph sz="quarter" idx="18"/>
          </p:nvPr>
        </p:nvSpPr>
        <p:spPr bwMode="auto">
          <a:xfrm>
            <a:off x="2664367" y="3471134"/>
            <a:ext cx="5500800" cy="2621691"/>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14"/>
          <p:cNvSpPr>
            <a:spLocks noGrp="1"/>
          </p:cNvSpPr>
          <p:nvPr>
            <p:ph type="title"/>
          </p:nvPr>
        </p:nvSpPr>
        <p:spPr bwMode="auto">
          <a:xfrm>
            <a:off x="2664368" y="2430000"/>
            <a:ext cx="5500800" cy="907200"/>
          </a:xfrm>
        </p:spPr>
        <p:txBody>
          <a:bodyPr/>
          <a:lstStyle/>
          <a:p>
            <a:pPr>
              <a:defRPr/>
            </a:pPr>
            <a:r>
              <a:rPr lang="en-US"/>
              <a:t>Click to edit Master title style</a:t>
            </a:r>
            <a:endParaRPr/>
          </a:p>
        </p:txBody>
      </p:sp>
      <p:sp>
        <p:nvSpPr>
          <p:cNvPr id="14" name="Content Placeholder 6"/>
          <p:cNvSpPr>
            <a:spLocks noGrp="1"/>
          </p:cNvSpPr>
          <p:nvPr>
            <p:ph sz="quarter" idx="19"/>
          </p:nvPr>
        </p:nvSpPr>
        <p:spPr bwMode="auto">
          <a:xfrm>
            <a:off x="8372400" y="0"/>
            <a:ext cx="3394800" cy="6092825"/>
          </a:xfrm>
          <a:prstGeom prst="rect">
            <a:avLst/>
          </a:prstGeom>
          <a:solidFill>
            <a:schemeClr val="bg2"/>
          </a:solidFill>
        </p:spPr>
        <p:txBody>
          <a:bodyPr vert="horz" lIns="504000" tIns="288000" rIns="360000" bIns="0" rtlCol="0">
            <a:normAutofit/>
          </a:bodyPr>
          <a:lstStyle>
            <a:lvl1pPr>
              <a:defRPr lang="en-US" sz="1200" b="0"/>
            </a:lvl1pPr>
            <a:lvl2pPr>
              <a:defRPr lang="en-US" sz="1200" b="0"/>
            </a:lvl2pPr>
            <a:lvl3pPr>
              <a:defRPr lang="en-US" sz="1200" b="0"/>
            </a:lvl3pPr>
            <a:lvl4pPr>
              <a:defRPr lang="en-US" sz="1200" b="0"/>
            </a:lvl4pPr>
            <a:lvl5pPr>
              <a:defRPr lang="en-US" sz="1200" b="0"/>
            </a:lvl5pPr>
          </a:lstStyle>
          <a:p>
            <a:pPr lvl="0">
              <a:spcAft>
                <a:spcPts val="600"/>
              </a:spcAft>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1 Picture on top and box - red">
    <p:bg>
      <p:bgPr shadeToTitle="0">
        <a:solidFill>
          <a:schemeClr val="bg1"/>
        </a:solidFill>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2"/>
          <a:stretch/>
        </p:blipFill>
        <p:spPr bwMode="auto">
          <a:xfrm>
            <a:off x="11757906" y="6217611"/>
            <a:ext cx="216000" cy="469518"/>
          </a:xfrm>
          <a:prstGeom prst="rect">
            <a:avLst/>
          </a:prstGeom>
        </p:spPr>
      </p:pic>
      <p:sp>
        <p:nvSpPr>
          <p:cNvPr id="14" name="Textplatzhalter 12"/>
          <p:cNvSpPr>
            <a:spLocks noGrp="1"/>
          </p:cNvSpPr>
          <p:nvPr>
            <p:ph type="body" sz="quarter" idx="17"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15" name="Textplatzhalter 12"/>
          <p:cNvSpPr>
            <a:spLocks noGrp="1"/>
          </p:cNvSpPr>
          <p:nvPr>
            <p:ph type="body" sz="quarter" idx="18"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6" name="Content Placeholder 6"/>
          <p:cNvSpPr>
            <a:spLocks noGrp="1"/>
          </p:cNvSpPr>
          <p:nvPr>
            <p:ph sz="quarter" idx="19"/>
          </p:nvPr>
        </p:nvSpPr>
        <p:spPr bwMode="auto">
          <a:xfrm>
            <a:off x="2664367" y="3471134"/>
            <a:ext cx="5500800" cy="2621691"/>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 name="Title 14"/>
          <p:cNvSpPr>
            <a:spLocks noGrp="1"/>
          </p:cNvSpPr>
          <p:nvPr>
            <p:ph type="title"/>
          </p:nvPr>
        </p:nvSpPr>
        <p:spPr bwMode="auto">
          <a:xfrm>
            <a:off x="2664368" y="2430000"/>
            <a:ext cx="5500800" cy="907200"/>
          </a:xfrm>
        </p:spPr>
        <p:txBody>
          <a:bodyPr/>
          <a:lstStyle>
            <a:lvl1pPr>
              <a:defRPr>
                <a:solidFill>
                  <a:schemeClr val="bg1"/>
                </a:solidFill>
              </a:defRPr>
            </a:lvl1pPr>
          </a:lstStyle>
          <a:p>
            <a:pPr>
              <a:defRPr/>
            </a:pPr>
            <a:r>
              <a:rPr lang="en-US"/>
              <a:t>Click to edit Master title style</a:t>
            </a:r>
            <a:endParaRPr/>
          </a:p>
        </p:txBody>
      </p:sp>
      <p:sp>
        <p:nvSpPr>
          <p:cNvPr id="16" name="Content Placeholder 6"/>
          <p:cNvSpPr>
            <a:spLocks noGrp="1"/>
          </p:cNvSpPr>
          <p:nvPr>
            <p:ph sz="quarter" idx="20"/>
          </p:nvPr>
        </p:nvSpPr>
        <p:spPr bwMode="auto">
          <a:xfrm>
            <a:off x="8372400" y="0"/>
            <a:ext cx="3394800" cy="6092825"/>
          </a:xfrm>
          <a:prstGeom prst="rect">
            <a:avLst/>
          </a:prstGeom>
          <a:solidFill>
            <a:schemeClr val="bg2"/>
          </a:solidFill>
        </p:spPr>
        <p:txBody>
          <a:bodyPr vert="horz" lIns="504000" tIns="288000" rIns="360000" bIns="0" rtlCol="0">
            <a:normAutofit/>
          </a:bodyPr>
          <a:lstStyle>
            <a:lvl1pPr>
              <a:defRPr lang="en-US" sz="1200" b="0"/>
            </a:lvl1pPr>
            <a:lvl2pPr>
              <a:defRPr lang="en-US" sz="1200" b="0"/>
            </a:lvl2pPr>
            <a:lvl3pPr>
              <a:defRPr lang="en-US" sz="1200" b="0"/>
            </a:lvl3pPr>
            <a:lvl4pPr>
              <a:defRPr lang="en-US" sz="1200" b="0"/>
            </a:lvl4pPr>
            <a:lvl5pPr>
              <a:defRPr lang="en-US" sz="1200" b="0"/>
            </a:lvl5pPr>
          </a:lstStyle>
          <a:p>
            <a:pPr lvl="0">
              <a:spcAft>
                <a:spcPts val="600"/>
              </a:spcAft>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5/23/2024</a:t>
            </a:fld>
            <a:endParaRPr lang="en-US"/>
          </a:p>
        </p:txBody>
      </p:sp>
      <p:sp>
        <p:nvSpPr>
          <p:cNvPr id="7" name="Textfeld 6"/>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le and Content">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3AC8132C-978F-478B-B12D-AA158AD378A3}" type="datetime1">
              <a:rPr lang="en-US"/>
              <a:t>5/23/2024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Title 6"/>
          <p:cNvSpPr>
            <a:spLocks noGrp="1"/>
          </p:cNvSpPr>
          <p:nvPr>
            <p:ph type="title"/>
          </p:nvPr>
        </p:nvSpPr>
        <p:spPr bwMode="auto"/>
        <p:txBody>
          <a:bodyPr/>
          <a:lstStyle/>
          <a:p>
            <a:pPr>
              <a:defRPr/>
            </a:pPr>
            <a:r>
              <a:rPr lang="en-US"/>
              <a:t>Click to edit Master title style</a:t>
            </a:r>
            <a:endParaRPr/>
          </a:p>
        </p:txBody>
      </p:sp>
      <p:sp>
        <p:nvSpPr>
          <p:cNvPr id="9" name="Content Placeholder 8"/>
          <p:cNvSpPr>
            <a:spLocks noGrp="1"/>
          </p:cNvSpPr>
          <p:nvPr>
            <p:ph sz="quarter" idx="13"/>
          </p:nvPr>
        </p:nvSpPr>
        <p:spPr bwMode="auto">
          <a:xfrm>
            <a:off x="839787" y="1808163"/>
            <a:ext cx="10512425"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le and 2 Contents">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296307B9-D7A4-4B2F-BA6B-7C67D058961D}" type="datetime1">
              <a:rPr lang="en-US"/>
              <a:t>5/23/2024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9" name="Content Placeholder 8"/>
          <p:cNvSpPr>
            <a:spLocks noGrp="1"/>
          </p:cNvSpPr>
          <p:nvPr>
            <p:ph sz="quarter" idx="13"/>
          </p:nvPr>
        </p:nvSpPr>
        <p:spPr bwMode="auto">
          <a:xfrm>
            <a:off x="839787" y="1808163"/>
            <a:ext cx="5148263"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Content Placeholder 8"/>
          <p:cNvSpPr>
            <a:spLocks noGrp="1"/>
          </p:cNvSpPr>
          <p:nvPr>
            <p:ph sz="quarter" idx="14"/>
          </p:nvPr>
        </p:nvSpPr>
        <p:spPr bwMode="auto">
          <a:xfrm>
            <a:off x="6205537" y="1808163"/>
            <a:ext cx="5148263"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Title 10"/>
          <p:cNvSpPr>
            <a:spLocks noGrp="1"/>
          </p:cNvSpPr>
          <p:nvPr>
            <p:ph type="title"/>
          </p:nvPr>
        </p:nvSpPr>
        <p:spPr bwMode="auto"/>
        <p:txBody>
          <a:bodyPr/>
          <a:lstStyle/>
          <a:p>
            <a:pPr>
              <a:defRPr/>
            </a:pPr>
            <a:r>
              <a:rPr lang="en-US"/>
              <a:t>Click to edit Master title style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2">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9" name="Grafik 8"/>
          <p:cNvPicPr>
            <a:picLocks noChangeAspect="1"/>
          </p:cNvPicPr>
          <p:nvPr userDrawn="1"/>
        </p:nvPicPr>
        <p:blipFill>
          <a:blip r:embed="rId4"/>
          <a:srcRect l="0" t="0" r="0" b="2805"/>
          <a:stretch/>
        </p:blipFill>
        <p:spPr bwMode="auto">
          <a:xfrm>
            <a:off x="5382410" y="0"/>
            <a:ext cx="3246103" cy="6857998"/>
          </a:xfrm>
          <a:prstGeom prst="rect">
            <a:avLst/>
          </a:prstGeom>
        </p:spPr>
      </p:pic>
      <p:sp>
        <p:nvSpPr>
          <p:cNvPr id="4" name="Untertitel 2"/>
          <p:cNvSpPr>
            <a:spLocks noGrp="1"/>
          </p:cNvSpPr>
          <p:nvPr>
            <p:ph type="subTitle" idx="1"/>
          </p:nvPr>
        </p:nvSpPr>
        <p:spPr bwMode="auto">
          <a:xfrm>
            <a:off x="8290560" y="4923793"/>
            <a:ext cx="3492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5" name="Title 3"/>
          <p:cNvSpPr>
            <a:spLocks noGrp="1"/>
          </p:cNvSpPr>
          <p:nvPr>
            <p:ph type="title"/>
          </p:nvPr>
        </p:nvSpPr>
        <p:spPr bwMode="auto">
          <a:xfrm>
            <a:off x="8290560" y="2408400"/>
            <a:ext cx="3492000" cy="2386800"/>
          </a:xfrm>
        </p:spPr>
        <p:txBody>
          <a:bodyPr vert="horz" lIns="0" tIns="0" rIns="0" bIns="0" rtlCol="0" anchor="b">
            <a:normAutofit/>
          </a:bodyPr>
          <a:lstStyle>
            <a:lvl1pPr>
              <a:defRPr lang="en-US" sz="32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le Content and Picture">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BE6275EB-73FA-4001-B3F3-FDDA490C7E01}" type="datetime1">
              <a:rPr lang="en-US"/>
              <a:t>5/23/2024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7" name="Content Placeholder 8"/>
          <p:cNvSpPr>
            <a:spLocks noGrp="1"/>
          </p:cNvSpPr>
          <p:nvPr>
            <p:ph sz="quarter" idx="13"/>
          </p:nvPr>
        </p:nvSpPr>
        <p:spPr bwMode="auto">
          <a:xfrm>
            <a:off x="839787" y="1808163"/>
            <a:ext cx="6095311" cy="4284662"/>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9"/>
          <p:cNvSpPr>
            <a:spLocks noGrp="1"/>
          </p:cNvSpPr>
          <p:nvPr>
            <p:ph type="title"/>
          </p:nvPr>
        </p:nvSpPr>
        <p:spPr bwMode="auto">
          <a:xfrm>
            <a:off x="838200" y="702000"/>
            <a:ext cx="6095311" cy="907200"/>
          </a:xfrm>
        </p:spPr>
        <p:txBody>
          <a:bodyPr/>
          <a:lstStyle/>
          <a:p>
            <a:pPr>
              <a:defRPr/>
            </a:pPr>
            <a:r>
              <a:rPr lang="en-US"/>
              <a:t>Click to edit Master title style</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le and 2 Contents with Pictures">
    <p:bg>
      <p:bgPr shadeToTitle="0">
        <a:solidFill>
          <a:schemeClr val="bg1"/>
        </a:solidFill>
      </p:bgPr>
    </p:bg>
    <p:spTree>
      <p:nvGrpSpPr>
        <p:cNvPr id="1" name=""/>
        <p:cNvGrpSpPr/>
        <p:nvPr/>
      </p:nvGrpSpPr>
      <p:grpSpPr bwMode="auto">
        <a:xfrm>
          <a:off x="0" y="0"/>
          <a:ext cx="0" cy="0"/>
          <a:chOff x="0" y="0"/>
          <a:chExt cx="0" cy="0"/>
        </a:xfrm>
      </p:grpSpPr>
      <p:sp>
        <p:nvSpPr>
          <p:cNvPr id="4" name="Datumsplatzhalter 3"/>
          <p:cNvSpPr>
            <a:spLocks noGrp="1"/>
          </p:cNvSpPr>
          <p:nvPr>
            <p:ph type="dt" sz="half" idx="10"/>
          </p:nvPr>
        </p:nvSpPr>
        <p:spPr bwMode="auto"/>
        <p:txBody>
          <a:bodyPr/>
          <a:lstStyle/>
          <a:p>
            <a:pPr>
              <a:defRPr/>
            </a:pPr>
            <a:fld id="{6EE8398F-173F-4535-B660-875CD749EFCC}" type="datetime1">
              <a:rPr lang="en-US"/>
              <a:t>5/23/2024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4"/>
          </p:nvPr>
        </p:nvSpPr>
        <p:spPr bwMode="auto">
          <a:xfrm>
            <a:off x="839787" y="1541929"/>
            <a:ext cx="5148000"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Bildplatzhalter 9"/>
          <p:cNvSpPr>
            <a:spLocks noGrp="1"/>
          </p:cNvSpPr>
          <p:nvPr>
            <p:ph type="pic" sz="quarter" idx="15"/>
          </p:nvPr>
        </p:nvSpPr>
        <p:spPr bwMode="auto">
          <a:xfrm>
            <a:off x="6205799" y="1541929"/>
            <a:ext cx="5986201"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Content Placeholder 8"/>
          <p:cNvSpPr>
            <a:spLocks noGrp="1"/>
          </p:cNvSpPr>
          <p:nvPr>
            <p:ph sz="quarter" idx="13"/>
          </p:nvPr>
        </p:nvSpPr>
        <p:spPr bwMode="auto">
          <a:xfrm>
            <a:off x="839787" y="4058825"/>
            <a:ext cx="5148263" cy="2034000"/>
          </a:xfrm>
        </p:spPr>
        <p:txBody>
          <a:bodyPr/>
          <a:lstStyle>
            <a:lvl1pPr>
              <a:spcAft>
                <a:spcPts val="12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2" name="Content Placeholder 8"/>
          <p:cNvSpPr>
            <a:spLocks noGrp="1"/>
          </p:cNvSpPr>
          <p:nvPr>
            <p:ph sz="quarter" idx="16"/>
          </p:nvPr>
        </p:nvSpPr>
        <p:spPr bwMode="auto">
          <a:xfrm>
            <a:off x="6205537" y="4058825"/>
            <a:ext cx="5148263" cy="2034000"/>
          </a:xfrm>
        </p:spPr>
        <p:txBody>
          <a:bodyPr/>
          <a:lstStyle>
            <a:lvl1pPr>
              <a:spcAft>
                <a:spcPts val="12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 name="Title 12"/>
          <p:cNvSpPr>
            <a:spLocks noGrp="1"/>
          </p:cNvSpPr>
          <p:nvPr>
            <p:ph type="title"/>
          </p:nvPr>
        </p:nvSpPr>
        <p:spPr bwMode="auto">
          <a:xfrm>
            <a:off x="838200" y="702000"/>
            <a:ext cx="10515600" cy="684000"/>
          </a:xfrm>
        </p:spPr>
        <p:txBody>
          <a:bodyPr/>
          <a:lstStyle/>
          <a:p>
            <a:pPr>
              <a:defRPr/>
            </a:pPr>
            <a:r>
              <a:rPr lang="en-US"/>
              <a:t>Click to edit Master title style</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le only">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DB5CCA18-D529-48F2-B5FC-D4F2920C591F}" type="datetime1">
              <a:rPr lang="en-US"/>
              <a:t>5/23/2024</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Title 6"/>
          <p:cNvSpPr>
            <a:spLocks noGrp="1"/>
          </p:cNvSpPr>
          <p:nvPr>
            <p:ph type="title"/>
          </p:nvPr>
        </p:nvSpPr>
        <p:spPr bwMode="auto"/>
        <p:txBody>
          <a:bodyPr/>
          <a:lstStyle/>
          <a:p>
            <a:pPr>
              <a:defRPr/>
            </a:pPr>
            <a:r>
              <a:rPr lang="en-US"/>
              <a:t>Click to edit Master title style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Blank">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6A3B6FC2-EF03-410F-BFB5-19E8D3C3D313}" type="datetime1">
              <a:rPr lang="en-US"/>
              <a:t>5/23/2024</a:t>
            </a:fld>
            <a:endParaRPr lang="en-US"/>
          </a:p>
        </p:txBody>
      </p:sp>
      <p:sp>
        <p:nvSpPr>
          <p:cNvPr id="3" name="Fußzeilenplatzhalter 2"/>
          <p:cNvSpPr>
            <a:spLocks noGrp="1"/>
          </p:cNvSpPr>
          <p:nvPr>
            <p:ph type="ftr" sz="quarter" idx="11"/>
          </p:nvPr>
        </p:nvSpPr>
        <p:spPr bwMode="auto"/>
        <p:txBody>
          <a:bodyPr/>
          <a:lstStyle/>
          <a:p>
            <a:pPr>
              <a:defRPr/>
            </a:pPr>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Contact 1">
    <p:bg>
      <p:bgPr shadeToTitle="0">
        <a:solidFill>
          <a:schemeClr val="bg1"/>
        </a:solidFill>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8617688" cy="6857999"/>
          </a:xfrm>
          <a:prstGeom prst="rect">
            <a:avLst/>
          </a:prstGeom>
        </p:spPr>
      </p:pic>
      <p:sp>
        <p:nvSpPr>
          <p:cNvPr id="12" name="Freihandform: Form 11"/>
          <p:cNvSpPr/>
          <p:nvPr userDrawn="1"/>
        </p:nvSpPr>
        <p:spPr bwMode="auto">
          <a:xfrm>
            <a:off x="7697972" y="0"/>
            <a:ext cx="4494028"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l="0" t="0" r="0" b="2805"/>
          <a:stretch/>
        </p:blipFill>
        <p:spPr bwMode="auto">
          <a:xfrm>
            <a:off x="6844718" y="0"/>
            <a:ext cx="3246103"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9619852" y="2721834"/>
            <a:ext cx="2016000" cy="567000"/>
          </a:xfrm>
          <a:prstGeom prst="rect">
            <a:avLst/>
          </a:prstGeom>
        </p:spPr>
      </p:pic>
      <p:sp>
        <p:nvSpPr>
          <p:cNvPr id="7" name="Textfeld 6"/>
          <p:cNvSpPr txBox="1"/>
          <p:nvPr userDrawn="1"/>
        </p:nvSpPr>
        <p:spPr bwMode="auto">
          <a:xfrm>
            <a:off x="9619853" y="3558598"/>
            <a:ext cx="2161022" cy="1292662"/>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a:p>
          <a:p>
            <a:pPr algn="l">
              <a:defRPr/>
            </a:pPr>
            <a:endParaRPr lang="en-US" sz="1400" b="0" i="0" u="none" strike="noStrike">
              <a:solidFill>
                <a:srgbClr val="FFFFFF"/>
              </a:solidFill>
              <a:latin typeface="Arial"/>
            </a:endParaRPr>
          </a:p>
          <a:p>
            <a:pPr algn="l">
              <a:defRPr/>
            </a:pPr>
            <a:r>
              <a:rPr lang="de-DE" sz="1400" b="0" i="0" u="none" strike="noStrike">
                <a:solidFill>
                  <a:srgbClr val="FFFFFF"/>
                </a:solidFill>
                <a:latin typeface="Arial"/>
              </a:rPr>
              <a:t>Phone: +49 (0) 871 - 506 0</a:t>
            </a:r>
            <a:endParaRPr/>
          </a:p>
          <a:p>
            <a:pPr algn="l">
              <a:defRPr/>
            </a:pPr>
            <a:r>
              <a:rPr lang="de-DE" sz="1400" b="0" i="0" u="none" strike="noStrike">
                <a:solidFill>
                  <a:srgbClr val="FFFFFF"/>
                </a:solidFill>
                <a:latin typeface="Arial"/>
              </a:rPr>
              <a:t>info@haw-landshut.de</a:t>
            </a:r>
            <a:endParaRPr/>
          </a:p>
          <a:p>
            <a:pPr algn="l">
              <a:defRPr/>
            </a:pPr>
            <a:r>
              <a:rPr lang="de-DE" sz="1400" b="0" i="0" u="none" strike="noStrike">
                <a:solidFill>
                  <a:srgbClr val="FFFFFF"/>
                </a:solidFill>
                <a:latin typeface="Arial"/>
              </a:rPr>
              <a:t>www.uas-landshut.de</a:t>
            </a:r>
            <a:endParaRPr lang="en-US" sz="1400" i="0">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Contact 2">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12192000" cy="6857999"/>
          </a:xfrm>
          <a:prstGeom prst="rect">
            <a:avLst/>
          </a:prstGeom>
        </p:spPr>
      </p:pic>
      <p:sp>
        <p:nvSpPr>
          <p:cNvPr id="12" name="Rechteck 11"/>
          <p:cNvSpPr/>
          <p:nvPr userDrawn="1"/>
        </p:nvSpPr>
        <p:spPr bwMode="auto">
          <a:xfrm>
            <a:off x="0" y="3288833"/>
            <a:ext cx="6984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l="0" t="0" r="0" b="-3334"/>
          <a:stretch/>
        </p:blipFill>
        <p:spPr bwMode="auto">
          <a:xfrm>
            <a:off x="411125" y="3288833"/>
            <a:ext cx="1328637"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2225313" y="4934356"/>
            <a:ext cx="2016000" cy="567000"/>
          </a:xfrm>
          <a:prstGeom prst="rect">
            <a:avLst/>
          </a:prstGeom>
        </p:spPr>
      </p:pic>
      <p:sp>
        <p:nvSpPr>
          <p:cNvPr id="7" name="Textfeld 6"/>
          <p:cNvSpPr txBox="1"/>
          <p:nvPr userDrawn="1"/>
        </p:nvSpPr>
        <p:spPr bwMode="auto">
          <a:xfrm>
            <a:off x="2225313" y="5637262"/>
            <a:ext cx="2161022" cy="430887"/>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lang="en-US" sz="1400" i="0">
              <a:latin typeface="Arial"/>
            </a:endParaRPr>
          </a:p>
        </p:txBody>
      </p:sp>
      <p:sp>
        <p:nvSpPr>
          <p:cNvPr id="3" name="Textfeld 2"/>
          <p:cNvSpPr txBox="1"/>
          <p:nvPr userDrawn="1"/>
        </p:nvSpPr>
        <p:spPr bwMode="auto">
          <a:xfrm>
            <a:off x="4537460" y="5421817"/>
            <a:ext cx="2161022" cy="646331"/>
          </a:xfrm>
          <a:prstGeom prst="rect">
            <a:avLst/>
          </a:prstGeom>
          <a:noFill/>
        </p:spPr>
        <p:txBody>
          <a:bodyPr wrap="square" lIns="0" tIns="0" rIns="0" bIns="0">
            <a:spAutoFit/>
          </a:bodyPr>
          <a:lstStyle/>
          <a:p>
            <a:pPr algn="l">
              <a:defRPr/>
            </a:pPr>
            <a:r>
              <a:rPr lang="de-DE" sz="1400" b="0" i="0" u="none" strike="noStrike">
                <a:solidFill>
                  <a:srgbClr val="FFFFFF"/>
                </a:solidFill>
                <a:latin typeface="Arial"/>
              </a:rPr>
              <a:t>Phone: +49 (0) 871 - 506 0</a:t>
            </a:r>
            <a:endParaRPr/>
          </a:p>
          <a:p>
            <a:pPr algn="l">
              <a:defRPr/>
            </a:pPr>
            <a:r>
              <a:rPr lang="de-DE" sz="1400" b="0" i="0" u="none" strike="noStrike">
                <a:solidFill>
                  <a:srgbClr val="FFFFFF"/>
                </a:solidFill>
                <a:latin typeface="Arial"/>
              </a:rPr>
              <a:t>info@haw-landshut.de</a:t>
            </a:r>
            <a:endParaRPr/>
          </a:p>
          <a:p>
            <a:pPr algn="l">
              <a:defRPr/>
            </a:pPr>
            <a:r>
              <a:rPr lang="de-DE" sz="1400" b="0" i="0" u="none" strike="noStrike">
                <a:solidFill>
                  <a:srgbClr val="FFFFFF"/>
                </a:solidFill>
                <a:latin typeface="Arial"/>
              </a:rPr>
              <a:t>www.uas-landshut.de</a:t>
            </a:r>
            <a:endParaRPr lang="en-US" sz="1400" i="0">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itle" userDrawn="1">
  <p:cSld name="Kapitelfolie 2">
    <p:bg>
      <p:bgPr shadeToTitle="0">
        <a:solidFill>
          <a:schemeClr val="bg1"/>
        </a:solidFill>
      </p:bgPr>
    </p:bg>
    <p:spTree>
      <p:nvGrpSpPr>
        <p:cNvPr id="1" name=""/>
        <p:cNvGrpSpPr/>
        <p:nvPr/>
      </p:nvGrpSpPr>
      <p:grpSpPr bwMode="auto">
        <a:xfrm>
          <a:off x="0" y="0"/>
          <a:ext cx="0" cy="0"/>
          <a:chOff x="0" y="0"/>
          <a:chExt cx="0" cy="0"/>
        </a:xfrm>
      </p:grpSpPr>
      <p:sp>
        <p:nvSpPr>
          <p:cNvPr id="6" name="Rechteck 5"/>
          <p:cNvSpPr/>
          <p:nvPr userDrawn="1"/>
        </p:nvSpPr>
        <p:spPr bwMode="auto">
          <a:xfrm>
            <a:off x="1" y="0"/>
            <a:ext cx="12192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3051101" y="1764000"/>
            <a:ext cx="8301111"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3051101" y="4284000"/>
            <a:ext cx="8301111"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7C80D59F-8B69-4526-9E99-2CF4A1E10134}" type="datetime1">
              <a:rPr lang="de-DE"/>
              <a:t>23.05.2024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Inhalte mit 1 Bild">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3D2715E6-0C1E-46FF-9199-B1F9FC0DF75D}"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Titel 1"/>
          <p:cNvSpPr>
            <a:spLocks noGrp="1"/>
          </p:cNvSpPr>
          <p:nvPr>
            <p:ph type="title"/>
          </p:nvPr>
        </p:nvSpPr>
        <p:spPr bwMode="auto">
          <a:xfrm>
            <a:off x="2664001" y="471488"/>
            <a:ext cx="4271096"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2" y="1545515"/>
            <a:ext cx="4271096" cy="4547310"/>
          </a:xfrm>
        </p:spPr>
        <p:txBody>
          <a:bodyPr/>
          <a:lstStyle>
            <a:lvl1pPr>
              <a:spcAft>
                <a:spcPts val="12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Inhalte mit 2 Bildern">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7AFA975-D199-4BCC-A44E-E091D5C6EFBF}" type="datetime1">
              <a:rPr lang="de-DE"/>
              <a:t>23.05.2024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8374094" y="3976527"/>
            <a:ext cx="2978119" cy="211450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Titel 1"/>
          <p:cNvSpPr>
            <a:spLocks noGrp="1"/>
          </p:cNvSpPr>
          <p:nvPr>
            <p:ph type="title"/>
          </p:nvPr>
        </p:nvSpPr>
        <p:spPr bwMode="auto">
          <a:xfrm>
            <a:off x="2664000" y="471488"/>
            <a:ext cx="8753901" cy="906558"/>
          </a:xfrm>
        </p:spPr>
        <p:txBody>
          <a:bodyPr/>
          <a:lstStyle>
            <a:lvl1pPr>
              <a:defRPr>
                <a:solidFill>
                  <a:schemeClr val="tx2"/>
                </a:solidFill>
              </a:defRPr>
            </a:lvl1pPr>
          </a:lstStyle>
          <a:p>
            <a:pPr>
              <a:defRPr/>
            </a:pPr>
            <a:r>
              <a:rPr lang="de-DE"/>
              <a:t>Mastertitelformat bearbeiten</a:t>
            </a:r>
            <a:endParaRPr lang="en-US"/>
          </a:p>
        </p:txBody>
      </p:sp>
      <p:sp>
        <p:nvSpPr>
          <p:cNvPr id="14" name="Inhaltsplatzhalter 2"/>
          <p:cNvSpPr>
            <a:spLocks noGrp="1"/>
          </p:cNvSpPr>
          <p:nvPr>
            <p:ph idx="1"/>
          </p:nvPr>
        </p:nvSpPr>
        <p:spPr bwMode="auto">
          <a:xfrm>
            <a:off x="2664001" y="3978321"/>
            <a:ext cx="5501054" cy="2114504"/>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3">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10" name="Grafik 9"/>
          <p:cNvPicPr>
            <a:picLocks noChangeAspect="1"/>
          </p:cNvPicPr>
          <p:nvPr userDrawn="1"/>
        </p:nvPicPr>
        <p:blipFill>
          <a:blip r:embed="rId4"/>
          <a:srcRect l="0" t="0" r="0" b="2805"/>
          <a:stretch/>
        </p:blipFill>
        <p:spPr bwMode="auto">
          <a:xfrm>
            <a:off x="5382410" y="0"/>
            <a:ext cx="3246103" cy="6857998"/>
          </a:xfrm>
          <a:prstGeom prst="rect">
            <a:avLst/>
          </a:prstGeom>
        </p:spPr>
      </p:pic>
      <p:sp>
        <p:nvSpPr>
          <p:cNvPr id="2" name="Untertitel 2"/>
          <p:cNvSpPr>
            <a:spLocks noGrp="1"/>
          </p:cNvSpPr>
          <p:nvPr>
            <p:ph type="subTitle" idx="1"/>
          </p:nvPr>
        </p:nvSpPr>
        <p:spPr bwMode="auto">
          <a:xfrm>
            <a:off x="8290560" y="4923793"/>
            <a:ext cx="3492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3" name="Title 3"/>
          <p:cNvSpPr>
            <a:spLocks noGrp="1"/>
          </p:cNvSpPr>
          <p:nvPr>
            <p:ph type="title"/>
          </p:nvPr>
        </p:nvSpPr>
        <p:spPr bwMode="auto">
          <a:xfrm>
            <a:off x="8290560" y="2408400"/>
            <a:ext cx="3492000" cy="2386800"/>
          </a:xfrm>
        </p:spPr>
        <p:txBody>
          <a:bodyPr vert="horz" lIns="0" tIns="0" rIns="0" bIns="0" rtlCol="0" anchor="b">
            <a:normAutofit/>
          </a:bodyPr>
          <a:lstStyle>
            <a:lvl1pPr>
              <a:defRPr lang="en-US" sz="32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Inhalte mit 3 Bildern">
    <p:bg>
      <p:bgPr shadeToTitle="0">
        <a:solidFill>
          <a:schemeClr val="bg1"/>
        </a:solidFill>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664000" y="2303999"/>
            <a:ext cx="4962861"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83E972C0-C295-4084-A519-310533F38F18}"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4962861"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userDrawn="1">
  <p:cSld name="Kontakt 2">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12192000" cy="6857999"/>
          </a:xfrm>
          <a:prstGeom prst="rect">
            <a:avLst/>
          </a:prstGeom>
        </p:spPr>
      </p:pic>
      <p:sp>
        <p:nvSpPr>
          <p:cNvPr id="12" name="Rechteck 11"/>
          <p:cNvSpPr/>
          <p:nvPr userDrawn="1"/>
        </p:nvSpPr>
        <p:spPr bwMode="auto">
          <a:xfrm>
            <a:off x="0" y="3288833"/>
            <a:ext cx="6984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l="0" t="0" r="0" b="-3334"/>
          <a:stretch/>
        </p:blipFill>
        <p:spPr bwMode="auto">
          <a:xfrm>
            <a:off x="411125" y="3288833"/>
            <a:ext cx="1328637"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2225313" y="4934356"/>
            <a:ext cx="2016000" cy="567000"/>
          </a:xfrm>
          <a:prstGeom prst="rect">
            <a:avLst/>
          </a:prstGeom>
        </p:spPr>
      </p:pic>
      <p:sp>
        <p:nvSpPr>
          <p:cNvPr id="7" name="Textfeld 6"/>
          <p:cNvSpPr txBox="1"/>
          <p:nvPr userDrawn="1"/>
        </p:nvSpPr>
        <p:spPr bwMode="auto">
          <a:xfrm>
            <a:off x="2225313" y="5637262"/>
            <a:ext cx="2161022" cy="430887"/>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lang="en-US" sz="1400" i="0">
              <a:latin typeface="Arial"/>
            </a:endParaRPr>
          </a:p>
        </p:txBody>
      </p:sp>
      <p:sp>
        <p:nvSpPr>
          <p:cNvPr id="3" name="Textfeld 2"/>
          <p:cNvSpPr txBox="1"/>
          <p:nvPr userDrawn="1"/>
        </p:nvSpPr>
        <p:spPr bwMode="auto">
          <a:xfrm>
            <a:off x="4537460" y="5421817"/>
            <a:ext cx="2161022" cy="646331"/>
          </a:xfrm>
          <a:prstGeom prst="rect">
            <a:avLst/>
          </a:prstGeom>
          <a:noFill/>
        </p:spPr>
        <p:txBody>
          <a:bodyPr wrap="square" lIns="0" tIns="0" rIns="0" bIns="0">
            <a:spAutoFit/>
          </a:bodyPr>
          <a:lstStyle/>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Only"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E65A049A-A538-47CA-A87C-50129DBE9F23}" type="datetime1">
              <a:rPr lang="de-DE"/>
              <a:t>23.05.2024</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userDrawn="1">
  <p:cSld name="Kontakt 1">
    <p:bg>
      <p:bgPr shadeToTitle="0">
        <a:solidFill>
          <a:schemeClr val="bg1"/>
        </a:solidFill>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8617688" cy="6857999"/>
          </a:xfrm>
          <a:prstGeom prst="rect">
            <a:avLst/>
          </a:prstGeom>
        </p:spPr>
      </p:pic>
      <p:sp>
        <p:nvSpPr>
          <p:cNvPr id="12" name="Freihandform: Form 11"/>
          <p:cNvSpPr/>
          <p:nvPr userDrawn="1"/>
        </p:nvSpPr>
        <p:spPr bwMode="auto">
          <a:xfrm>
            <a:off x="7697972" y="0"/>
            <a:ext cx="4494028"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l="0" t="0" r="0" b="2805"/>
          <a:stretch/>
        </p:blipFill>
        <p:spPr bwMode="auto">
          <a:xfrm>
            <a:off x="6844718" y="0"/>
            <a:ext cx="3246103"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9619852" y="2721834"/>
            <a:ext cx="2016000" cy="567000"/>
          </a:xfrm>
          <a:prstGeom prst="rect">
            <a:avLst/>
          </a:prstGeom>
        </p:spPr>
      </p:pic>
      <p:sp>
        <p:nvSpPr>
          <p:cNvPr id="7" name="Textfeld 6"/>
          <p:cNvSpPr txBox="1"/>
          <p:nvPr userDrawn="1"/>
        </p:nvSpPr>
        <p:spPr bwMode="auto">
          <a:xfrm>
            <a:off x="9619853" y="3558598"/>
            <a:ext cx="2161022" cy="1292662"/>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a:p>
          <a:p>
            <a:pPr algn="l">
              <a:defRPr/>
            </a:pPr>
            <a:endParaRPr lang="en-US" sz="1400" b="0" i="0" u="none" strike="noStrike">
              <a:solidFill>
                <a:srgbClr val="FFFFFF"/>
              </a:solidFill>
              <a:latin typeface="Arial"/>
            </a:endParaRPr>
          </a:p>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Chapter 1">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mt="99000"/>
          </a:blip>
          <a:stretch/>
        </p:blipFill>
        <p:spPr bwMode="auto">
          <a:xfrm flipH="1">
            <a:off x="0" y="0"/>
            <a:ext cx="6927066" cy="6858000"/>
          </a:xfrm>
          <a:prstGeom prst="rect">
            <a:avLst/>
          </a:prstGeom>
          <a:noFill/>
        </p:spPr>
      </p:pic>
      <p:sp>
        <p:nvSpPr>
          <p:cNvPr id="6" name="Freihandform: Form 5"/>
          <p:cNvSpPr/>
          <p:nvPr userDrawn="1"/>
        </p:nvSpPr>
        <p:spPr bwMode="auto">
          <a:xfrm>
            <a:off x="4326049" y="0"/>
            <a:ext cx="7865951" cy="6858001"/>
          </a:xfrm>
          <a:custGeom>
            <a:avLst/>
            <a:gdLst>
              <a:gd name="connsiteX0" fmla="*/ 0 w 7865951"/>
              <a:gd name="connsiteY0" fmla="*/ 0 h 6858001"/>
              <a:gd name="connsiteX1" fmla="*/ 1156064 w 7865951"/>
              <a:gd name="connsiteY1" fmla="*/ 0 h 6858001"/>
              <a:gd name="connsiteX2" fmla="*/ 4948518 w 7865951"/>
              <a:gd name="connsiteY2" fmla="*/ 0 h 6858001"/>
              <a:gd name="connsiteX3" fmla="*/ 6104582 w 7865951"/>
              <a:gd name="connsiteY3" fmla="*/ 0 h 6858001"/>
              <a:gd name="connsiteX4" fmla="*/ 6104582 w 7865951"/>
              <a:gd name="connsiteY4" fmla="*/ 1 h 6858001"/>
              <a:gd name="connsiteX5" fmla="*/ 7865951 w 7865951"/>
              <a:gd name="connsiteY5" fmla="*/ 1 h 6858001"/>
              <a:gd name="connsiteX6" fmla="*/ 7865951 w 7865951"/>
              <a:gd name="connsiteY6" fmla="*/ 6858001 h 6858001"/>
              <a:gd name="connsiteX7" fmla="*/ 4619848 w 7865951"/>
              <a:gd name="connsiteY7" fmla="*/ 6858001 h 6858001"/>
              <a:gd name="connsiteX8" fmla="*/ 4619848 w 7865951"/>
              <a:gd name="connsiteY8" fmla="*/ 6858000 h 6858001"/>
              <a:gd name="connsiteX9" fmla="*/ 1156064 w 7865951"/>
              <a:gd name="connsiteY9" fmla="*/ 6858000 h 6858001"/>
              <a:gd name="connsiteX10" fmla="*/ 1156064 w 7865951"/>
              <a:gd name="connsiteY10" fmla="*/ 2204083 h 6858001"/>
              <a:gd name="connsiteX11" fmla="*/ 0 w 7865951"/>
              <a:gd name="connsiteY11" fmla="*/ 22040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5951" h="6858001" fill="norm" stroke="1" extrusionOk="0">
                <a:moveTo>
                  <a:pt x="0" y="0"/>
                </a:moveTo>
                <a:lnTo>
                  <a:pt x="1156064" y="0"/>
                </a:lnTo>
                <a:lnTo>
                  <a:pt x="4948518" y="0"/>
                </a:lnTo>
                <a:lnTo>
                  <a:pt x="6104582" y="0"/>
                </a:lnTo>
                <a:lnTo>
                  <a:pt x="6104582" y="1"/>
                </a:lnTo>
                <a:lnTo>
                  <a:pt x="7865951" y="1"/>
                </a:lnTo>
                <a:lnTo>
                  <a:pt x="7865951" y="6858001"/>
                </a:lnTo>
                <a:lnTo>
                  <a:pt x="4619848" y="6858001"/>
                </a:lnTo>
                <a:lnTo>
                  <a:pt x="4619848"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9" name="Grafik 8"/>
          <p:cNvPicPr>
            <a:picLocks noChangeAspect="1"/>
          </p:cNvPicPr>
          <p:nvPr userDrawn="1"/>
        </p:nvPicPr>
        <p:blipFill>
          <a:blip r:embed="rId3"/>
          <a:srcRect l="0" t="0" r="0" b="2805"/>
          <a:stretch/>
        </p:blipFill>
        <p:spPr bwMode="auto">
          <a:xfrm>
            <a:off x="3722797" y="0"/>
            <a:ext cx="3246103" cy="6858000"/>
          </a:xfrm>
          <a:prstGeom prst="rect">
            <a:avLst/>
          </a:prstGeom>
        </p:spPr>
      </p:pic>
      <p:sp>
        <p:nvSpPr>
          <p:cNvPr id="4" name="Untertitel 2"/>
          <p:cNvSpPr>
            <a:spLocks noGrp="1"/>
          </p:cNvSpPr>
          <p:nvPr>
            <p:ph type="subTitle" idx="1"/>
          </p:nvPr>
        </p:nvSpPr>
        <p:spPr bwMode="auto">
          <a:xfrm>
            <a:off x="6924213" y="4284000"/>
            <a:ext cx="4428000" cy="817205"/>
          </a:xfrm>
          <a:prstGeom prst="rect">
            <a:avLst/>
          </a:prstGeo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5" name="Title 3"/>
          <p:cNvSpPr>
            <a:spLocks noGrp="1"/>
          </p:cNvSpPr>
          <p:nvPr>
            <p:ph type="title"/>
          </p:nvPr>
        </p:nvSpPr>
        <p:spPr bwMode="auto">
          <a:xfrm>
            <a:off x="6926400" y="1764000"/>
            <a:ext cx="4428000" cy="2386800"/>
          </a:xfrm>
        </p:spPr>
        <p:txBody>
          <a:bodyPr vert="horz" lIns="0" tIns="0" rIns="0" bIns="0" rtlCol="0" anchor="b">
            <a:normAutofit/>
          </a:bodyPr>
          <a:lstStyle>
            <a:lvl1pPr>
              <a:defRPr lang="en-US" sz="24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Chapter 2">
    <p:bg>
      <p:bgPr shadeToTitle="0">
        <a:solidFill>
          <a:schemeClr val="bg1"/>
        </a:solidFill>
      </p:bgPr>
    </p:bg>
    <p:spTree>
      <p:nvGrpSpPr>
        <p:cNvPr id="1" name=""/>
        <p:cNvGrpSpPr/>
        <p:nvPr/>
      </p:nvGrpSpPr>
      <p:grpSpPr bwMode="auto">
        <a:xfrm>
          <a:off x="0" y="0"/>
          <a:ext cx="0" cy="0"/>
          <a:chOff x="0" y="0"/>
          <a:chExt cx="0" cy="0"/>
        </a:xfrm>
      </p:grpSpPr>
      <p:sp>
        <p:nvSpPr>
          <p:cNvPr id="6" name="Rechteck 5"/>
          <p:cNvSpPr/>
          <p:nvPr userDrawn="1"/>
        </p:nvSpPr>
        <p:spPr bwMode="auto">
          <a:xfrm>
            <a:off x="1" y="0"/>
            <a:ext cx="12192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p:cNvPicPr>
            <a:picLocks noChangeAspect="1"/>
          </p:cNvPicPr>
          <p:nvPr userDrawn="1"/>
        </p:nvPicPr>
        <p:blipFill>
          <a:blip r:embed="rId2"/>
          <a:srcRect l="0" t="0" r="0" b="2805"/>
          <a:stretch/>
        </p:blipFill>
        <p:spPr bwMode="auto">
          <a:xfrm>
            <a:off x="0" y="0"/>
            <a:ext cx="3246103" cy="6858000"/>
          </a:xfrm>
          <a:prstGeom prst="rect">
            <a:avLst/>
          </a:prstGeom>
        </p:spPr>
      </p:pic>
      <p:sp>
        <p:nvSpPr>
          <p:cNvPr id="4" name="Untertitel 2"/>
          <p:cNvSpPr>
            <a:spLocks noGrp="1"/>
          </p:cNvSpPr>
          <p:nvPr>
            <p:ph type="subTitle" idx="1"/>
          </p:nvPr>
        </p:nvSpPr>
        <p:spPr bwMode="auto">
          <a:xfrm>
            <a:off x="3052799" y="4284000"/>
            <a:ext cx="8299413" cy="817205"/>
          </a:xfrm>
          <a:prstGeom prst="rect">
            <a:avLst/>
          </a:prstGeom>
          <a:ln>
            <a:noFill/>
          </a:ln>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Edit Master Subtitle Format</a:t>
            </a:r>
            <a:endParaRPr lang="en-US"/>
          </a:p>
        </p:txBody>
      </p:sp>
      <p:sp>
        <p:nvSpPr>
          <p:cNvPr id="5" name="Title 3"/>
          <p:cNvSpPr>
            <a:spLocks noGrp="1"/>
          </p:cNvSpPr>
          <p:nvPr>
            <p:ph type="title"/>
          </p:nvPr>
        </p:nvSpPr>
        <p:spPr bwMode="auto">
          <a:xfrm>
            <a:off x="3052799" y="1764000"/>
            <a:ext cx="8299413" cy="2386800"/>
          </a:xfrm>
          <a:prstGeom prst="rect">
            <a:avLst/>
          </a:prstGeom>
          <a:ln>
            <a:noFill/>
          </a:ln>
        </p:spPr>
        <p:txBody>
          <a:bodyPr vert="horz" lIns="0" tIns="0" rIns="0" bIns="0" rtlCol="0" anchor="b">
            <a:normAutofit/>
          </a:bodyPr>
          <a:lstStyle>
            <a:lvl1pPr>
              <a:defRPr lang="en-US" sz="2400">
                <a:solidFill>
                  <a:schemeClr val="bg1"/>
                </a:solidFill>
              </a:defRPr>
            </a:lvl1pPr>
          </a:lstStyle>
          <a:p>
            <a:pPr lvl="0">
              <a:defRPr/>
            </a:pPr>
            <a:r>
              <a:rPr lang="en-US"/>
              <a:t>Click to edit Master title style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Chapter with Picture">
    <p:bg>
      <p:bgPr shadeToTitle="0">
        <a:solidFill>
          <a:schemeClr val="bg1"/>
        </a:solidFill>
      </p:bgPr>
    </p:bg>
    <p:spTree>
      <p:nvGrpSpPr>
        <p:cNvPr id="1" name=""/>
        <p:cNvGrpSpPr/>
        <p:nvPr/>
      </p:nvGrpSpPr>
      <p:grpSpPr bwMode="auto">
        <a:xfrm>
          <a:off x="0" y="0"/>
          <a:ext cx="0" cy="0"/>
          <a:chOff x="0" y="0"/>
          <a:chExt cx="0" cy="0"/>
        </a:xfrm>
      </p:grpSpPr>
      <p:pic>
        <p:nvPicPr>
          <p:cNvPr id="7" name="Grafik 6" descr="Ein Bild, das draußen, Himmel, Wolke, Baum enthält.&#10;&#10;Automatisch generierte Beschreibung"/>
          <p:cNvPicPr>
            <a:picLocks noChangeAspect="1"/>
          </p:cNvPicPr>
          <p:nvPr userDrawn="1"/>
        </p:nvPicPr>
        <p:blipFill>
          <a:blip r:embed="rId2"/>
          <a:stretch/>
        </p:blipFill>
        <p:spPr bwMode="auto">
          <a:xfrm>
            <a:off x="0" y="0"/>
            <a:ext cx="12192000" cy="6858000"/>
          </a:xfrm>
          <a:prstGeom prst="rect">
            <a:avLst/>
          </a:prstGeom>
        </p:spPr>
      </p:pic>
      <p:sp>
        <p:nvSpPr>
          <p:cNvPr id="8" name="Rechteck 7"/>
          <p:cNvSpPr/>
          <p:nvPr userDrawn="1"/>
        </p:nvSpPr>
        <p:spPr bwMode="auto">
          <a:xfrm>
            <a:off x="0" y="2286000"/>
            <a:ext cx="1890215" cy="457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3"/>
          <a:srcRect l="0" t="0" r="0" b="2805"/>
          <a:stretch/>
        </p:blipFill>
        <p:spPr bwMode="auto">
          <a:xfrm>
            <a:off x="0" y="0"/>
            <a:ext cx="3246103"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2 Pictures">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25A2A978-AB6C-4C49-B578-7C781BDA7505}" type="datetime1">
              <a:rPr lang="en-US"/>
              <a:t>5/23/2024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5"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l="0" t="0" r="0" b="2805"/>
          <a:stretch/>
        </p:blipFill>
        <p:spPr bwMode="auto">
          <a:xfrm>
            <a:off x="0" y="0"/>
            <a:ext cx="3246103" cy="6858000"/>
          </a:xfrm>
          <a:prstGeom prst="rect">
            <a:avLst/>
          </a:prstGeom>
        </p:spPr>
      </p:pic>
      <p:sp>
        <p:nvSpPr>
          <p:cNvPr id="9" name="Content Placeholder 6"/>
          <p:cNvSpPr>
            <a:spLocks noGrp="1"/>
          </p:cNvSpPr>
          <p:nvPr>
            <p:ph sz="quarter" idx="16"/>
          </p:nvPr>
        </p:nvSpPr>
        <p:spPr bwMode="auto">
          <a:xfrm>
            <a:off x="2664367" y="3978275"/>
            <a:ext cx="5500688" cy="2114550"/>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Content Placeholder 6"/>
          <p:cNvSpPr>
            <a:spLocks noGrp="1"/>
          </p:cNvSpPr>
          <p:nvPr>
            <p:ph sz="quarter" idx="17"/>
          </p:nvPr>
        </p:nvSpPr>
        <p:spPr bwMode="auto">
          <a:xfrm>
            <a:off x="8376600" y="3978275"/>
            <a:ext cx="2977200" cy="2114550"/>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2" name="Title 11"/>
          <p:cNvSpPr>
            <a:spLocks noGrp="1"/>
          </p:cNvSpPr>
          <p:nvPr>
            <p:ph type="title"/>
          </p:nvPr>
        </p:nvSpPr>
        <p:spPr bwMode="auto">
          <a:xfrm>
            <a:off x="2664000" y="471600"/>
            <a:ext cx="8689799" cy="907200"/>
          </a:xfrm>
        </p:spPr>
        <p:txBody>
          <a:bodyPr/>
          <a:lstStyle/>
          <a:p>
            <a:pPr>
              <a:defRPr/>
            </a:pPr>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2 Pictures and Box">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BA5579C0-5B65-4C7D-9910-B8C06584BEA7}" type="datetime1">
              <a:rPr lang="en-US"/>
              <a:t>5/23/2024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4"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l="0" t="0" r="0" b="2805"/>
          <a:stretch/>
        </p:blipFill>
        <p:spPr bwMode="auto">
          <a:xfrm>
            <a:off x="0" y="0"/>
            <a:ext cx="3246103" cy="6858000"/>
          </a:xfrm>
          <a:prstGeom prst="rect">
            <a:avLst/>
          </a:prstGeom>
        </p:spPr>
      </p:pic>
      <p:sp>
        <p:nvSpPr>
          <p:cNvPr id="2" name="Content Placeholder 6"/>
          <p:cNvSpPr>
            <a:spLocks noGrp="1"/>
          </p:cNvSpPr>
          <p:nvPr>
            <p:ph sz="quarter" idx="16"/>
          </p:nvPr>
        </p:nvSpPr>
        <p:spPr bwMode="auto">
          <a:xfrm>
            <a:off x="2664367" y="3978275"/>
            <a:ext cx="5500688" cy="2114550"/>
          </a:xfrm>
        </p:spPr>
        <p:txBody>
          <a:bodyPr/>
          <a:lstStyle>
            <a:lvl1pPr>
              <a:spcAft>
                <a:spcPts val="600"/>
              </a:spcAft>
              <a:defRPr/>
            </a:lvl1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6"/>
          <p:cNvSpPr>
            <a:spLocks noGrp="1"/>
          </p:cNvSpPr>
          <p:nvPr>
            <p:ph sz="quarter" idx="17"/>
          </p:nvPr>
        </p:nvSpPr>
        <p:spPr bwMode="auto">
          <a:xfrm>
            <a:off x="8372400" y="3978275"/>
            <a:ext cx="3819600" cy="2114550"/>
          </a:xfrm>
          <a:prstGeom prst="rect">
            <a:avLst/>
          </a:prstGeom>
          <a:solidFill>
            <a:schemeClr val="bg2"/>
          </a:solidFill>
        </p:spPr>
        <p:txBody>
          <a:bodyPr vert="horz" lIns="504000" tIns="288000" rIns="360000" bIns="0" rtlCol="0">
            <a:normAutofit/>
          </a:bodyPr>
          <a:lstStyle>
            <a:lvl1pPr>
              <a:defRPr lang="en-US" sz="1200" b="0"/>
            </a:lvl1pPr>
            <a:lvl2pPr>
              <a:defRPr lang="en-US" sz="1200" b="0"/>
            </a:lvl2pPr>
            <a:lvl3pPr>
              <a:defRPr lang="en-US" sz="1200" b="0"/>
            </a:lvl3pPr>
            <a:lvl4pPr>
              <a:defRPr lang="en-US" sz="1200" b="0"/>
            </a:lvl4pPr>
            <a:lvl5pPr>
              <a:defRPr lang="en-US" sz="1200" b="0"/>
            </a:lvl5pPr>
          </a:lstStyle>
          <a:p>
            <a:pPr lvl="0">
              <a:spcAft>
                <a:spcPts val="600"/>
              </a:spcAft>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Title 11"/>
          <p:cNvSpPr>
            <a:spLocks noGrp="1"/>
          </p:cNvSpPr>
          <p:nvPr>
            <p:ph type="title"/>
          </p:nvPr>
        </p:nvSpPr>
        <p:spPr bwMode="auto">
          <a:xfrm>
            <a:off x="2664000" y="471600"/>
            <a:ext cx="8689799" cy="907200"/>
          </a:xfrm>
        </p:spPr>
        <p:txBody>
          <a:bodyPr/>
          <a:lstStyle/>
          <a:p>
            <a:pPr>
              <a:defRPr/>
            </a:pPr>
            <a:r>
              <a:rPr lang="en-US"/>
              <a:t>Click to edit Master 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Content with 2 Pictures - red">
    <p:bg>
      <p:bgPr shadeToTitle="0">
        <a:solidFill>
          <a:schemeClr val="bg1"/>
        </a:solidFill>
      </p:bgPr>
    </p:bg>
    <p:spTree>
      <p:nvGrpSpPr>
        <p:cNvPr id="1" name=""/>
        <p:cNvGrpSpPr/>
        <p:nvPr/>
      </p:nvGrpSpPr>
      <p:grpSpPr bwMode="auto">
        <a:xfrm>
          <a:off x="0" y="0"/>
          <a:ext cx="0" cy="0"/>
          <a:chOff x="0" y="0"/>
          <a:chExt cx="0" cy="0"/>
        </a:xfrm>
      </p:grpSpPr>
      <p:sp>
        <p:nvSpPr>
          <p:cNvPr id="9" name="Rechteck 8"/>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10"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2" name="Grafik 11"/>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l="0" t="0" r="0" b="2805"/>
          <a:stretch/>
        </p:blipFill>
        <p:spPr bwMode="auto">
          <a:xfrm>
            <a:off x="0" y="0"/>
            <a:ext cx="3246103" cy="6858000"/>
          </a:xfrm>
          <a:prstGeom prst="rect">
            <a:avLst/>
          </a:prstGeom>
        </p:spPr>
      </p:pic>
      <p:sp>
        <p:nvSpPr>
          <p:cNvPr id="6" name="Content Placeholder 6"/>
          <p:cNvSpPr>
            <a:spLocks noGrp="1"/>
          </p:cNvSpPr>
          <p:nvPr>
            <p:ph sz="quarter" idx="16"/>
          </p:nvPr>
        </p:nvSpPr>
        <p:spPr bwMode="auto">
          <a:xfrm>
            <a:off x="2664367" y="3978275"/>
            <a:ext cx="5500688" cy="2114550"/>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Content Placeholder 6"/>
          <p:cNvSpPr>
            <a:spLocks noGrp="1"/>
          </p:cNvSpPr>
          <p:nvPr>
            <p:ph sz="quarter" idx="17"/>
          </p:nvPr>
        </p:nvSpPr>
        <p:spPr bwMode="auto">
          <a:xfrm>
            <a:off x="8376600" y="3978275"/>
            <a:ext cx="2977200" cy="2114550"/>
          </a:xfrm>
        </p:spPr>
        <p:txBody>
          <a:bodyPr/>
          <a:lstStyle>
            <a:lvl1pPr>
              <a:spcAft>
                <a:spcPts val="600"/>
              </a:spcAft>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7" name="Title 11"/>
          <p:cNvSpPr>
            <a:spLocks noGrp="1"/>
          </p:cNvSpPr>
          <p:nvPr>
            <p:ph type="title"/>
          </p:nvPr>
        </p:nvSpPr>
        <p:spPr bwMode="auto">
          <a:xfrm>
            <a:off x="2664000" y="471600"/>
            <a:ext cx="8689799" cy="907200"/>
          </a:xfrm>
        </p:spPr>
        <p:txBody>
          <a:bodyPr/>
          <a:lstStyle>
            <a:lvl1pPr>
              <a:defRPr>
                <a:solidFill>
                  <a:schemeClr val="bg1"/>
                </a:solidFill>
              </a:defRPr>
            </a:lvl1pPr>
          </a:lstStyle>
          <a:p>
            <a:pPr>
              <a:defRPr/>
            </a:pPr>
            <a:r>
              <a:rPr lang="en-US"/>
              <a:t>Click to edit Master title style</a:t>
            </a:r>
            <a:endParaRPr/>
          </a:p>
        </p:txBody>
      </p:sp>
      <p:sp>
        <p:nvSpPr>
          <p:cNvPr id="2" name="Datumsplatzhalter 3"/>
          <p:cNvSpPr>
            <a:spLocks noGrp="1"/>
          </p:cNvSpPr>
          <p:nvPr>
            <p:ph type="dt" sz="half" idx="2"/>
          </p:nvPr>
        </p:nvSpPr>
        <p:spPr bwMode="auto">
          <a:xfrm>
            <a:off x="7481925" y="6354214"/>
            <a:ext cx="564257" cy="226591"/>
          </a:xfrm>
          <a:prstGeom prst="rect">
            <a:avLst/>
          </a:prstGeom>
        </p:spPr>
        <p:txBody>
          <a:bodyPr vert="horz" wrap="none" lIns="0" tIns="36000" rIns="0" bIns="36000" rtlCol="0" anchor="ctr">
            <a:spAutoFit/>
          </a:bodyPr>
          <a:lstStyle>
            <a:lvl1pPr algn="r">
              <a:defRPr sz="1000">
                <a:solidFill>
                  <a:schemeClr val="bg1"/>
                </a:solidFill>
              </a:defRPr>
            </a:lvl1pPr>
          </a:lstStyle>
          <a:p>
            <a:pPr>
              <a:defRPr/>
            </a:pPr>
            <a:fld id="{6AB30C32-B95A-4557-AEB1-CCB0467072DF}" type="datetime1">
              <a:rPr lang="en-US"/>
              <a:t>5/23/2024</a:t>
            </a:fld>
            <a:endParaRPr lang="en-US"/>
          </a:p>
        </p:txBody>
      </p:sp>
      <p:sp>
        <p:nvSpPr>
          <p:cNvPr id="7" name="Textfeld 6"/>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University of Applied Sciences | www.uas-landshut.com </a:t>
            </a:r>
            <a:endParaRPr lang="en-US" sz="1000">
              <a:solidFill>
                <a:schemeClr val="bg1"/>
              </a:solidFill>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theme" Target="../theme/theme1.xml"/><Relationship Id="rId35" Type="http://schemas.openxmlformats.org/officeDocument/2006/relationships/image" Target="../media/image1.png"/><Relationship Id="rId36" Type="http://schemas.openxmlformats.org/officeDocument/2006/relationships/image" Target="../media/media1.svg"/><Relationship Id="rId3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4" name="Datumsplatzhalter 3"/>
          <p:cNvSpPr>
            <a:spLocks noGrp="1"/>
          </p:cNvSpPr>
          <p:nvPr>
            <p:ph type="dt" sz="half" idx="2"/>
          </p:nvPr>
        </p:nvSpPr>
        <p:spPr bwMode="auto">
          <a:xfrm>
            <a:off x="7411393" y="6354214"/>
            <a:ext cx="634789" cy="226591"/>
          </a:xfrm>
          <a:prstGeom prst="rect">
            <a:avLst/>
          </a:prstGeom>
        </p:spPr>
        <p:txBody>
          <a:bodyPr vert="horz" wrap="none" lIns="0" tIns="36000" rIns="0" bIns="36000" rtlCol="0" anchor="ctr">
            <a:spAutoFit/>
          </a:bodyPr>
          <a:lstStyle>
            <a:lvl1pPr algn="r">
              <a:defRPr sz="1000">
                <a:solidFill>
                  <a:schemeClr val="tx1"/>
                </a:solidFill>
              </a:defRPr>
            </a:lvl1pPr>
          </a:lstStyle>
          <a:p>
            <a:pPr>
              <a:defRPr/>
            </a:pPr>
            <a:fld id="{6AB30C32-B95A-4557-AEB1-CCB0467072DF}" type="datetime1">
              <a:rPr lang="en-US"/>
              <a:t>5/23/2024</a:t>
            </a:fld>
            <a:endParaRPr lang="en-US"/>
          </a:p>
        </p:txBody>
      </p:sp>
      <p:sp>
        <p:nvSpPr>
          <p:cNvPr id="5" name="Fußzeilenplatzhalter 4"/>
          <p:cNvSpPr>
            <a:spLocks noGrp="1"/>
          </p:cNvSpPr>
          <p:nvPr>
            <p:ph type="ftr" sz="quarter" idx="3"/>
          </p:nvPr>
        </p:nvSpPr>
        <p:spPr bwMode="auto">
          <a:xfrm>
            <a:off x="839787" y="6354214"/>
            <a:ext cx="6439554" cy="226591"/>
          </a:xfrm>
          <a:prstGeom prst="rect">
            <a:avLst/>
          </a:prstGeom>
        </p:spPr>
        <p:txBody>
          <a:bodyPr vert="horz" wrap="square" lIns="0" tIns="36000" rIns="0" bIns="36000" rtlCol="0" anchor="ctr">
            <a:spAutoFit/>
          </a:bodyPr>
          <a:lstStyle>
            <a:lvl1pPr algn="l">
              <a:defRPr sz="1000">
                <a:solidFill>
                  <a:schemeClr val="tx1"/>
                </a:solidFill>
              </a:defRPr>
            </a:lvl1pPr>
          </a:lstStyle>
          <a:p>
            <a:pPr>
              <a:defRPr/>
            </a:pPr>
            <a:endParaRPr lang="en-US"/>
          </a:p>
        </p:txBody>
      </p:sp>
      <p:sp>
        <p:nvSpPr>
          <p:cNvPr id="6" name="Foliennummernplatzhalter 5"/>
          <p:cNvSpPr>
            <a:spLocks noGrp="1"/>
          </p:cNvSpPr>
          <p:nvPr>
            <p:ph type="sldNum" sz="quarter" idx="4"/>
          </p:nvPr>
        </p:nvSpPr>
        <p:spPr bwMode="auto">
          <a:xfrm>
            <a:off x="11329372" y="6354214"/>
            <a:ext cx="324058" cy="226591"/>
          </a:xfrm>
          <a:prstGeom prst="rect">
            <a:avLst/>
          </a:prstGeom>
        </p:spPr>
        <p:txBody>
          <a:bodyPr vert="horz" wrap="square" lIns="0" tIns="36000" rIns="0" bIns="36000" rtlCol="0" anchor="ctr">
            <a:spAutoFit/>
          </a:bodyPr>
          <a:lstStyle>
            <a:lvl1pPr algn="r">
              <a:defRPr sz="1000">
                <a:solidFill>
                  <a:schemeClr val="tx1"/>
                </a:solidFill>
              </a:defRPr>
            </a:lvl1pPr>
          </a:lstStyle>
          <a:p>
            <a:pPr>
              <a:defRPr/>
            </a:pPr>
            <a:fld id="{637E4081-C9BE-4C87-BA09-749EDE8DC352}" type="slidenum">
              <a:rPr lang="en-US"/>
              <a:t>‹Nr.›</a:t>
            </a:fld>
            <a:endParaRPr lang="en-US"/>
          </a:p>
        </p:txBody>
      </p:sp>
      <p:sp>
        <p:nvSpPr>
          <p:cNvPr id="8" name="Textfeld 7"/>
          <p:cNvSpPr txBox="1"/>
          <p:nvPr userDrawn="1"/>
        </p:nvSpPr>
        <p:spPr bwMode="auto">
          <a:xfrm>
            <a:off x="8178235" y="6354214"/>
            <a:ext cx="3177153"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en-US" sz="1000">
                <a:solidFill>
                  <a:schemeClr val="tx1"/>
                </a:solidFill>
              </a:rPr>
              <a:t>University of Applied Sciences | www.uas-landshut.com </a:t>
            </a:r>
            <a:endParaRPr/>
          </a:p>
        </p:txBody>
      </p:sp>
      <p:pic>
        <p:nvPicPr>
          <p:cNvPr id="10" name="Grafik 9"/>
          <p:cNvPicPr>
            <a:picLocks noChangeAspect="1"/>
          </p:cNvPicPr>
          <p:nvPr userDrawn="1"/>
        </p:nvPicPr>
        <p:blipFill>
          <a:blip r:embed="rId35">
            <a:extLst>
              <a:ext uri="{96DAC541-7B7A-43D3-8B79-37D633B846F1}">
                <asvg:svgBlip xmlns:asvg="http://schemas.microsoft.com/office/drawing/2016/SVG/main" r:embed="rId36"/>
              </a:ext>
            </a:extLst>
          </a:blip>
          <a:stretch/>
        </p:blipFill>
        <p:spPr bwMode="auto">
          <a:xfrm>
            <a:off x="0" y="0"/>
            <a:ext cx="645908" cy="1404000"/>
          </a:xfrm>
          <a:prstGeom prst="rect">
            <a:avLst/>
          </a:prstGeom>
        </p:spPr>
      </p:pic>
      <p:pic>
        <p:nvPicPr>
          <p:cNvPr id="11" name="Grafik 10"/>
          <p:cNvPicPr>
            <a:picLocks noChangeAspect="1"/>
          </p:cNvPicPr>
          <p:nvPr userDrawn="1"/>
        </p:nvPicPr>
        <p:blipFill>
          <a:blip r:embed="rId37"/>
          <a:stretch/>
        </p:blipFill>
        <p:spPr bwMode="auto">
          <a:xfrm>
            <a:off x="11757906" y="6217611"/>
            <a:ext cx="216000" cy="469518"/>
          </a:xfrm>
          <a:prstGeom prst="rect">
            <a:avLst/>
          </a:prstGeom>
        </p:spPr>
      </p:pic>
      <p:sp>
        <p:nvSpPr>
          <p:cNvPr id="7" name="Title Placeholder 6"/>
          <p:cNvSpPr>
            <a:spLocks noGrp="1"/>
          </p:cNvSpPr>
          <p:nvPr>
            <p:ph type="title"/>
          </p:nvPr>
        </p:nvSpPr>
        <p:spPr bwMode="auto">
          <a:xfrm>
            <a:off x="838200" y="702000"/>
            <a:ext cx="10515600" cy="907200"/>
          </a:xfrm>
          <a:prstGeom prst="rect">
            <a:avLst/>
          </a:prstGeom>
        </p:spPr>
        <p:txBody>
          <a:bodyPr vert="horz" lIns="0" tIns="0" rIns="0" bIns="0" rtlCol="0" anchor="t">
            <a:normAutofit/>
          </a:bodyPr>
          <a:lstStyle/>
          <a:p>
            <a:pPr>
              <a:defRPr/>
            </a:pPr>
            <a:r>
              <a:rPr lang="en-US"/>
              <a:t>Click to edit Master title style</a:t>
            </a:r>
            <a:endParaRPr/>
          </a:p>
        </p:txBody>
      </p:sp>
      <p:sp>
        <p:nvSpPr>
          <p:cNvPr id="9" name="Text Placeholder 8"/>
          <p:cNvSpPr>
            <a:spLocks noGrp="1"/>
          </p:cNvSpPr>
          <p:nvPr>
            <p:ph type="body" idx="1"/>
          </p:nvPr>
        </p:nvSpPr>
        <p:spPr bwMode="auto">
          <a:xfrm>
            <a:off x="838200" y="1808163"/>
            <a:ext cx="10515600" cy="4284662"/>
          </a:xfrm>
          <a:prstGeom prst="rect">
            <a:avLst/>
          </a:prstGeom>
        </p:spPr>
        <p:txBody>
          <a:bodyPr vert="horz" lIns="0" tIns="0" rIns="0" bIns="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dt="1" ftr="0" hdr="0" sldNum="1"/>
  <p:txStyles>
    <p:titleStyle>
      <a:lvl1pPr algn="l" defTabSz="914400">
        <a:lnSpc>
          <a:spcPct val="90000"/>
        </a:lnSpc>
        <a:spcBef>
          <a:spcPts val="0"/>
        </a:spcBef>
        <a:buNone/>
        <a:defRPr sz="2400" b="1" cap="all">
          <a:solidFill>
            <a:schemeClr val="tx2"/>
          </a:solidFill>
          <a:latin typeface="+mj-lt"/>
          <a:ea typeface="+mj-ea"/>
          <a:cs typeface="+mj-cs"/>
        </a:defRPr>
      </a:lvl1pPr>
    </p:titleStyle>
    <p:body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37.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chart" Target="../charts/chart1.xml" /></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8.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38.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40.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41.jpg"/><Relationship Id="rId4" Type="http://schemas.openxmlformats.org/officeDocument/2006/relationships/image" Target="../media/image42.jp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4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5.jp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47.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49.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30.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8290560" y="2408238"/>
            <a:ext cx="3492000" cy="2387600"/>
          </a:xfrm>
        </p:spPr>
        <p:txBody>
          <a:bodyPr/>
          <a:lstStyle/>
          <a:p>
            <a:pPr>
              <a:defRPr/>
            </a:pPr>
            <a:r>
              <a:rPr lang="en-US"/>
              <a:t>Landshut University of Applied Sciences</a:t>
            </a:r>
            <a:endParaRPr/>
          </a:p>
        </p:txBody>
      </p:sp>
      <p:sp>
        <p:nvSpPr>
          <p:cNvPr id="4" name="Untertitel 3"/>
          <p:cNvSpPr>
            <a:spLocks noGrp="1"/>
          </p:cNvSpPr>
          <p:nvPr>
            <p:ph type="subTitle" idx="1"/>
          </p:nvPr>
        </p:nvSpPr>
        <p:spPr bwMode="auto"/>
        <p:txBody>
          <a:bodyPr/>
          <a:lstStyle/>
          <a:p>
            <a:pPr>
              <a:defRPr/>
            </a:pPr>
            <a:r>
              <a:rPr lang="de-DE"/>
              <a:t>Teaching – Learning - Research</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GB"/>
              <a:t>Research And Transfer</a:t>
            </a:r>
            <a:br>
              <a:rPr lang="en-GB"/>
            </a:br>
            <a:r>
              <a:rPr lang="en-GB"/>
              <a:t>in Figures</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10</a:t>
            </a:fld>
            <a:endParaRPr lang="en-US"/>
          </a:p>
        </p:txBody>
      </p:sp>
      <p:grpSp>
        <p:nvGrpSpPr>
          <p:cNvPr id="30" name="Gruppieren 7"/>
          <p:cNvGrpSpPr/>
          <p:nvPr/>
        </p:nvGrpSpPr>
        <p:grpSpPr bwMode="auto">
          <a:xfrm>
            <a:off x="7419715" y="2015977"/>
            <a:ext cx="3965760" cy="4238519"/>
            <a:chOff x="5111566" y="2708302"/>
            <a:chExt cx="3966233" cy="3837892"/>
          </a:xfrm>
        </p:grpSpPr>
        <p:sp>
          <p:nvSpPr>
            <p:cNvPr id="31" name="Textfeld 21"/>
            <p:cNvSpPr txBox="1">
              <a:spLocks noChangeArrowheads="1"/>
            </p:cNvSpPr>
            <p:nvPr/>
          </p:nvSpPr>
          <p:spPr bwMode="auto">
            <a:xfrm>
              <a:off x="6191751" y="5340641"/>
              <a:ext cx="2724889" cy="47376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3 Internal Institutes</a:t>
              </a:r>
              <a:br>
                <a:rPr lang="de-DE" sz="1400">
                  <a:latin typeface="Arial"/>
                </a:rPr>
              </a:br>
              <a:r>
                <a:rPr lang="de-DE" sz="1400">
                  <a:latin typeface="Arial"/>
                </a:rPr>
                <a:t>1 </a:t>
              </a:r>
              <a:r>
                <a:rPr lang="en-GB" sz="1400">
                  <a:latin typeface="Arial"/>
                </a:rPr>
                <a:t>Affiliated</a:t>
              </a:r>
              <a:r>
                <a:rPr lang="de-DE" sz="1400">
                  <a:latin typeface="Arial"/>
                </a:rPr>
                <a:t> Institute</a:t>
              </a:r>
              <a:endParaRPr/>
            </a:p>
          </p:txBody>
        </p:sp>
        <p:sp>
          <p:nvSpPr>
            <p:cNvPr id="32" name="Textfeld 23"/>
            <p:cNvSpPr txBox="1">
              <a:spLocks noChangeArrowheads="1"/>
            </p:cNvSpPr>
            <p:nvPr/>
          </p:nvSpPr>
          <p:spPr bwMode="auto">
            <a:xfrm>
              <a:off x="5169492" y="3330688"/>
              <a:ext cx="1142579"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&gt;40</a:t>
              </a:r>
              <a:endParaRPr lang="de-DE" sz="1200">
                <a:latin typeface="Arial"/>
              </a:endParaRPr>
            </a:p>
          </p:txBody>
        </p:sp>
        <p:sp>
          <p:nvSpPr>
            <p:cNvPr id="33" name="Textfeld 24"/>
            <p:cNvSpPr txBox="1">
              <a:spLocks noChangeArrowheads="1"/>
            </p:cNvSpPr>
            <p:nvPr/>
          </p:nvSpPr>
          <p:spPr bwMode="auto">
            <a:xfrm>
              <a:off x="5111566" y="5936321"/>
              <a:ext cx="1153208"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&gt;60</a:t>
              </a:r>
              <a:endParaRPr lang="de-DE" sz="1200">
                <a:latin typeface="Arial"/>
              </a:endParaRPr>
            </a:p>
          </p:txBody>
        </p:sp>
        <p:sp>
          <p:nvSpPr>
            <p:cNvPr id="34" name="Textfeld 22"/>
            <p:cNvSpPr txBox="1">
              <a:spLocks noChangeArrowheads="1"/>
            </p:cNvSpPr>
            <p:nvPr/>
          </p:nvSpPr>
          <p:spPr bwMode="auto">
            <a:xfrm>
              <a:off x="5501005" y="4656899"/>
              <a:ext cx="667327"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3</a:t>
              </a:r>
              <a:r>
                <a:rPr lang="de-DE" sz="3600" b="1">
                  <a:solidFill>
                    <a:srgbClr val="626262"/>
                  </a:solidFill>
                  <a:latin typeface="Arial"/>
                </a:rPr>
                <a:t> </a:t>
              </a:r>
              <a:endParaRPr lang="de-DE" sz="1200">
                <a:latin typeface="Arial"/>
              </a:endParaRPr>
            </a:p>
          </p:txBody>
        </p:sp>
        <p:sp>
          <p:nvSpPr>
            <p:cNvPr id="35" name="Textfeld 27"/>
            <p:cNvSpPr txBox="1">
              <a:spLocks noChangeArrowheads="1"/>
            </p:cNvSpPr>
            <p:nvPr/>
          </p:nvSpPr>
          <p:spPr bwMode="auto">
            <a:xfrm>
              <a:off x="5497989" y="4010320"/>
              <a:ext cx="667326"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2</a:t>
              </a:r>
              <a:r>
                <a:rPr lang="de-DE" sz="3600" b="1">
                  <a:solidFill>
                    <a:srgbClr val="626262"/>
                  </a:solidFill>
                  <a:latin typeface="Arial"/>
                </a:rPr>
                <a:t>   </a:t>
              </a:r>
              <a:endParaRPr lang="de-DE" sz="1600">
                <a:latin typeface="Arial"/>
              </a:endParaRPr>
            </a:p>
          </p:txBody>
        </p:sp>
        <p:sp>
          <p:nvSpPr>
            <p:cNvPr id="36" name="Textfeld 18"/>
            <p:cNvSpPr txBox="1">
              <a:spLocks noChangeArrowheads="1"/>
            </p:cNvSpPr>
            <p:nvPr/>
          </p:nvSpPr>
          <p:spPr bwMode="auto">
            <a:xfrm>
              <a:off x="5497989" y="2708302"/>
              <a:ext cx="630130"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C00000"/>
                  </a:solidFill>
                  <a:latin typeface="Arial"/>
                </a:rPr>
                <a:t>3</a:t>
              </a:r>
              <a:endParaRPr lang="de-DE" sz="1200">
                <a:solidFill>
                  <a:srgbClr val="C00000"/>
                </a:solidFill>
                <a:latin typeface="Arial"/>
              </a:endParaRPr>
            </a:p>
          </p:txBody>
        </p:sp>
        <p:sp>
          <p:nvSpPr>
            <p:cNvPr id="37" name="Rechteck 3"/>
            <p:cNvSpPr>
              <a:spLocks noChangeArrowheads="1"/>
            </p:cNvSpPr>
            <p:nvPr/>
          </p:nvSpPr>
          <p:spPr bwMode="auto">
            <a:xfrm>
              <a:off x="6191751" y="2708302"/>
              <a:ext cx="2886048" cy="66884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sz="1400">
                  <a:latin typeface="Arial"/>
                </a:rPr>
                <a:t>Focus:</a:t>
              </a:r>
              <a:br>
                <a:rPr lang="en-US" sz="1400">
                  <a:latin typeface="Arial"/>
                </a:rPr>
              </a:br>
              <a:r>
                <a:rPr lang="en-US" sz="1400">
                  <a:latin typeface="Arial"/>
                </a:rPr>
                <a:t>Automotive – Energy - Social Change and Cohesion Research</a:t>
              </a:r>
              <a:endParaRPr/>
            </a:p>
          </p:txBody>
        </p:sp>
      </p:grpSp>
      <p:sp>
        <p:nvSpPr>
          <p:cNvPr id="39" name="Textfeld 27"/>
          <p:cNvSpPr txBox="1">
            <a:spLocks noChangeArrowheads="1"/>
          </p:cNvSpPr>
          <p:nvPr/>
        </p:nvSpPr>
        <p:spPr bwMode="auto">
          <a:xfrm>
            <a:off x="8499771" y="3496115"/>
            <a:ext cx="2724564" cy="523220"/>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TZ Energie</a:t>
            </a:r>
            <a:endParaRPr/>
          </a:p>
          <a:p>
            <a:pPr>
              <a:defRPr/>
            </a:pPr>
            <a:r>
              <a:rPr lang="de-DE" sz="1400">
                <a:latin typeface="Arial"/>
              </a:rPr>
              <a:t>TZ PULS</a:t>
            </a:r>
            <a:endParaRPr/>
          </a:p>
        </p:txBody>
      </p:sp>
      <p:sp>
        <p:nvSpPr>
          <p:cNvPr id="40" name="Textfeld 22"/>
          <p:cNvSpPr txBox="1">
            <a:spLocks noChangeArrowheads="1"/>
          </p:cNvSpPr>
          <p:nvPr/>
        </p:nvSpPr>
        <p:spPr bwMode="auto">
          <a:xfrm>
            <a:off x="8499771" y="4127445"/>
            <a:ext cx="2724564" cy="73866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sz="1400">
                <a:latin typeface="Arial"/>
              </a:rPr>
              <a:t>Lightweight Design,</a:t>
            </a:r>
            <a:endParaRPr/>
          </a:p>
          <a:p>
            <a:pPr>
              <a:defRPr/>
            </a:pPr>
            <a:r>
              <a:rPr lang="en-US" sz="1400">
                <a:latin typeface="Arial"/>
              </a:rPr>
              <a:t>Microsystems Technology,</a:t>
            </a:r>
            <a:endParaRPr/>
          </a:p>
          <a:p>
            <a:pPr>
              <a:defRPr/>
            </a:pPr>
            <a:r>
              <a:rPr lang="en-US" sz="1400">
                <a:latin typeface="Arial"/>
              </a:rPr>
              <a:t>Medical Technology</a:t>
            </a:r>
            <a:endParaRPr/>
          </a:p>
        </p:txBody>
      </p:sp>
      <p:sp>
        <p:nvSpPr>
          <p:cNvPr id="41" name="Textfeld 21"/>
          <p:cNvSpPr txBox="1">
            <a:spLocks noChangeArrowheads="1"/>
          </p:cNvSpPr>
          <p:nvPr/>
        </p:nvSpPr>
        <p:spPr bwMode="auto">
          <a:xfrm>
            <a:off x="7809108" y="4872556"/>
            <a:ext cx="4935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Fieldwork 04 Geo Regular"/>
              </a:rPr>
              <a:t>4</a:t>
            </a:r>
            <a:endParaRPr lang="de-DE" sz="1200">
              <a:latin typeface="Fieldwork 04 Geo Regular"/>
            </a:endParaRPr>
          </a:p>
        </p:txBody>
      </p:sp>
      <p:sp>
        <p:nvSpPr>
          <p:cNvPr id="42" name="Textfeld 24"/>
          <p:cNvSpPr txBox="1">
            <a:spLocks noChangeArrowheads="1"/>
          </p:cNvSpPr>
          <p:nvPr/>
        </p:nvSpPr>
        <p:spPr bwMode="auto">
          <a:xfrm>
            <a:off x="8499771" y="5763839"/>
            <a:ext cx="2724564" cy="30777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Regional</a:t>
            </a:r>
            <a:endParaRPr/>
          </a:p>
        </p:txBody>
      </p:sp>
      <p:sp>
        <p:nvSpPr>
          <p:cNvPr id="43" name="Rechteck 3"/>
          <p:cNvSpPr>
            <a:spLocks noChangeArrowheads="1"/>
          </p:cNvSpPr>
          <p:nvPr/>
        </p:nvSpPr>
        <p:spPr bwMode="auto">
          <a:xfrm>
            <a:off x="8499771" y="2842421"/>
            <a:ext cx="2885704" cy="30777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400">
                <a:latin typeface="Arial"/>
              </a:rPr>
              <a:t>Collaborative doctorates</a:t>
            </a:r>
            <a:endParaRPr/>
          </a:p>
        </p:txBody>
      </p:sp>
      <p:sp>
        <p:nvSpPr>
          <p:cNvPr id="66" name="Rectangle 2"/>
          <p:cNvSpPr>
            <a:spLocks noChangeArrowheads="1"/>
          </p:cNvSpPr>
          <p:nvPr/>
        </p:nvSpPr>
        <p:spPr bwMode="auto">
          <a:xfrm>
            <a:off x="828320" y="2831336"/>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DOCTORATES</a:t>
            </a:r>
            <a:endParaRPr/>
          </a:p>
        </p:txBody>
      </p:sp>
      <p:sp>
        <p:nvSpPr>
          <p:cNvPr id="67" name="Rectangle 10"/>
          <p:cNvSpPr>
            <a:spLocks noChangeArrowheads="1"/>
          </p:cNvSpPr>
          <p:nvPr/>
        </p:nvSpPr>
        <p:spPr bwMode="auto">
          <a:xfrm>
            <a:off x="828322" y="2123539"/>
            <a:ext cx="6660000" cy="514800"/>
          </a:xfrm>
          <a:prstGeom prst="homePlate">
            <a:avLst>
              <a:gd name="adj" fmla="val 50037"/>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RECTORS' CONFERENCE RESEARCH MAP (HRK)</a:t>
            </a:r>
            <a:endParaRPr/>
          </a:p>
        </p:txBody>
      </p:sp>
      <p:sp>
        <p:nvSpPr>
          <p:cNvPr id="68" name="Rectangle 2"/>
          <p:cNvSpPr>
            <a:spLocks noChangeArrowheads="1"/>
          </p:cNvSpPr>
          <p:nvPr/>
        </p:nvSpPr>
        <p:spPr bwMode="auto">
          <a:xfrm>
            <a:off x="828320" y="3533277"/>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TECHNOLOGY CENTRES</a:t>
            </a:r>
            <a:endParaRPr/>
          </a:p>
        </p:txBody>
      </p:sp>
      <p:sp>
        <p:nvSpPr>
          <p:cNvPr id="69" name="Rectangle 2"/>
          <p:cNvSpPr>
            <a:spLocks noChangeArrowheads="1"/>
          </p:cNvSpPr>
          <p:nvPr/>
        </p:nvSpPr>
        <p:spPr bwMode="auto">
          <a:xfrm>
            <a:off x="835500" y="4235218"/>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CLUSTER/NETWORKS</a:t>
            </a:r>
            <a:endParaRPr/>
          </a:p>
        </p:txBody>
      </p:sp>
      <p:sp>
        <p:nvSpPr>
          <p:cNvPr id="70" name="Rectangle 2"/>
          <p:cNvSpPr>
            <a:spLocks noChangeArrowheads="1"/>
          </p:cNvSpPr>
          <p:nvPr/>
        </p:nvSpPr>
        <p:spPr bwMode="auto">
          <a:xfrm>
            <a:off x="835500" y="4942015"/>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INSTITUTES</a:t>
            </a:r>
            <a:endParaRPr/>
          </a:p>
        </p:txBody>
      </p:sp>
      <p:sp>
        <p:nvSpPr>
          <p:cNvPr id="71" name="Rectangle 2"/>
          <p:cNvSpPr>
            <a:spLocks noChangeArrowheads="1"/>
          </p:cNvSpPr>
          <p:nvPr/>
        </p:nvSpPr>
        <p:spPr bwMode="auto">
          <a:xfrm>
            <a:off x="835500" y="5639100"/>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TRANSFER EVENTS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83E972C0-C295-4084-A519-310533F38F18}"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11</a:t>
            </a:fld>
            <a:endParaRPr lang="en-US"/>
          </a:p>
        </p:txBody>
      </p:sp>
      <p:sp>
        <p:nvSpPr>
          <p:cNvPr id="9" name="Titel 5"/>
          <p:cNvSpPr>
            <a:spLocks noGrp="1"/>
          </p:cNvSpPr>
          <p:nvPr>
            <p:ph type="title"/>
          </p:nvPr>
        </p:nvSpPr>
        <p:spPr bwMode="auto">
          <a:xfrm>
            <a:off x="2664000" y="471488"/>
            <a:ext cx="8753901" cy="906558"/>
          </a:xfrm>
        </p:spPr>
        <p:txBody>
          <a:bodyPr/>
          <a:lstStyle/>
          <a:p>
            <a:pPr>
              <a:defRPr/>
            </a:pPr>
            <a:r>
              <a:rPr lang="en-GB"/>
              <a:t>Applied research and Transfer</a:t>
            </a:r>
            <a:endParaRPr/>
          </a:p>
        </p:txBody>
      </p:sp>
      <p:sp>
        <p:nvSpPr>
          <p:cNvPr id="10" name="Inhaltsplatzhalter 2"/>
          <p:cNvSpPr txBox="1"/>
          <p:nvPr/>
        </p:nvSpPr>
        <p:spPr bwMode="auto">
          <a:xfrm>
            <a:off x="2664002" y="1545515"/>
            <a:ext cx="4271096" cy="4547310"/>
          </a:xfrm>
          <a:prstGeom prst="rect">
            <a:avLst/>
          </a:prstGeom>
        </p:spPr>
        <p:txBody>
          <a:bodyPr vert="horz" lIns="0" tIns="0" rIns="0" bIns="0" rtlCol="0">
            <a:norm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a:t>Research Projects</a:t>
            </a:r>
            <a:endParaRPr/>
          </a:p>
          <a:p>
            <a:pPr lvl="2">
              <a:defRPr/>
            </a:pPr>
            <a:r>
              <a:rPr lang="en-GB"/>
              <a:t>Largely funded by the public sector</a:t>
            </a:r>
            <a:endParaRPr/>
          </a:p>
          <a:p>
            <a:pPr lvl="2">
              <a:defRPr/>
            </a:pPr>
            <a:r>
              <a:rPr lang="en-GB"/>
              <a:t>Some involving industry and other organisations</a:t>
            </a:r>
            <a:endParaRPr/>
          </a:p>
          <a:p>
            <a:pPr marL="0" lvl="2" indent="0">
              <a:buFont typeface="Wingdings 2"/>
              <a:buNone/>
              <a:defRPr/>
            </a:pPr>
            <a:endParaRPr lang="en-GB"/>
          </a:p>
          <a:p>
            <a:pPr marL="0" lvl="2" indent="0">
              <a:buFont typeface="Wingdings 2"/>
              <a:buNone/>
              <a:defRPr/>
            </a:pPr>
            <a:endParaRPr lang="en-GB"/>
          </a:p>
          <a:p>
            <a:pPr indent="-180000">
              <a:defRPr/>
            </a:pPr>
            <a:r>
              <a:rPr lang="en-GB"/>
              <a:t>Industrial Projects</a:t>
            </a:r>
            <a:endParaRPr/>
          </a:p>
          <a:p>
            <a:pPr lvl="2">
              <a:defRPr/>
            </a:pPr>
            <a:r>
              <a:rPr lang="en-GB"/>
              <a:t>Financed by companies</a:t>
            </a:r>
            <a:endParaRPr/>
          </a:p>
          <a:p>
            <a:pPr lvl="2">
              <a:defRPr/>
            </a:pPr>
            <a:r>
              <a:rPr lang="en-GB"/>
              <a:t>Results are applied directly within the company</a:t>
            </a:r>
            <a:endParaRPr/>
          </a:p>
          <a:p>
            <a:pPr marL="0" lvl="2" indent="0">
              <a:buNone/>
              <a:defRPr/>
            </a:pPr>
            <a:endParaRPr lang="en-GB"/>
          </a:p>
          <a:p>
            <a:pPr marL="0" lvl="2" indent="0">
              <a:buNone/>
              <a:defRPr/>
            </a:pPr>
            <a:endParaRPr lang="en-GB"/>
          </a:p>
          <a:p>
            <a:pPr>
              <a:defRPr/>
            </a:pPr>
            <a:r>
              <a:rPr lang="en-GB"/>
              <a:t>Knowledge and Technology Transfer</a:t>
            </a:r>
            <a:endParaRPr/>
          </a:p>
          <a:p>
            <a:pPr lvl="2">
              <a:defRPr/>
            </a:pPr>
            <a:r>
              <a:rPr lang="en-GB"/>
              <a:t>Exchange with companies and institutions</a:t>
            </a:r>
            <a:endParaRPr/>
          </a:p>
          <a:p>
            <a:pPr lvl="2">
              <a:defRPr/>
            </a:pPr>
            <a:r>
              <a:rPr lang="en-GB"/>
              <a:t>Generating know-how for mutual benefit</a:t>
            </a:r>
            <a:endParaRPr/>
          </a:p>
          <a:p>
            <a:pPr marL="0" lvl="2" indent="0">
              <a:buFont typeface="Wingdings 2"/>
              <a:buNone/>
              <a:defRPr/>
            </a:pPr>
            <a:endParaRPr lang="en-GB"/>
          </a:p>
        </p:txBody>
      </p:sp>
      <p:pic>
        <p:nvPicPr>
          <p:cNvPr id="7" name="Bildplatzhalter 6"/>
          <p:cNvPicPr>
            <a:picLocks noChangeAspect="1" noGrp="1"/>
          </p:cNvPicPr>
          <p:nvPr>
            <p:ph type="pic" sz="quarter" idx="15"/>
          </p:nvPr>
        </p:nvPicPr>
        <p:blipFill>
          <a:blip r:embed="rId3"/>
          <a:stretch/>
        </p:blipFill>
        <p:spPr bwMode="auto">
          <a:xfrm>
            <a:off x="7326312" y="831828"/>
            <a:ext cx="4865687" cy="2071034"/>
          </a:xfrm>
        </p:spPr>
      </p:pic>
      <p:pic>
        <p:nvPicPr>
          <p:cNvPr id="20" name="Grafik 19"/>
          <p:cNvPicPr>
            <a:picLocks noChangeAspect="1"/>
          </p:cNvPicPr>
          <p:nvPr/>
        </p:nvPicPr>
        <p:blipFill>
          <a:blip r:embed="rId4"/>
          <a:stretch/>
        </p:blipFill>
        <p:spPr bwMode="auto">
          <a:xfrm>
            <a:off x="7338344" y="3038120"/>
            <a:ext cx="4852987" cy="1562100"/>
          </a:xfrm>
          <a:prstGeom prst="rect">
            <a:avLst/>
          </a:prstGeom>
        </p:spPr>
      </p:pic>
      <p:pic>
        <p:nvPicPr>
          <p:cNvPr id="24" name="Grafik 23"/>
          <p:cNvPicPr>
            <a:picLocks noChangeAspect="1"/>
          </p:cNvPicPr>
          <p:nvPr/>
        </p:nvPicPr>
        <p:blipFill>
          <a:blip r:embed="rId5"/>
          <a:stretch/>
        </p:blipFill>
        <p:spPr bwMode="auto">
          <a:xfrm>
            <a:off x="7338344" y="4754534"/>
            <a:ext cx="4853655" cy="144536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12</a:t>
            </a:fld>
            <a:endParaRPr lang="en-US"/>
          </a:p>
        </p:txBody>
      </p:sp>
      <p:sp>
        <p:nvSpPr>
          <p:cNvPr id="5" name="Titel 4"/>
          <p:cNvSpPr>
            <a:spLocks noGrp="1"/>
          </p:cNvSpPr>
          <p:nvPr>
            <p:ph type="title"/>
          </p:nvPr>
        </p:nvSpPr>
        <p:spPr bwMode="auto"/>
        <p:txBody>
          <a:bodyPr/>
          <a:lstStyle/>
          <a:p>
            <a:pPr>
              <a:defRPr/>
            </a:pPr>
            <a:r>
              <a:rPr lang="de-DE"/>
              <a:t>Research </a:t>
            </a:r>
            <a:br>
              <a:rPr lang="de-DE"/>
            </a:br>
            <a:r>
              <a:rPr lang="de-DE"/>
              <a:t>And Transfer</a:t>
            </a:r>
            <a:endParaRPr/>
          </a:p>
        </p:txBody>
      </p:sp>
      <p:sp>
        <p:nvSpPr>
          <p:cNvPr id="6" name="Inhaltsplatzhalter 5"/>
          <p:cNvSpPr>
            <a:spLocks noGrp="1"/>
          </p:cNvSpPr>
          <p:nvPr>
            <p:ph idx="1"/>
          </p:nvPr>
        </p:nvSpPr>
        <p:spPr bwMode="auto"/>
        <p:txBody>
          <a:bodyPr/>
          <a:lstStyle/>
          <a:p>
            <a:pPr lvl="2">
              <a:defRPr/>
            </a:pPr>
            <a:r>
              <a:rPr lang="en-GB"/>
              <a:t>Institute for Social Change and Cohesion Research</a:t>
            </a:r>
            <a:endParaRPr/>
          </a:p>
          <a:p>
            <a:pPr lvl="2">
              <a:defRPr/>
            </a:pPr>
            <a:r>
              <a:rPr lang="en-GB"/>
              <a:t>Institute for Systemic Energy Consulting GmbH</a:t>
            </a:r>
            <a:endParaRPr/>
          </a:p>
          <a:p>
            <a:pPr>
              <a:defRPr/>
            </a:pPr>
            <a:endParaRPr lang="en-GB"/>
          </a:p>
          <a:p>
            <a:pPr>
              <a:defRPr/>
            </a:pPr>
            <a:r>
              <a:rPr lang="en-GB"/>
              <a:t>CLUSTERs</a:t>
            </a:r>
            <a:endParaRPr/>
          </a:p>
          <a:p>
            <a:pPr lvl="2">
              <a:defRPr/>
            </a:pPr>
            <a:r>
              <a:rPr lang="en-GB"/>
              <a:t>Centre of Excellence for Lightweight Design</a:t>
            </a:r>
            <a:endParaRPr/>
          </a:p>
          <a:p>
            <a:pPr lvl="2">
              <a:defRPr/>
            </a:pPr>
            <a:r>
              <a:rPr lang="en-GB"/>
              <a:t>Microsystems Technology</a:t>
            </a:r>
            <a:endParaRPr/>
          </a:p>
          <a:p>
            <a:pPr lvl="2">
              <a:defRPr/>
            </a:pPr>
            <a:r>
              <a:rPr lang="en-GB"/>
              <a:t>Medical Technology Network</a:t>
            </a:r>
            <a:endParaRPr/>
          </a:p>
          <a:p>
            <a:pPr marL="0" lvl="2" indent="0">
              <a:buNone/>
              <a:defRPr/>
            </a:pPr>
            <a:endParaRPr lang="en-GB"/>
          </a:p>
          <a:p>
            <a:pPr>
              <a:defRPr/>
            </a:pPr>
            <a:r>
              <a:rPr lang="en-GB"/>
              <a:t>Technology Centres</a:t>
            </a:r>
            <a:endParaRPr/>
          </a:p>
          <a:p>
            <a:pPr lvl="2">
              <a:defRPr/>
            </a:pPr>
            <a:r>
              <a:rPr lang="en-GB"/>
              <a:t>Technology Centre for Energy (</a:t>
            </a:r>
            <a:r>
              <a:rPr lang="en-GB"/>
              <a:t>Ruhstorf</a:t>
            </a:r>
            <a:r>
              <a:rPr lang="en-GB"/>
              <a:t>)</a:t>
            </a:r>
            <a:endParaRPr/>
          </a:p>
          <a:p>
            <a:pPr lvl="2">
              <a:defRPr/>
            </a:pPr>
            <a:r>
              <a:rPr lang="en-GB"/>
              <a:t>Technology Centre for Production and Logistics Systems (</a:t>
            </a:r>
            <a:r>
              <a:rPr lang="en-GB"/>
              <a:t>Dingolfing</a:t>
            </a:r>
            <a:r>
              <a:rPr lang="en-GB"/>
              <a:t>)</a:t>
            </a:r>
            <a:endParaRPr/>
          </a:p>
          <a:p>
            <a:pPr marL="0" lvl="2" indent="0">
              <a:buNone/>
              <a:defRPr/>
            </a:pPr>
            <a:endParaRPr lang="en-GB"/>
          </a:p>
          <a:p>
            <a:pPr>
              <a:defRPr/>
            </a:pPr>
            <a:endParaRPr lang="en-GB"/>
          </a:p>
        </p:txBody>
      </p:sp>
      <p:pic>
        <p:nvPicPr>
          <p:cNvPr id="10" name="Bildplatzhalter 9"/>
          <p:cNvPicPr>
            <a:picLocks noChangeAspect="1" noGrp="1"/>
          </p:cNvPicPr>
          <p:nvPr>
            <p:ph type="pic" sz="quarter" idx="15"/>
          </p:nvPr>
        </p:nvPicPr>
        <p:blipFill>
          <a:blip r:embed="rId3"/>
          <a:stretch/>
        </p:blipFill>
        <p:spPr bwMode="auto"/>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17AFA975-D199-4BCC-A44E-E091D5C6EFBF}"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13</a:t>
            </a:fld>
            <a:endParaRPr lang="en-US"/>
          </a:p>
        </p:txBody>
      </p:sp>
      <p:sp>
        <p:nvSpPr>
          <p:cNvPr id="6" name="Titel 5"/>
          <p:cNvSpPr>
            <a:spLocks noGrp="1"/>
          </p:cNvSpPr>
          <p:nvPr>
            <p:ph type="title"/>
          </p:nvPr>
        </p:nvSpPr>
        <p:spPr bwMode="auto"/>
        <p:txBody>
          <a:bodyPr/>
          <a:lstStyle/>
          <a:p>
            <a:pPr>
              <a:defRPr/>
            </a:pPr>
            <a:r>
              <a:rPr lang="en-GB"/>
              <a:t>Institutes AND Facilities</a:t>
            </a:r>
            <a:endParaRPr/>
          </a:p>
        </p:txBody>
      </p:sp>
      <p:sp>
        <p:nvSpPr>
          <p:cNvPr id="7" name="Inhaltsplatzhalter 6"/>
          <p:cNvSpPr>
            <a:spLocks noGrp="1"/>
          </p:cNvSpPr>
          <p:nvPr>
            <p:ph idx="1"/>
          </p:nvPr>
        </p:nvSpPr>
        <p:spPr bwMode="auto">
          <a:xfrm>
            <a:off x="2664000" y="2149535"/>
            <a:ext cx="4499876" cy="3001585"/>
          </a:xfrm>
        </p:spPr>
        <p:txBody>
          <a:bodyPr>
            <a:normAutofit/>
          </a:bodyPr>
          <a:lstStyle/>
          <a:p>
            <a:pPr lvl="2">
              <a:lnSpc>
                <a:spcPct val="200000"/>
              </a:lnSpc>
              <a:defRPr/>
            </a:pPr>
            <a:r>
              <a:rPr lang="en-GB"/>
              <a:t>Centre of Excellence for Lightweight Design</a:t>
            </a:r>
            <a:endParaRPr/>
          </a:p>
          <a:p>
            <a:pPr lvl="2">
              <a:lnSpc>
                <a:spcPct val="200000"/>
              </a:lnSpc>
              <a:defRPr/>
            </a:pPr>
            <a:r>
              <a:rPr lang="en-GB"/>
              <a:t>Institute for Social Change and Cohesion Research</a:t>
            </a:r>
            <a:endParaRPr/>
          </a:p>
          <a:p>
            <a:pPr lvl="2">
              <a:lnSpc>
                <a:spcPct val="200000"/>
              </a:lnSpc>
              <a:defRPr/>
            </a:pPr>
            <a:r>
              <a:rPr lang="en-GB"/>
              <a:t>Institute for Data and Process Science</a:t>
            </a:r>
            <a:endParaRPr/>
          </a:p>
          <a:p>
            <a:pPr lvl="2">
              <a:lnSpc>
                <a:spcPct val="200000"/>
              </a:lnSpc>
              <a:defRPr/>
            </a:pPr>
            <a:r>
              <a:rPr lang="en-GB"/>
              <a:t>Technology Centre for Energy (TZE), </a:t>
            </a:r>
            <a:r>
              <a:rPr lang="en-GB"/>
              <a:t>Ruhstorf</a:t>
            </a:r>
            <a:endParaRPr lang="en-GB"/>
          </a:p>
          <a:p>
            <a:pPr lvl="2">
              <a:lnSpc>
                <a:spcPct val="200000"/>
              </a:lnSpc>
              <a:defRPr/>
            </a:pPr>
            <a:r>
              <a:rPr lang="en-GB"/>
              <a:t>Technology Centre for Production and Logistics Systems (PULS), </a:t>
            </a:r>
            <a:r>
              <a:rPr lang="en-GB"/>
              <a:t>Dingolfing</a:t>
            </a:r>
            <a:endParaRPr lang="en-GB"/>
          </a:p>
          <a:p>
            <a:pPr lvl="1">
              <a:lnSpc>
                <a:spcPct val="200000"/>
              </a:lnSpc>
              <a:defRPr/>
            </a:pPr>
            <a:endParaRPr lang="en-GB"/>
          </a:p>
        </p:txBody>
      </p:sp>
      <p:pic>
        <p:nvPicPr>
          <p:cNvPr id="9" name="Grafik 8"/>
          <p:cNvPicPr>
            <a:picLocks noChangeAspect="1"/>
          </p:cNvPicPr>
          <p:nvPr/>
        </p:nvPicPr>
        <p:blipFill>
          <a:blip r:embed="rId3"/>
          <a:stretch/>
        </p:blipFill>
        <p:spPr bwMode="auto">
          <a:xfrm>
            <a:off x="7163876" y="4077810"/>
            <a:ext cx="5028124" cy="1802115"/>
          </a:xfrm>
          <a:prstGeom prst="rect">
            <a:avLst/>
          </a:prstGeom>
        </p:spPr>
      </p:pic>
      <p:pic>
        <p:nvPicPr>
          <p:cNvPr id="14" name="Grafik 13"/>
          <p:cNvPicPr>
            <a:picLocks noChangeAspect="1"/>
          </p:cNvPicPr>
          <p:nvPr/>
        </p:nvPicPr>
        <p:blipFill>
          <a:blip r:embed="rId4"/>
          <a:stretch/>
        </p:blipFill>
        <p:spPr bwMode="auto">
          <a:xfrm>
            <a:off x="7151844" y="1973178"/>
            <a:ext cx="5046043" cy="196599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tertitel 1"/>
          <p:cNvSpPr>
            <a:spLocks noGrp="1"/>
          </p:cNvSpPr>
          <p:nvPr>
            <p:ph type="subTitle" idx="1"/>
          </p:nvPr>
        </p:nvSpPr>
        <p:spPr bwMode="auto"/>
        <p:txBody>
          <a:bodyPr/>
          <a:lstStyle/>
          <a:p>
            <a:pPr>
              <a:defRPr/>
            </a:pPr>
            <a:endParaRPr lang="de-DE"/>
          </a:p>
        </p:txBody>
      </p:sp>
      <p:sp>
        <p:nvSpPr>
          <p:cNvPr id="3" name="Titel 2"/>
          <p:cNvSpPr>
            <a:spLocks noGrp="1"/>
          </p:cNvSpPr>
          <p:nvPr>
            <p:ph type="title"/>
          </p:nvPr>
        </p:nvSpPr>
        <p:spPr bwMode="auto"/>
        <p:txBody>
          <a:bodyPr/>
          <a:lstStyle/>
          <a:p>
            <a:pPr>
              <a:defRPr/>
            </a:pPr>
            <a:r>
              <a:rPr lang="de-DE"/>
              <a:t>Additional </a:t>
            </a:r>
            <a:r>
              <a:rPr lang="de-DE"/>
              <a:t>Slides</a:t>
            </a:r>
            <a:r>
              <a:rPr lang="de-DE"/>
              <a:t> &amp; </a:t>
            </a:r>
            <a:r>
              <a:rPr lang="de-DE"/>
              <a:t>Sections</a:t>
            </a: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p:nvPr/>
        </p:nvSpPr>
        <p:spPr bwMode="auto">
          <a:xfrm>
            <a:off x="3269974" y="2057400"/>
            <a:ext cx="7673009" cy="27133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Datumsplatzhalter 1"/>
          <p:cNvSpPr>
            <a:spLocks noGrp="1"/>
          </p:cNvSpPr>
          <p:nvPr>
            <p:ph type="dt" sz="half" idx="10"/>
          </p:nvPr>
        </p:nvSpPr>
        <p:spPr bwMode="auto"/>
        <p:txBody>
          <a:bodyPr/>
          <a:lstStyle/>
          <a:p>
            <a:pPr>
              <a:defRPr/>
            </a:pPr>
            <a:fld id="{17AFA975-D199-4BCC-A44E-E091D5C6EFBF}"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16</a:t>
            </a:fld>
            <a:endParaRPr lang="en-US"/>
          </a:p>
        </p:txBody>
      </p:sp>
      <p:sp>
        <p:nvSpPr>
          <p:cNvPr id="6" name="Titel 5"/>
          <p:cNvSpPr>
            <a:spLocks noGrp="1"/>
          </p:cNvSpPr>
          <p:nvPr>
            <p:ph type="title"/>
          </p:nvPr>
        </p:nvSpPr>
        <p:spPr bwMode="auto"/>
        <p:txBody>
          <a:bodyPr/>
          <a:lstStyle/>
          <a:p>
            <a:pPr>
              <a:defRPr/>
            </a:pPr>
            <a:r>
              <a:rPr lang="en-GB"/>
              <a:t>Our mission</a:t>
            </a:r>
            <a:endParaRPr/>
          </a:p>
        </p:txBody>
      </p:sp>
      <p:sp>
        <p:nvSpPr>
          <p:cNvPr id="7" name="Inhaltsplatzhalter 6"/>
          <p:cNvSpPr>
            <a:spLocks noGrp="1"/>
          </p:cNvSpPr>
          <p:nvPr>
            <p:ph idx="1"/>
          </p:nvPr>
        </p:nvSpPr>
        <p:spPr bwMode="auto">
          <a:xfrm>
            <a:off x="2541074" y="1554111"/>
            <a:ext cx="4499876" cy="4665935"/>
          </a:xfrm>
        </p:spPr>
        <p:txBody>
          <a:bodyPr>
            <a:normAutofit/>
          </a:bodyPr>
          <a:lstStyle/>
          <a:p>
            <a:pPr lvl="1">
              <a:lnSpc>
                <a:spcPct val="200000"/>
              </a:lnSpc>
              <a:defRPr/>
            </a:pPr>
            <a:endParaRPr lang="en-GB"/>
          </a:p>
          <a:p>
            <a:pPr lvl="1">
              <a:lnSpc>
                <a:spcPct val="200000"/>
              </a:lnSpc>
              <a:defRPr/>
            </a:pPr>
            <a:endParaRPr lang="en-GB"/>
          </a:p>
        </p:txBody>
      </p:sp>
      <p:sp>
        <p:nvSpPr>
          <p:cNvPr id="8" name="Rechteck 7"/>
          <p:cNvSpPr/>
          <p:nvPr/>
        </p:nvSpPr>
        <p:spPr bwMode="auto">
          <a:xfrm>
            <a:off x="2664001" y="1710112"/>
            <a:ext cx="4161838" cy="1498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1400">
                <a:solidFill>
                  <a:schemeClr val="bg1"/>
                </a:solidFill>
                <a:cs typeface="Arial"/>
              </a:rPr>
              <a:t>We – the University of Landshut with all its members –  empower and inspire relevant, sustainable thinking and action. </a:t>
            </a:r>
            <a:endParaRPr/>
          </a:p>
        </p:txBody>
      </p:sp>
      <p:sp>
        <p:nvSpPr>
          <p:cNvPr id="10" name="Rechteck 9"/>
          <p:cNvSpPr/>
          <p:nvPr/>
        </p:nvSpPr>
        <p:spPr bwMode="auto">
          <a:xfrm>
            <a:off x="7256063" y="1710112"/>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1400">
                <a:solidFill>
                  <a:schemeClr val="bg1"/>
                </a:solidFill>
                <a:cs typeface="Arial"/>
              </a:rPr>
              <a:t>We co-operate with industry and society within the region and beyond.</a:t>
            </a:r>
            <a:endParaRPr/>
          </a:p>
        </p:txBody>
      </p:sp>
      <p:sp>
        <p:nvSpPr>
          <p:cNvPr id="11" name="Rechteck 10"/>
          <p:cNvSpPr/>
          <p:nvPr/>
        </p:nvSpPr>
        <p:spPr bwMode="auto">
          <a:xfrm>
            <a:off x="7256062" y="3641657"/>
            <a:ext cx="4161839" cy="1498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1400">
                <a:solidFill>
                  <a:schemeClr val="bg1"/>
                </a:solidFill>
                <a:cs typeface="Arial"/>
              </a:rPr>
              <a:t>We create a world worth living in, that we shape sustainable and socially responsible.   </a:t>
            </a:r>
            <a:endParaRPr/>
          </a:p>
        </p:txBody>
      </p:sp>
      <p:sp>
        <p:nvSpPr>
          <p:cNvPr id="12" name="Rechteck 11"/>
          <p:cNvSpPr/>
          <p:nvPr/>
        </p:nvSpPr>
        <p:spPr bwMode="auto">
          <a:xfrm>
            <a:off x="2664001" y="3641657"/>
            <a:ext cx="4161838" cy="14987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1400">
                <a:solidFill>
                  <a:schemeClr val="bg1"/>
                </a:solidFill>
                <a:cs typeface="Arial"/>
              </a:rPr>
              <a:t>We provide an attractive environment for living, learning, teaching, working and researching on our campus and our campus locations.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Student Numbers</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17</a:t>
            </a:fld>
            <a:endParaRPr lang="en-US"/>
          </a:p>
        </p:txBody>
      </p:sp>
      <p:graphicFrame>
        <p:nvGraphicFramePr>
          <p:cNvPr id="25" name="Diagramm 24"/>
          <p:cNvGraphicFramePr>
            <a:graphicFrameLocks xmlns:a="http://schemas.openxmlformats.org/drawingml/2006/main"/>
          </p:cNvGraphicFramePr>
          <p:nvPr/>
        </p:nvGraphicFramePr>
        <p:xfrm>
          <a:off x="2414016" y="1543304"/>
          <a:ext cx="6888480" cy="450233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feld 29"/>
          <p:cNvSpPr txBox="1">
            <a:spLocks noChangeArrowheads="1"/>
          </p:cNvSpPr>
          <p:nvPr/>
        </p:nvSpPr>
        <p:spPr bwMode="auto">
          <a:xfrm>
            <a:off x="7770070" y="2848005"/>
            <a:ext cx="3618738"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rgbClr val="4B9614"/>
                </a:solidFill>
                <a:latin typeface="Arial"/>
              </a:rPr>
              <a:t>INTERDISCIPLINARY STUDIES </a:t>
            </a:r>
            <a:endParaRPr/>
          </a:p>
        </p:txBody>
      </p:sp>
      <p:sp>
        <p:nvSpPr>
          <p:cNvPr id="27" name="Textfeld 19"/>
          <p:cNvSpPr txBox="1">
            <a:spLocks noChangeArrowheads="1"/>
          </p:cNvSpPr>
          <p:nvPr/>
        </p:nvSpPr>
        <p:spPr bwMode="auto">
          <a:xfrm>
            <a:off x="3877056" y="5860968"/>
            <a:ext cx="2152993"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5F4678"/>
                </a:solidFill>
                <a:latin typeface="Arial"/>
              </a:rPr>
              <a:t>SOCIAL WORK</a:t>
            </a:r>
            <a:endParaRPr/>
          </a:p>
        </p:txBody>
      </p:sp>
      <p:sp>
        <p:nvSpPr>
          <p:cNvPr id="28" name="Textfeld 24"/>
          <p:cNvSpPr txBox="1">
            <a:spLocks noChangeArrowheads="1"/>
          </p:cNvSpPr>
          <p:nvPr/>
        </p:nvSpPr>
        <p:spPr bwMode="auto">
          <a:xfrm>
            <a:off x="1108534" y="3560202"/>
            <a:ext cx="2610964" cy="923330"/>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4196B4"/>
                </a:solidFill>
                <a:latin typeface="Arial"/>
              </a:rPr>
              <a:t>ELECTRICAL AND INDUSTRIAL ENGINEERING</a:t>
            </a:r>
            <a:endParaRPr/>
          </a:p>
        </p:txBody>
      </p:sp>
      <p:sp>
        <p:nvSpPr>
          <p:cNvPr id="29" name="Textfeld 28"/>
          <p:cNvSpPr txBox="1">
            <a:spLocks noChangeArrowheads="1"/>
          </p:cNvSpPr>
          <p:nvPr/>
        </p:nvSpPr>
        <p:spPr bwMode="auto">
          <a:xfrm>
            <a:off x="7351303" y="4960973"/>
            <a:ext cx="3802249"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78B400"/>
                </a:solidFill>
                <a:latin typeface="Arial"/>
              </a:rPr>
              <a:t>BUSINESS ADMINISTRATION</a:t>
            </a:r>
            <a:endParaRPr/>
          </a:p>
        </p:txBody>
      </p:sp>
      <p:sp>
        <p:nvSpPr>
          <p:cNvPr id="30" name="Textfeld 30"/>
          <p:cNvSpPr txBox="1">
            <a:spLocks noChangeArrowheads="1"/>
          </p:cNvSpPr>
          <p:nvPr/>
        </p:nvSpPr>
        <p:spPr bwMode="auto">
          <a:xfrm>
            <a:off x="6813165" y="1744698"/>
            <a:ext cx="3043216"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FFB400"/>
                </a:solidFill>
                <a:latin typeface="Arial"/>
              </a:rPr>
              <a:t>COMPUTER SCIENCE</a:t>
            </a:r>
            <a:endParaRPr/>
          </a:p>
        </p:txBody>
      </p:sp>
      <p:sp>
        <p:nvSpPr>
          <p:cNvPr id="31" name="Textfeld 31"/>
          <p:cNvSpPr txBox="1">
            <a:spLocks noChangeArrowheads="1"/>
          </p:cNvSpPr>
          <p:nvPr/>
        </p:nvSpPr>
        <p:spPr bwMode="auto">
          <a:xfrm>
            <a:off x="1541722" y="1715234"/>
            <a:ext cx="2893096"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325596"/>
                </a:solidFill>
                <a:latin typeface="Arial"/>
              </a:rPr>
              <a:t>MECHANICAL AND CIVIL</a:t>
            </a:r>
            <a:br>
              <a:rPr lang="de-DE">
                <a:solidFill>
                  <a:srgbClr val="325596"/>
                </a:solidFill>
                <a:latin typeface="Arial"/>
              </a:rPr>
            </a:br>
            <a:r>
              <a:rPr lang="de-DE">
                <a:solidFill>
                  <a:srgbClr val="325596"/>
                </a:solidFill>
                <a:latin typeface="Arial"/>
              </a:rPr>
              <a:t>ENGINEERING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Our</a:t>
            </a:r>
            <a:r>
              <a:rPr lang="de-DE"/>
              <a:t> </a:t>
            </a:r>
            <a:r>
              <a:rPr lang="de-DE"/>
              <a:t>courses</a:t>
            </a:r>
            <a:endParaRPr lang="de-DE"/>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a:xfrm>
            <a:off x="11329372" y="6354214"/>
            <a:ext cx="324058" cy="226591"/>
          </a:xfrm>
        </p:spPr>
        <p:txBody>
          <a:bodyPr/>
          <a:lstStyle/>
          <a:p>
            <a:pPr>
              <a:defRPr/>
            </a:pPr>
            <a:fld id="{637E4081-C9BE-4C87-BA09-749EDE8DC352}" type="slidenum">
              <a:rPr lang="en-US"/>
              <a:t>18</a:t>
            </a:fld>
            <a:endParaRPr lang="en-US"/>
          </a:p>
        </p:txBody>
      </p:sp>
      <p:grpSp>
        <p:nvGrpSpPr>
          <p:cNvPr id="19" name="Gruppieren 16"/>
          <p:cNvGrpSpPr/>
          <p:nvPr/>
        </p:nvGrpSpPr>
        <p:grpSpPr bwMode="auto">
          <a:xfrm>
            <a:off x="202012" y="1416108"/>
            <a:ext cx="11823411" cy="4814572"/>
            <a:chOff x="249304" y="624035"/>
            <a:chExt cx="8571017" cy="4576453"/>
          </a:xfrm>
        </p:grpSpPr>
        <p:sp>
          <p:nvSpPr>
            <p:cNvPr id="20" name="Rectangle 7"/>
            <p:cNvSpPr>
              <a:spLocks noChangeArrowheads="1"/>
            </p:cNvSpPr>
            <p:nvPr/>
          </p:nvSpPr>
          <p:spPr bwMode="auto">
            <a:xfrm>
              <a:off x="251520" y="1565802"/>
              <a:ext cx="1368001" cy="363468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200">
                  <a:latin typeface="Arial"/>
                </a:rPr>
                <a:t>Business Administration</a:t>
              </a:r>
              <a:endParaRPr/>
            </a:p>
            <a:p>
              <a:pPr>
                <a:defRPr/>
              </a:pPr>
              <a:r>
                <a:rPr lang="en-US" sz="1200">
                  <a:latin typeface="Arial"/>
                </a:rPr>
                <a:t>Digitalization &amp; </a:t>
              </a:r>
              <a:endParaRPr/>
            </a:p>
            <a:p>
              <a:pPr>
                <a:spcAft>
                  <a:spcPts val="600"/>
                </a:spcAft>
                <a:defRPr/>
              </a:pPr>
              <a:r>
                <a:rPr lang="en-US" sz="1200">
                  <a:latin typeface="Arial"/>
                </a:rPr>
                <a:t>Entrepreneurship</a:t>
              </a:r>
              <a:endParaRPr/>
            </a:p>
            <a:p>
              <a:pPr>
                <a:defRPr/>
              </a:pPr>
              <a:r>
                <a:rPr lang="en-US" sz="1200">
                  <a:latin typeface="Arial"/>
                </a:rPr>
                <a:t>Digitalization, Process </a:t>
              </a:r>
              <a:endParaRPr/>
            </a:p>
            <a:p>
              <a:pPr>
                <a:defRPr/>
              </a:pPr>
              <a:r>
                <a:rPr lang="en-US" sz="1200">
                  <a:latin typeface="Arial"/>
                </a:rPr>
                <a:t>Optimization</a:t>
              </a:r>
              <a:br>
                <a:rPr lang="en-US" sz="1200">
                  <a:latin typeface="Arial"/>
                </a:rPr>
              </a:br>
              <a:r>
                <a:rPr lang="en-US" sz="1200">
                  <a:latin typeface="Arial"/>
                </a:rPr>
                <a:t>&amp; Management </a:t>
              </a:r>
              <a:endParaRPr/>
            </a:p>
            <a:p>
              <a:pPr>
                <a:spcAft>
                  <a:spcPts val="600"/>
                </a:spcAft>
                <a:defRPr/>
              </a:pPr>
              <a:r>
                <a:rPr lang="en-US" sz="1200">
                  <a:latin typeface="Arial"/>
                </a:rPr>
                <a:t>International Business</a:t>
              </a:r>
              <a:endParaRPr/>
            </a:p>
            <a:p>
              <a:pPr>
                <a:spcAft>
                  <a:spcPts val="600"/>
                </a:spcAft>
                <a:defRPr/>
              </a:pPr>
              <a:r>
                <a:rPr lang="en-US" sz="1200">
                  <a:latin typeface="Arial"/>
                </a:rPr>
                <a:t>Tax Consultancy</a:t>
              </a:r>
              <a:endParaRPr/>
            </a:p>
            <a:p>
              <a:pPr>
                <a:spcAft>
                  <a:spcPts val="600"/>
                </a:spcAft>
                <a:defRPr/>
              </a:pPr>
              <a:r>
                <a:rPr lang="en-US" sz="1200">
                  <a:latin typeface="Arial"/>
                </a:rPr>
                <a:t>Business Informatics</a:t>
              </a:r>
              <a:endParaRPr/>
            </a:p>
            <a:p>
              <a:pPr>
                <a:defRPr/>
              </a:pPr>
              <a:r>
                <a:rPr lang="de-DE" sz="1200">
                  <a:latin typeface="Arial"/>
                  <a:ea typeface="Geneva"/>
                  <a:cs typeface="Geneva"/>
                </a:rPr>
                <a:t>Business </a:t>
              </a:r>
              <a:r>
                <a:rPr lang="de-DE" sz="1200">
                  <a:latin typeface="Arial"/>
                  <a:ea typeface="Geneva"/>
                  <a:cs typeface="Geneva"/>
                </a:rPr>
                <a:t>Psychology</a:t>
              </a:r>
              <a:br>
                <a:rPr lang="de-DE" sz="1200">
                  <a:latin typeface="Arial"/>
                  <a:ea typeface="Geneva"/>
                  <a:cs typeface="Geneva"/>
                </a:rPr>
              </a:br>
              <a:r>
                <a:rPr lang="de-DE" sz="1200">
                  <a:latin typeface="Arial"/>
                  <a:ea typeface="Geneva"/>
                  <a:cs typeface="Geneva"/>
                </a:rPr>
                <a:t>&amp; </a:t>
              </a:r>
              <a:r>
                <a:rPr lang="de-DE" sz="1200">
                  <a:latin typeface="Arial"/>
                  <a:ea typeface="Geneva"/>
                  <a:cs typeface="Geneva"/>
                </a:rPr>
                <a:t>Sustainability</a:t>
              </a:r>
              <a:r>
                <a:rPr lang="de-DE" sz="1200">
                  <a:latin typeface="Arial"/>
                  <a:ea typeface="Geneva"/>
                  <a:cs typeface="Geneva"/>
                </a:rPr>
                <a:t> </a:t>
              </a:r>
              <a:br>
                <a:rPr lang="de-DE" sz="1200">
                  <a:latin typeface="Arial"/>
                  <a:ea typeface="Geneva"/>
                  <a:cs typeface="Geneva"/>
                </a:rPr>
              </a:br>
              <a:r>
                <a:rPr lang="de-DE" sz="1200">
                  <a:latin typeface="Arial"/>
                </a:rPr>
                <a:t>Management </a:t>
              </a:r>
              <a:br>
                <a:rPr lang="de-DE" sz="1200">
                  <a:latin typeface="Arial"/>
                </a:rPr>
              </a:br>
              <a:br>
                <a:rPr lang="de-DE" sz="1300">
                  <a:latin typeface="Arial"/>
                  <a:ea typeface="Geneva"/>
                  <a:cs typeface="Geneva"/>
                </a:rPr>
              </a:b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1" name="Rectangle 8"/>
            <p:cNvSpPr>
              <a:spLocks noChangeArrowheads="1"/>
            </p:cNvSpPr>
            <p:nvPr/>
          </p:nvSpPr>
          <p:spPr bwMode="auto">
            <a:xfrm>
              <a:off x="249304" y="624035"/>
              <a:ext cx="1368001" cy="657361"/>
            </a:xfrm>
            <a:prstGeom prst="rect">
              <a:avLst/>
            </a:prstGeom>
            <a:solidFill>
              <a:schemeClr val="accent6"/>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ea typeface="Geneva"/>
                  <a:cs typeface="Geneva"/>
                </a:rPr>
                <a:t>BUSINESS </a:t>
              </a:r>
              <a:br>
                <a:rPr lang="de-DE" sz="1200">
                  <a:solidFill>
                    <a:srgbClr val="FFFFFF"/>
                  </a:solidFill>
                  <a:latin typeface="Arial"/>
                  <a:ea typeface="Geneva"/>
                  <a:cs typeface="Geneva"/>
                </a:rPr>
              </a:br>
              <a:r>
                <a:rPr lang="de-DE" sz="1200">
                  <a:solidFill>
                    <a:srgbClr val="FFFFFF"/>
                  </a:solidFill>
                  <a:latin typeface="Arial"/>
                  <a:ea typeface="Geneva"/>
                  <a:cs typeface="Geneva"/>
                </a:rPr>
                <a:t>ADMINISTRATION</a:t>
              </a:r>
              <a:endParaRPr/>
            </a:p>
          </p:txBody>
        </p:sp>
        <p:sp>
          <p:nvSpPr>
            <p:cNvPr id="22" name="Rectangle 7"/>
            <p:cNvSpPr>
              <a:spLocks noChangeArrowheads="1"/>
            </p:cNvSpPr>
            <p:nvPr/>
          </p:nvSpPr>
          <p:spPr bwMode="auto">
            <a:xfrm>
              <a:off x="6012159"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en-US" sz="1200">
                  <a:latin typeface="Arial"/>
                </a:rPr>
                <a:t>Social Work </a:t>
              </a:r>
              <a:endParaRPr/>
            </a:p>
            <a:p>
              <a:pPr>
                <a:defRPr/>
              </a:pPr>
              <a:r>
                <a:rPr lang="en-US" sz="1200">
                  <a:latin typeface="Arial"/>
                </a:rPr>
                <a:t>Social Work in  Child and</a:t>
              </a:r>
              <a:endParaRPr/>
            </a:p>
            <a:p>
              <a:pPr>
                <a:defRPr/>
              </a:pPr>
              <a:r>
                <a:rPr lang="en-US" sz="1200">
                  <a:latin typeface="Arial"/>
                </a:rPr>
                <a:t>Youth Care </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3" name="Rectangle 8"/>
            <p:cNvSpPr>
              <a:spLocks noChangeArrowheads="1"/>
            </p:cNvSpPr>
            <p:nvPr/>
          </p:nvSpPr>
          <p:spPr bwMode="auto">
            <a:xfrm>
              <a:off x="6012159" y="627234"/>
              <a:ext cx="1368001" cy="657361"/>
            </a:xfrm>
            <a:prstGeom prst="rect">
              <a:avLst/>
            </a:prstGeom>
            <a:solidFill>
              <a:schemeClr val="accent5"/>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SOCIAL WORK</a:t>
              </a:r>
              <a:endParaRPr/>
            </a:p>
          </p:txBody>
        </p:sp>
        <p:sp>
          <p:nvSpPr>
            <p:cNvPr id="24" name="Rectangle 7"/>
            <p:cNvSpPr>
              <a:spLocks noChangeArrowheads="1"/>
            </p:cNvSpPr>
            <p:nvPr/>
          </p:nvSpPr>
          <p:spPr bwMode="auto">
            <a:xfrm>
              <a:off x="1692359" y="1562664"/>
              <a:ext cx="1367768" cy="3634685"/>
            </a:xfrm>
            <a:prstGeom prst="rect">
              <a:avLst/>
            </a:prstGeom>
            <a:solidFill>
              <a:schemeClr val="bg2"/>
            </a:solidFill>
            <a:ln>
              <a:noFill/>
            </a:ln>
          </p:spPr>
          <p:txBody>
            <a:bodyPr wrap="none"/>
            <a:lstStyle/>
            <a:p>
              <a:pPr>
                <a:spcBef>
                  <a:spcPts val="0"/>
                </a:spcBef>
                <a:spcAft>
                  <a:spcPts val="600"/>
                </a:spcAft>
                <a:defRPr/>
              </a:pPr>
              <a:r>
                <a:rPr lang="en-US" sz="1200">
                  <a:latin typeface="Arial"/>
                </a:rPr>
                <a:t>Automotive </a:t>
              </a:r>
              <a:br>
                <a:rPr lang="en-US" sz="1200">
                  <a:latin typeface="Arial"/>
                </a:rPr>
              </a:br>
              <a:r>
                <a:rPr lang="en-US" sz="1200">
                  <a:latin typeface="Arial"/>
                </a:rPr>
                <a:t>Engineering and</a:t>
              </a:r>
              <a:br>
                <a:rPr lang="en-US" sz="1200">
                  <a:latin typeface="Arial"/>
                </a:rPr>
              </a:br>
              <a:r>
                <a:rPr lang="en-US" sz="1200">
                  <a:latin typeface="Arial"/>
                </a:rPr>
                <a:t>Management </a:t>
              </a:r>
              <a:endParaRPr/>
            </a:p>
            <a:p>
              <a:pPr>
                <a:spcBef>
                  <a:spcPts val="0"/>
                </a:spcBef>
                <a:spcAft>
                  <a:spcPts val="600"/>
                </a:spcAft>
                <a:defRPr/>
              </a:pPr>
              <a:r>
                <a:rPr lang="en-US" sz="1200">
                  <a:latin typeface="Arial"/>
                </a:rPr>
                <a:t>Biomedical Engineering </a:t>
              </a:r>
              <a:endParaRPr/>
            </a:p>
            <a:p>
              <a:pPr>
                <a:spcBef>
                  <a:spcPts val="0"/>
                </a:spcBef>
                <a:spcAft>
                  <a:spcPts val="600"/>
                </a:spcAft>
                <a:defRPr/>
              </a:pPr>
              <a:r>
                <a:rPr lang="en-US" sz="1200">
                  <a:latin typeface="Arial"/>
                </a:rPr>
                <a:t>Electrical Engineering </a:t>
              </a:r>
              <a:br>
                <a:rPr lang="en-US" sz="1200">
                  <a:latin typeface="Arial"/>
                </a:rPr>
              </a:br>
              <a:r>
                <a:rPr lang="en-US" sz="1200">
                  <a:latin typeface="Arial"/>
                </a:rPr>
                <a:t>and Information</a:t>
              </a:r>
              <a:br>
                <a:rPr lang="en-US" sz="1200">
                  <a:latin typeface="Arial"/>
                </a:rPr>
              </a:br>
              <a:r>
                <a:rPr lang="en-US" sz="1200">
                  <a:latin typeface="Arial"/>
                </a:rPr>
                <a:t>Technology</a:t>
              </a:r>
              <a:endParaRPr/>
            </a:p>
            <a:p>
              <a:pPr>
                <a:spcBef>
                  <a:spcPts val="0"/>
                </a:spcBef>
                <a:spcAft>
                  <a:spcPts val="600"/>
                </a:spcAft>
                <a:defRPr/>
              </a:pPr>
              <a:r>
                <a:rPr lang="en-US" sz="1200">
                  <a:latin typeface="Arial"/>
                </a:rPr>
                <a:t>Engineering and</a:t>
              </a:r>
              <a:br>
                <a:rPr lang="en-US" sz="1200">
                  <a:latin typeface="Arial"/>
                </a:rPr>
              </a:br>
              <a:r>
                <a:rPr lang="en-US" sz="1200">
                  <a:latin typeface="Arial"/>
                </a:rPr>
                <a:t>Management </a:t>
              </a:r>
              <a:endParaRPr/>
            </a:p>
            <a:p>
              <a:pPr>
                <a:spcBef>
                  <a:spcPts val="0"/>
                </a:spcBef>
                <a:defRPr/>
              </a:pPr>
              <a:r>
                <a:rPr lang="en-US" sz="1200">
                  <a:latin typeface="Arial"/>
                </a:rPr>
                <a:t>Engineering and</a:t>
              </a:r>
              <a:br>
                <a:rPr lang="en-US" sz="1200">
                  <a:latin typeface="Arial"/>
                </a:rPr>
              </a:br>
              <a:r>
                <a:rPr lang="en-US" sz="1200">
                  <a:latin typeface="Arial"/>
                </a:rPr>
                <a:t>Management – Energy </a:t>
              </a:r>
              <a:endParaRPr/>
            </a:p>
            <a:p>
              <a:pPr>
                <a:spcBef>
                  <a:spcPts val="0"/>
                </a:spcBef>
                <a:spcAft>
                  <a:spcPts val="600"/>
                </a:spcAft>
                <a:defRPr/>
              </a:pPr>
              <a:r>
                <a:rPr lang="en-US" sz="1200">
                  <a:latin typeface="Arial"/>
                </a:rPr>
                <a:t>and Logistics </a:t>
              </a:r>
              <a:endParaRPr/>
            </a:p>
            <a:p>
              <a:pPr>
                <a:spcBef>
                  <a:spcPts val="0"/>
                </a:spcBef>
                <a:spcAft>
                  <a:spcPts val="600"/>
                </a:spcAft>
                <a:defRPr/>
              </a:pPr>
              <a:r>
                <a:rPr lang="en-US" sz="1200">
                  <a:latin typeface="Arial"/>
                </a:rPr>
                <a:t>International </a:t>
              </a:r>
              <a:br>
                <a:rPr lang="en-US" sz="1200">
                  <a:latin typeface="Arial"/>
                </a:rPr>
              </a:br>
              <a:r>
                <a:rPr lang="en-US" sz="1200">
                  <a:latin typeface="Arial"/>
                </a:rPr>
                <a:t>Engineering and </a:t>
              </a:r>
              <a:br>
                <a:rPr lang="en-US" sz="1200">
                  <a:latin typeface="Arial"/>
                </a:rPr>
              </a:br>
              <a:r>
                <a:rPr lang="en-US" sz="1200">
                  <a:latin typeface="Arial"/>
                </a:rPr>
                <a:t>Management </a:t>
              </a:r>
              <a:endParaRPr/>
            </a:p>
            <a:p>
              <a:pPr>
                <a:spcBef>
                  <a:spcPts val="0"/>
                </a:spcBef>
                <a:defRPr/>
              </a:pPr>
              <a:r>
                <a:rPr lang="de-DE" sz="1200">
                  <a:latin typeface="Arial"/>
                </a:rPr>
                <a:t>Sustainable</a:t>
              </a:r>
              <a:r>
                <a:rPr lang="de-DE" sz="1200">
                  <a:latin typeface="Arial"/>
                </a:rPr>
                <a:t> Industrial </a:t>
              </a:r>
              <a:br>
                <a:rPr lang="de-DE" sz="1200">
                  <a:latin typeface="Arial"/>
                </a:rPr>
              </a:br>
              <a:r>
                <a:rPr lang="de-DE" sz="1200">
                  <a:latin typeface="Arial"/>
                </a:rPr>
                <a:t>Operations</a:t>
              </a:r>
              <a:r>
                <a:rPr lang="de-DE" sz="1200">
                  <a:latin typeface="Arial"/>
                </a:rPr>
                <a:t> and </a:t>
              </a:r>
              <a:endParaRPr/>
            </a:p>
            <a:p>
              <a:pPr>
                <a:spcBef>
                  <a:spcPts val="0"/>
                </a:spcBef>
                <a:defRPr/>
              </a:pPr>
              <a:r>
                <a:rPr lang="de-DE" sz="1200">
                  <a:latin typeface="Arial"/>
                </a:rPr>
                <a:t>Business</a:t>
              </a:r>
              <a:endParaRPr/>
            </a:p>
            <a:p>
              <a:pPr>
                <a:spcBef>
                  <a:spcPts val="0"/>
                </a:spcBef>
                <a:spcAft>
                  <a:spcPts val="600"/>
                </a:spcAft>
                <a:defRPr/>
              </a:pPr>
              <a:endParaRPr lang="de-DE" sz="1300" b="1">
                <a:latin typeface="Arial"/>
              </a:endParaRPr>
            </a:p>
          </p:txBody>
        </p:sp>
        <p:sp>
          <p:nvSpPr>
            <p:cNvPr id="25" name="Rectangle 8"/>
            <p:cNvSpPr>
              <a:spLocks noChangeArrowheads="1"/>
            </p:cNvSpPr>
            <p:nvPr/>
          </p:nvSpPr>
          <p:spPr bwMode="auto">
            <a:xfrm>
              <a:off x="1689464" y="624036"/>
              <a:ext cx="1368001" cy="657361"/>
            </a:xfrm>
            <a:prstGeom prst="rect">
              <a:avLst/>
            </a:prstGeom>
            <a:solidFill>
              <a:schemeClr val="accent2"/>
            </a:solidFill>
            <a:ln>
              <a:noFill/>
            </a:ln>
          </p:spPr>
          <p:txBody>
            <a:bodyPr lIns="0" tIns="0" rIns="0" bIns="0"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ELECTRICAL AND INDUSTRIAL </a:t>
              </a:r>
              <a:br>
                <a:rPr lang="de-DE" sz="1200">
                  <a:solidFill>
                    <a:srgbClr val="FFFFFF"/>
                  </a:solidFill>
                  <a:latin typeface="Arial"/>
                  <a:ea typeface="Geneva"/>
                  <a:cs typeface="Geneva"/>
                </a:rPr>
              </a:br>
              <a:r>
                <a:rPr lang="de-DE" sz="1200">
                  <a:solidFill>
                    <a:srgbClr val="FFFFFF"/>
                  </a:solidFill>
                  <a:latin typeface="Arial"/>
                  <a:ea typeface="Geneva"/>
                  <a:cs typeface="Geneva"/>
                </a:rPr>
                <a:t>ENGINEERING</a:t>
              </a:r>
              <a:endParaRPr/>
            </a:p>
          </p:txBody>
        </p:sp>
        <p:sp>
          <p:nvSpPr>
            <p:cNvPr id="26" name="Rectangle 7"/>
            <p:cNvSpPr>
              <a:spLocks noChangeArrowheads="1"/>
            </p:cNvSpPr>
            <p:nvPr/>
          </p:nvSpPr>
          <p:spPr bwMode="auto">
            <a:xfrm>
              <a:off x="4572000"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en-US" sz="1200">
                  <a:latin typeface="Arial"/>
                </a:rPr>
                <a:t>Additive </a:t>
              </a:r>
              <a:br>
                <a:rPr lang="en-US" sz="1200">
                  <a:latin typeface="Arial"/>
                </a:rPr>
              </a:br>
              <a:r>
                <a:rPr lang="en-US" sz="1200">
                  <a:latin typeface="Arial"/>
                </a:rPr>
                <a:t>Manufacturing -Materials, </a:t>
              </a:r>
              <a:br>
                <a:rPr lang="en-US" sz="1200">
                  <a:latin typeface="Arial"/>
                </a:rPr>
              </a:br>
              <a:r>
                <a:rPr lang="en-US" sz="1200">
                  <a:latin typeface="Arial"/>
                </a:rPr>
                <a:t>Engineering and </a:t>
              </a:r>
              <a:br>
                <a:rPr lang="en-US" sz="1200">
                  <a:latin typeface="Arial"/>
                </a:rPr>
              </a:br>
              <a:r>
                <a:rPr lang="en-US" sz="1200">
                  <a:latin typeface="Arial"/>
                </a:rPr>
                <a:t>Lightweight Design</a:t>
              </a:r>
              <a:endParaRPr/>
            </a:p>
            <a:p>
              <a:pPr>
                <a:spcAft>
                  <a:spcPts val="600"/>
                </a:spcAft>
                <a:defRPr/>
              </a:pPr>
              <a:r>
                <a:rPr lang="en-US" sz="1200">
                  <a:latin typeface="Arial"/>
                </a:rPr>
                <a:t>Automotive Engineering</a:t>
              </a:r>
              <a:endParaRPr/>
            </a:p>
            <a:p>
              <a:pPr>
                <a:spcAft>
                  <a:spcPts val="600"/>
                </a:spcAft>
                <a:defRPr/>
              </a:pPr>
              <a:r>
                <a:rPr lang="en-US" sz="1200">
                  <a:latin typeface="Arial"/>
                </a:rPr>
                <a:t>Automotive and </a:t>
              </a:r>
              <a:endParaRPr/>
            </a:p>
            <a:p>
              <a:pPr>
                <a:spcAft>
                  <a:spcPts val="600"/>
                </a:spcAft>
                <a:defRPr/>
              </a:pPr>
              <a:r>
                <a:rPr lang="en-US" sz="1200">
                  <a:latin typeface="Arial"/>
                </a:rPr>
                <a:t>Commercial Vehicle </a:t>
              </a:r>
              <a:br>
                <a:rPr lang="en-US" sz="1200">
                  <a:latin typeface="Arial"/>
                </a:rPr>
              </a:br>
              <a:r>
                <a:rPr lang="en-US" sz="1200">
                  <a:latin typeface="Arial"/>
                </a:rPr>
                <a:t>Engineering </a:t>
              </a:r>
              <a:endParaRPr/>
            </a:p>
            <a:p>
              <a:pPr>
                <a:spcAft>
                  <a:spcPts val="600"/>
                </a:spcAft>
                <a:defRPr/>
              </a:pPr>
              <a:r>
                <a:rPr lang="en-US" sz="1200">
                  <a:latin typeface="Arial"/>
                </a:rPr>
                <a:t>Commercial Vehicle</a:t>
              </a:r>
              <a:br>
                <a:rPr lang="en-US" sz="1200">
                  <a:latin typeface="Arial"/>
                </a:rPr>
              </a:br>
              <a:r>
                <a:rPr lang="en-US" sz="1200">
                  <a:latin typeface="Arial"/>
                </a:rPr>
                <a:t>Engineering</a:t>
              </a:r>
              <a:endParaRPr/>
            </a:p>
            <a:p>
              <a:pPr>
                <a:spcAft>
                  <a:spcPts val="600"/>
                </a:spcAft>
                <a:defRPr/>
              </a:pPr>
              <a:r>
                <a:rPr lang="en-US" sz="1200">
                  <a:latin typeface="Arial"/>
                </a:rPr>
                <a:t>Construction Engineering</a:t>
              </a:r>
              <a:endParaRPr/>
            </a:p>
            <a:p>
              <a:pPr>
                <a:spcAft>
                  <a:spcPts val="600"/>
                </a:spcAft>
                <a:defRPr/>
              </a:pPr>
              <a:r>
                <a:rPr lang="en-US" sz="1200">
                  <a:latin typeface="Arial"/>
                </a:rPr>
                <a:t>Mechanical Engineering</a:t>
              </a:r>
              <a:endParaRPr/>
            </a:p>
            <a:p>
              <a:pPr>
                <a:defRPr/>
              </a:pPr>
              <a:r>
                <a:rPr lang="de-DE" sz="1200" b="1">
                  <a:latin typeface="Arial"/>
                </a:rPr>
                <a:t>Architecture </a:t>
              </a:r>
              <a:endParaRPr/>
            </a:p>
            <a:p>
              <a:pPr>
                <a:defRPr/>
              </a:pPr>
              <a:r>
                <a:rPr lang="de-DE" sz="1200" b="1">
                  <a:latin typeface="Arial"/>
                </a:rPr>
                <a:t>(</a:t>
              </a:r>
              <a:r>
                <a:rPr lang="de-DE" sz="1200" b="1">
                  <a:latin typeface="Arial"/>
                </a:rPr>
                <a:t>as</a:t>
              </a:r>
              <a:r>
                <a:rPr lang="de-DE" sz="1200" b="1">
                  <a:latin typeface="Arial"/>
                </a:rPr>
                <a:t> </a:t>
              </a:r>
              <a:r>
                <a:rPr lang="de-DE" sz="1200" b="1">
                  <a:latin typeface="Arial"/>
                </a:rPr>
                <a:t>of</a:t>
              </a:r>
              <a:r>
                <a:rPr lang="de-DE" sz="1200" b="1">
                  <a:latin typeface="Arial"/>
                </a:rPr>
                <a:t> </a:t>
              </a:r>
              <a:r>
                <a:rPr lang="de-DE" sz="1200" b="1">
                  <a:latin typeface="Arial"/>
                </a:rPr>
                <a:t>winter</a:t>
              </a:r>
              <a:r>
                <a:rPr lang="de-DE" sz="1200" b="1">
                  <a:latin typeface="Arial"/>
                </a:rPr>
                <a:t> </a:t>
              </a:r>
              <a:r>
                <a:rPr lang="de-DE" sz="1200" b="1">
                  <a:latin typeface="Arial"/>
                </a:rPr>
                <a:t>semester</a:t>
              </a:r>
              <a:r>
                <a:rPr lang="de-DE" sz="1200" b="1">
                  <a:latin typeface="Arial"/>
                </a:rPr>
                <a:t> </a:t>
              </a:r>
              <a:endParaRPr/>
            </a:p>
            <a:p>
              <a:pPr>
                <a:defRPr/>
              </a:pPr>
              <a:r>
                <a:rPr lang="de-DE" sz="1200" b="1">
                  <a:latin typeface="Arial"/>
                </a:rPr>
                <a:t>2024/25)</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7" name="Rectangle 8"/>
            <p:cNvSpPr>
              <a:spLocks noChangeArrowheads="1"/>
            </p:cNvSpPr>
            <p:nvPr/>
          </p:nvSpPr>
          <p:spPr bwMode="auto">
            <a:xfrm>
              <a:off x="4569937" y="624036"/>
              <a:ext cx="1368001" cy="657361"/>
            </a:xfrm>
            <a:prstGeom prst="rect">
              <a:avLst/>
            </a:prstGeom>
            <a:solidFill>
              <a:schemeClr val="accent4"/>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MECHANICAL AND </a:t>
              </a:r>
              <a:endParaRPr/>
            </a:p>
            <a:p>
              <a:pPr algn="ctr">
                <a:defRPr/>
              </a:pPr>
              <a:r>
                <a:rPr lang="de-DE" sz="1200">
                  <a:solidFill>
                    <a:srgbClr val="FFFFFF"/>
                  </a:solidFill>
                  <a:latin typeface="Arial"/>
                </a:rPr>
                <a:t>CIVIL </a:t>
              </a:r>
              <a:br>
                <a:rPr lang="de-DE" sz="1200">
                  <a:solidFill>
                    <a:srgbClr val="FFFFFF"/>
                  </a:solidFill>
                  <a:latin typeface="Arial"/>
                </a:rPr>
              </a:br>
              <a:r>
                <a:rPr lang="de-DE" sz="1200">
                  <a:solidFill>
                    <a:srgbClr val="FFFFFF"/>
                  </a:solidFill>
                  <a:latin typeface="Arial"/>
                </a:rPr>
                <a:t>ENGINEERING</a:t>
              </a:r>
              <a:endParaRPr/>
            </a:p>
          </p:txBody>
        </p:sp>
        <p:sp>
          <p:nvSpPr>
            <p:cNvPr id="28" name="Rectangle 7"/>
            <p:cNvSpPr>
              <a:spLocks noChangeArrowheads="1"/>
            </p:cNvSpPr>
            <p:nvPr/>
          </p:nvSpPr>
          <p:spPr bwMode="auto">
            <a:xfrm>
              <a:off x="3134072"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200">
                  <a:latin typeface="Arial"/>
                  <a:ea typeface="Geneva"/>
                  <a:cs typeface="Geneva"/>
                </a:rPr>
                <a:t>Computer Science  </a:t>
              </a:r>
              <a:endParaRPr/>
            </a:p>
            <a:p>
              <a:pPr>
                <a:defRPr/>
              </a:pPr>
              <a:r>
                <a:rPr lang="de-DE" sz="1200">
                  <a:latin typeface="Arial"/>
                  <a:ea typeface="Geneva"/>
                  <a:cs typeface="Geneva"/>
                </a:rPr>
                <a:t>Automotive Computer </a:t>
              </a:r>
              <a:endParaRPr/>
            </a:p>
            <a:p>
              <a:pPr>
                <a:defRPr/>
              </a:pPr>
              <a:r>
                <a:rPr lang="de-DE" sz="1200">
                  <a:latin typeface="Arial"/>
                  <a:ea typeface="Geneva"/>
                  <a:cs typeface="Geneva"/>
                </a:rPr>
                <a:t>Science</a:t>
              </a:r>
              <a:endParaRPr/>
            </a:p>
            <a:p>
              <a:pPr>
                <a:spcBef>
                  <a:spcPts val="600"/>
                </a:spcBef>
                <a:defRPr/>
              </a:pPr>
              <a:r>
                <a:rPr lang="de-DE" sz="1200">
                  <a:latin typeface="Arial"/>
                  <a:ea typeface="Geneva"/>
                  <a:cs typeface="Geneva"/>
                </a:rPr>
                <a:t>Artificial</a:t>
              </a:r>
              <a:r>
                <a:rPr lang="de-DE" sz="1200">
                  <a:latin typeface="Arial"/>
                  <a:ea typeface="Geneva"/>
                  <a:cs typeface="Geneva"/>
                </a:rPr>
                <a:t> </a:t>
              </a:r>
              <a:r>
                <a:rPr lang="de-DE" sz="1200">
                  <a:latin typeface="Arial"/>
                  <a:ea typeface="Geneva"/>
                  <a:cs typeface="Geneva"/>
                </a:rPr>
                <a:t>Intelligence</a:t>
              </a:r>
              <a:endParaRPr lang="de-DE" sz="1200">
                <a:latin typeface="Arial"/>
                <a:ea typeface="Geneva"/>
                <a:cs typeface="Geneva"/>
              </a:endParaRPr>
            </a:p>
            <a:p>
              <a:pPr>
                <a:spcBef>
                  <a:spcPts val="600"/>
                </a:spcBef>
                <a:defRPr/>
              </a:pPr>
              <a:r>
                <a:rPr lang="de-DE" sz="1200">
                  <a:latin typeface="Arial"/>
                  <a:ea typeface="Geneva"/>
                  <a:cs typeface="Geneva"/>
                </a:rPr>
                <a:t>Business </a:t>
              </a:r>
              <a:r>
                <a:rPr lang="de-DE" sz="1200">
                  <a:latin typeface="Arial"/>
                  <a:ea typeface="Geneva"/>
                  <a:cs typeface="Geneva"/>
                </a:rPr>
                <a:t>Informatics</a:t>
              </a:r>
              <a:endParaRPr lang="de-DE" sz="1200">
                <a:latin typeface="Arial"/>
                <a:ea typeface="Geneva"/>
                <a:cs typeface="Geneva"/>
              </a:endParaRPr>
            </a:p>
            <a:p>
              <a:pPr>
                <a:spcBef>
                  <a:spcPts val="600"/>
                </a:spcBef>
                <a:defRPr/>
              </a:pPr>
              <a:r>
                <a:rPr lang="de-DE" sz="1200">
                  <a:latin typeface="Arial"/>
                  <a:ea typeface="Geneva"/>
                  <a:cs typeface="Geneva"/>
                </a:rPr>
                <a:t>Digital Administration</a:t>
              </a:r>
              <a:br>
                <a:rPr lang="de-DE" sz="1200">
                  <a:latin typeface="Arial"/>
                  <a:ea typeface="Geneva"/>
                  <a:cs typeface="Geneva"/>
                </a:rPr>
              </a:br>
              <a:r>
                <a:rPr lang="de-DE" sz="1200">
                  <a:latin typeface="Arial"/>
                  <a:ea typeface="Geneva"/>
                  <a:cs typeface="Geneva"/>
                </a:rPr>
                <a:t>Management </a:t>
              </a:r>
              <a:endParaRPr/>
            </a:p>
            <a:p>
              <a:pPr>
                <a:spcAft>
                  <a:spcPts val="600"/>
                </a:spcAft>
                <a:defRPr/>
              </a:pPr>
              <a:br>
                <a:rPr lang="de-DE" sz="1300">
                  <a:latin typeface="Arial"/>
                  <a:ea typeface="Geneva"/>
                  <a:cs typeface="Geneva"/>
                </a:rPr>
              </a:br>
              <a:endParaRPr lang="de-DE" sz="1300">
                <a:latin typeface="Arial"/>
                <a:ea typeface="Geneva"/>
                <a:cs typeface="Geneva"/>
              </a:endParaRPr>
            </a:p>
          </p:txBody>
        </p:sp>
        <p:sp>
          <p:nvSpPr>
            <p:cNvPr id="29" name="Rectangle 8"/>
            <p:cNvSpPr>
              <a:spLocks noChangeArrowheads="1"/>
            </p:cNvSpPr>
            <p:nvPr/>
          </p:nvSpPr>
          <p:spPr bwMode="auto">
            <a:xfrm>
              <a:off x="3129775" y="624036"/>
              <a:ext cx="1368001" cy="657361"/>
            </a:xfrm>
            <a:prstGeom prst="rect">
              <a:avLst/>
            </a:prstGeom>
            <a:solidFill>
              <a:schemeClr val="accent3"/>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COMPUTER</a:t>
              </a:r>
              <a:br>
                <a:rPr lang="de-DE" sz="1200">
                  <a:solidFill>
                    <a:srgbClr val="FFFFFF"/>
                  </a:solidFill>
                  <a:latin typeface="Arial"/>
                </a:rPr>
              </a:br>
              <a:r>
                <a:rPr lang="de-DE" sz="1200">
                  <a:solidFill>
                    <a:srgbClr val="FFFFFF"/>
                  </a:solidFill>
                  <a:latin typeface="Arial"/>
                </a:rPr>
                <a:t>SCIENCE</a:t>
              </a:r>
              <a:endParaRPr/>
            </a:p>
          </p:txBody>
        </p:sp>
        <p:sp>
          <p:nvSpPr>
            <p:cNvPr id="30" name="Rectangle 7"/>
            <p:cNvSpPr>
              <a:spLocks noChangeArrowheads="1"/>
            </p:cNvSpPr>
            <p:nvPr/>
          </p:nvSpPr>
          <p:spPr bwMode="auto">
            <a:xfrm>
              <a:off x="7452320"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200">
                  <a:latin typeface="Arial"/>
                </a:rPr>
                <a:t>Engineering </a:t>
              </a:r>
              <a:r>
                <a:rPr lang="de-DE" sz="1200">
                  <a:latin typeface="Arial"/>
                </a:rPr>
                <a:t>Psychology</a:t>
              </a:r>
              <a:endParaRPr lang="de-DE" sz="1200">
                <a:latin typeface="Arial"/>
              </a:endParaRPr>
            </a:p>
            <a:p>
              <a:pPr>
                <a:spcAft>
                  <a:spcPts val="600"/>
                </a:spcAft>
                <a:defRPr/>
              </a:pPr>
              <a:r>
                <a:rPr lang="de-DE" sz="1200">
                  <a:latin typeface="Arial"/>
                </a:rPr>
                <a:t>Engineering </a:t>
              </a:r>
              <a:r>
                <a:rPr lang="de-DE" sz="1200">
                  <a:latin typeface="Arial"/>
                </a:rPr>
                <a:t>Pedagogy</a:t>
              </a:r>
              <a:r>
                <a:rPr lang="de-DE" sz="1200">
                  <a:latin typeface="Arial"/>
                </a:rPr>
                <a:t> </a:t>
              </a:r>
              <a:endParaRPr/>
            </a:p>
            <a:p>
              <a:pPr>
                <a:spcAft>
                  <a:spcPts val="600"/>
                </a:spcAft>
                <a:defRPr/>
              </a:pPr>
              <a:r>
                <a:rPr lang="de-DE" sz="1200">
                  <a:latin typeface="Arial"/>
                </a:rPr>
                <a:t>Midwifery</a:t>
              </a:r>
              <a:r>
                <a:rPr lang="de-DE" sz="1200">
                  <a:latin typeface="Arial"/>
                </a:rPr>
                <a:t> </a:t>
              </a:r>
              <a:r>
                <a:rPr lang="de-DE" sz="1200">
                  <a:latin typeface="Arial"/>
                </a:rPr>
                <a:t>for</a:t>
              </a:r>
              <a:r>
                <a:rPr lang="de-DE" sz="1200">
                  <a:latin typeface="Arial"/>
                </a:rPr>
                <a:t> </a:t>
              </a:r>
              <a:r>
                <a:rPr lang="de-DE" sz="1200">
                  <a:latin typeface="Arial"/>
                </a:rPr>
                <a:t>midwives</a:t>
              </a:r>
              <a:endParaRPr lang="de-DE" sz="1200">
                <a:latin typeface="Arial"/>
              </a:endParaRPr>
            </a:p>
            <a:p>
              <a:pPr>
                <a:defRPr/>
              </a:pPr>
              <a:r>
                <a:rPr lang="de-DE" sz="1200">
                  <a:latin typeface="Arial"/>
                </a:rPr>
                <a:t>New Media and Inter- </a:t>
              </a:r>
              <a:endParaRPr/>
            </a:p>
            <a:p>
              <a:pPr>
                <a:defRPr/>
              </a:pPr>
              <a:r>
                <a:rPr lang="de-DE" sz="1200">
                  <a:latin typeface="Arial"/>
                </a:rPr>
                <a:t>cultural</a:t>
              </a:r>
              <a:r>
                <a:rPr lang="de-DE" sz="1200">
                  <a:latin typeface="Arial"/>
                </a:rPr>
                <a:t> Communication</a:t>
              </a:r>
              <a:endParaRPr/>
            </a:p>
            <a:p>
              <a:pPr>
                <a:spcBef>
                  <a:spcPts val="600"/>
                </a:spcBef>
                <a:defRPr/>
              </a:pPr>
              <a:r>
                <a:rPr lang="de-DE" sz="1200">
                  <a:latin typeface="Arial"/>
                </a:rPr>
                <a:t>Sign</a:t>
              </a:r>
              <a:r>
                <a:rPr lang="de-DE" sz="1200">
                  <a:latin typeface="Arial"/>
                </a:rPr>
                <a:t> Language</a:t>
              </a:r>
              <a:br>
                <a:rPr lang="de-DE" sz="1200">
                  <a:latin typeface="Arial"/>
                </a:rPr>
              </a:br>
              <a:r>
                <a:rPr lang="de-DE" sz="1200">
                  <a:latin typeface="Arial"/>
                </a:rPr>
                <a:t>Interpreting</a:t>
              </a:r>
              <a:endParaRPr lang="de-DE" sz="1200">
                <a:latin typeface="Arial"/>
              </a:endParaRPr>
            </a:p>
            <a:p>
              <a:pPr>
                <a:spcBef>
                  <a:spcPts val="600"/>
                </a:spcBef>
                <a:defRPr/>
              </a:pPr>
              <a:r>
                <a:rPr lang="de-DE" sz="1200">
                  <a:latin typeface="Arial"/>
                </a:rPr>
                <a:t>Physician</a:t>
              </a:r>
              <a:r>
                <a:rPr lang="de-DE" sz="1200">
                  <a:latin typeface="Arial"/>
                </a:rPr>
                <a:t> </a:t>
              </a:r>
              <a:r>
                <a:rPr lang="de-DE" sz="1200">
                  <a:latin typeface="Arial"/>
                </a:rPr>
                <a:t>Assistant</a:t>
              </a:r>
              <a:endParaRPr lang="de-DE" sz="1200">
                <a:latin typeface="Arial"/>
              </a:endParaRPr>
            </a:p>
            <a:p>
              <a:pPr>
                <a:spcBef>
                  <a:spcPts val="600"/>
                </a:spcBef>
                <a:defRPr/>
              </a:pPr>
              <a:r>
                <a:rPr lang="de-DE" sz="1200">
                  <a:latin typeface="Arial"/>
                </a:rPr>
                <a:t>Midwifery</a:t>
              </a:r>
              <a:endParaRPr lang="de-DE" sz="1200">
                <a:latin typeface="Arial"/>
              </a:endParaRPr>
            </a:p>
            <a:p>
              <a:pPr>
                <a:spcAft>
                  <a:spcPts val="600"/>
                </a:spcAft>
                <a:defRPr/>
              </a:pPr>
              <a:endParaRPr lang="de-DE" sz="1200" b="1">
                <a:latin typeface="Arial"/>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31" name="Rectangle 8"/>
            <p:cNvSpPr>
              <a:spLocks noChangeArrowheads="1"/>
            </p:cNvSpPr>
            <p:nvPr/>
          </p:nvSpPr>
          <p:spPr bwMode="auto">
            <a:xfrm>
              <a:off x="7452320" y="627233"/>
              <a:ext cx="1368000" cy="657361"/>
            </a:xfrm>
            <a:prstGeom prst="rect">
              <a:avLst/>
            </a:prstGeom>
            <a:solidFill>
              <a:schemeClr val="accent1"/>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INTERDISCIPLINARY </a:t>
              </a:r>
              <a:br>
                <a:rPr lang="de-DE" sz="1200">
                  <a:solidFill>
                    <a:srgbClr val="FFFFFF"/>
                  </a:solidFill>
                  <a:latin typeface="Arial"/>
                  <a:ea typeface="Geneva"/>
                  <a:cs typeface="Geneva"/>
                </a:rPr>
              </a:br>
              <a:r>
                <a:rPr lang="de-DE" sz="1200">
                  <a:solidFill>
                    <a:srgbClr val="FFFFFF"/>
                  </a:solidFill>
                  <a:latin typeface="Arial"/>
                  <a:ea typeface="Geneva"/>
                  <a:cs typeface="Geneva"/>
                </a:rPr>
                <a:t>STUDIES</a:t>
              </a:r>
              <a:endParaRPr/>
            </a:p>
          </p:txBody>
        </p:sp>
        <p:sp>
          <p:nvSpPr>
            <p:cNvPr id="32" name="Rectangle 8"/>
            <p:cNvSpPr>
              <a:spLocks noChangeArrowheads="1"/>
            </p:cNvSpPr>
            <p:nvPr/>
          </p:nvSpPr>
          <p:spPr bwMode="auto">
            <a:xfrm>
              <a:off x="250412" y="1281396"/>
              <a:ext cx="8568800" cy="284407"/>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BACHELOR</a:t>
              </a:r>
              <a:endParaRPr/>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Our</a:t>
            </a:r>
            <a:r>
              <a:rPr lang="de-DE"/>
              <a:t> </a:t>
            </a:r>
            <a:r>
              <a:rPr lang="de-DE"/>
              <a:t>courses</a:t>
            </a:r>
            <a:endParaRPr lang="de-DE"/>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a:xfrm>
            <a:off x="11329372" y="6354214"/>
            <a:ext cx="324058" cy="226591"/>
          </a:xfrm>
        </p:spPr>
        <p:txBody>
          <a:bodyPr/>
          <a:lstStyle/>
          <a:p>
            <a:pPr>
              <a:defRPr/>
            </a:pPr>
            <a:fld id="{637E4081-C9BE-4C87-BA09-749EDE8DC352}" type="slidenum">
              <a:rPr lang="en-US"/>
              <a:t>19</a:t>
            </a:fld>
            <a:endParaRPr lang="en-US"/>
          </a:p>
        </p:txBody>
      </p:sp>
      <p:grpSp>
        <p:nvGrpSpPr>
          <p:cNvPr id="19" name="Gruppieren 16"/>
          <p:cNvGrpSpPr/>
          <p:nvPr/>
        </p:nvGrpSpPr>
        <p:grpSpPr bwMode="auto">
          <a:xfrm>
            <a:off x="202012" y="1416108"/>
            <a:ext cx="11823411" cy="3114420"/>
            <a:chOff x="249304" y="624035"/>
            <a:chExt cx="8571017" cy="2960387"/>
          </a:xfrm>
        </p:grpSpPr>
        <p:sp>
          <p:nvSpPr>
            <p:cNvPr id="20" name="Rectangle 7"/>
            <p:cNvSpPr>
              <a:spLocks noChangeArrowheads="1"/>
            </p:cNvSpPr>
            <p:nvPr/>
          </p:nvSpPr>
          <p:spPr bwMode="auto">
            <a:xfrm>
              <a:off x="251520" y="1565802"/>
              <a:ext cx="1368001" cy="2018620"/>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en-US" sz="1200">
                  <a:latin typeface="Arial"/>
                </a:rPr>
                <a:t>Human Resources </a:t>
              </a:r>
              <a:br>
                <a:rPr lang="en-US" sz="1200">
                  <a:latin typeface="Arial"/>
                </a:rPr>
              </a:br>
              <a:r>
                <a:rPr lang="en-US" sz="1200">
                  <a:latin typeface="Arial"/>
                </a:rPr>
                <a:t>Management</a:t>
              </a:r>
              <a:endParaRPr/>
            </a:p>
            <a:p>
              <a:pPr>
                <a:spcAft>
                  <a:spcPts val="600"/>
                </a:spcAft>
                <a:defRPr/>
              </a:pPr>
              <a:r>
                <a:rPr lang="en-US" sz="1200">
                  <a:latin typeface="Arial"/>
                </a:rPr>
                <a:t>International Business</a:t>
              </a:r>
              <a:endParaRPr/>
            </a:p>
            <a:p>
              <a:pPr>
                <a:spcAft>
                  <a:spcPts val="600"/>
                </a:spcAft>
                <a:defRPr/>
              </a:pPr>
              <a:r>
                <a:rPr lang="en-US" sz="1200">
                  <a:latin typeface="Arial"/>
                </a:rPr>
                <a:t>Market-Oriented </a:t>
              </a:r>
              <a:br>
                <a:rPr lang="en-US" sz="1200">
                  <a:latin typeface="Arial"/>
                </a:rPr>
              </a:br>
              <a:r>
                <a:rPr lang="en-US" sz="1200">
                  <a:latin typeface="Arial"/>
                </a:rPr>
                <a:t>Management</a:t>
              </a:r>
              <a:endParaRPr/>
            </a:p>
            <a:p>
              <a:pPr>
                <a:defRPr/>
              </a:pPr>
              <a:br>
                <a:rPr lang="de-DE" sz="1200">
                  <a:latin typeface="Arial"/>
                </a:rPr>
              </a:br>
              <a:br>
                <a:rPr lang="de-DE" sz="1300">
                  <a:latin typeface="Arial"/>
                  <a:ea typeface="Geneva"/>
                  <a:cs typeface="Geneva"/>
                </a:rPr>
              </a:b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1" name="Rectangle 8"/>
            <p:cNvSpPr>
              <a:spLocks noChangeArrowheads="1"/>
            </p:cNvSpPr>
            <p:nvPr/>
          </p:nvSpPr>
          <p:spPr bwMode="auto">
            <a:xfrm>
              <a:off x="249304" y="624035"/>
              <a:ext cx="1368001" cy="657361"/>
            </a:xfrm>
            <a:prstGeom prst="rect">
              <a:avLst/>
            </a:prstGeom>
            <a:solidFill>
              <a:schemeClr val="accent6"/>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ea typeface="Geneva"/>
                  <a:cs typeface="Geneva"/>
                </a:rPr>
                <a:t>BUSINESS </a:t>
              </a:r>
              <a:br>
                <a:rPr lang="de-DE" sz="1200">
                  <a:solidFill>
                    <a:srgbClr val="FFFFFF"/>
                  </a:solidFill>
                  <a:latin typeface="Arial"/>
                  <a:ea typeface="Geneva"/>
                  <a:cs typeface="Geneva"/>
                </a:rPr>
              </a:br>
              <a:r>
                <a:rPr lang="de-DE" sz="1200">
                  <a:solidFill>
                    <a:srgbClr val="FFFFFF"/>
                  </a:solidFill>
                  <a:latin typeface="Arial"/>
                  <a:ea typeface="Geneva"/>
                  <a:cs typeface="Geneva"/>
                </a:rPr>
                <a:t>ADMINISTRATION</a:t>
              </a:r>
              <a:endParaRPr/>
            </a:p>
          </p:txBody>
        </p:sp>
        <p:sp>
          <p:nvSpPr>
            <p:cNvPr id="22" name="Rectangle 7"/>
            <p:cNvSpPr>
              <a:spLocks noChangeArrowheads="1"/>
            </p:cNvSpPr>
            <p:nvPr/>
          </p:nvSpPr>
          <p:spPr bwMode="auto">
            <a:xfrm>
              <a:off x="6012159" y="1562664"/>
              <a:ext cx="1368001" cy="202175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en-US" sz="1200">
                  <a:latin typeface="Arial"/>
                </a:rPr>
                <a:t>Clinical Social Work</a:t>
              </a:r>
              <a:endParaRPr/>
            </a:p>
            <a:p>
              <a:pPr>
                <a:spcAft>
                  <a:spcPts val="600"/>
                </a:spcAft>
                <a:defRPr/>
              </a:pPr>
              <a:r>
                <a:rPr lang="en-US" sz="1200">
                  <a:latin typeface="Arial"/>
                </a:rPr>
                <a:t>Shaping Diversity </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3" name="Rectangle 8"/>
            <p:cNvSpPr>
              <a:spLocks noChangeArrowheads="1"/>
            </p:cNvSpPr>
            <p:nvPr/>
          </p:nvSpPr>
          <p:spPr bwMode="auto">
            <a:xfrm>
              <a:off x="6012159" y="627234"/>
              <a:ext cx="1368001" cy="657361"/>
            </a:xfrm>
            <a:prstGeom prst="rect">
              <a:avLst/>
            </a:prstGeom>
            <a:solidFill>
              <a:schemeClr val="accent5"/>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SOCIAL WORK</a:t>
              </a:r>
              <a:endParaRPr/>
            </a:p>
          </p:txBody>
        </p:sp>
        <p:sp>
          <p:nvSpPr>
            <p:cNvPr id="24" name="Rectangle 7"/>
            <p:cNvSpPr>
              <a:spLocks noChangeArrowheads="1"/>
            </p:cNvSpPr>
            <p:nvPr/>
          </p:nvSpPr>
          <p:spPr bwMode="auto">
            <a:xfrm>
              <a:off x="1692359" y="1562664"/>
              <a:ext cx="1367768" cy="2021756"/>
            </a:xfrm>
            <a:prstGeom prst="rect">
              <a:avLst/>
            </a:prstGeom>
            <a:solidFill>
              <a:schemeClr val="bg2"/>
            </a:solidFill>
            <a:ln>
              <a:noFill/>
            </a:ln>
          </p:spPr>
          <p:txBody>
            <a:bodyPr wrap="none"/>
            <a:lstStyle/>
            <a:p>
              <a:pPr>
                <a:spcBef>
                  <a:spcPts val="0"/>
                </a:spcBef>
                <a:spcAft>
                  <a:spcPts val="600"/>
                </a:spcAft>
                <a:defRPr/>
              </a:pPr>
              <a:r>
                <a:rPr lang="en-US" sz="1200">
                  <a:latin typeface="Arial"/>
                </a:rPr>
                <a:t>Engineering and</a:t>
              </a:r>
              <a:br>
                <a:rPr lang="en-US" sz="1200">
                  <a:latin typeface="Arial"/>
                </a:rPr>
              </a:br>
              <a:r>
                <a:rPr lang="en-US" sz="1200">
                  <a:latin typeface="Arial"/>
                </a:rPr>
                <a:t>Management</a:t>
              </a:r>
              <a:endParaRPr/>
            </a:p>
            <a:p>
              <a:pPr>
                <a:spcBef>
                  <a:spcPts val="0"/>
                </a:spcBef>
                <a:spcAft>
                  <a:spcPts val="600"/>
                </a:spcAft>
                <a:defRPr/>
              </a:pPr>
              <a:r>
                <a:rPr lang="en-US" sz="1200">
                  <a:latin typeface="Arial"/>
                </a:rPr>
                <a:t>Electrical Engineering and</a:t>
              </a:r>
              <a:br>
                <a:rPr lang="en-US" sz="1200">
                  <a:latin typeface="Arial"/>
                </a:rPr>
              </a:br>
              <a:r>
                <a:rPr lang="en-US" sz="1200">
                  <a:latin typeface="Arial"/>
                </a:rPr>
                <a:t>Information Technology  </a:t>
              </a:r>
              <a:endParaRPr/>
            </a:p>
            <a:p>
              <a:pPr>
                <a:spcBef>
                  <a:spcPts val="0"/>
                </a:spcBef>
                <a:spcAft>
                  <a:spcPts val="600"/>
                </a:spcAft>
                <a:defRPr/>
              </a:pPr>
              <a:r>
                <a:rPr lang="en-US" sz="1200">
                  <a:latin typeface="Arial"/>
                </a:rPr>
                <a:t>Vehicle Electrical</a:t>
              </a:r>
              <a:br>
                <a:rPr lang="en-US" sz="1200">
                  <a:latin typeface="Arial"/>
                </a:rPr>
              </a:br>
              <a:r>
                <a:rPr lang="en-US" sz="1200">
                  <a:latin typeface="Arial"/>
                </a:rPr>
                <a:t>Distribution Systems</a:t>
              </a:r>
              <a:br>
                <a:rPr lang="en-US" sz="1200">
                  <a:latin typeface="Arial"/>
                </a:rPr>
              </a:br>
              <a:r>
                <a:rPr lang="en-US" sz="1200">
                  <a:latin typeface="Arial"/>
                </a:rPr>
                <a:t>Development</a:t>
              </a:r>
              <a:endParaRPr/>
            </a:p>
            <a:p>
              <a:pPr>
                <a:spcBef>
                  <a:spcPts val="0"/>
                </a:spcBef>
                <a:spcAft>
                  <a:spcPts val="600"/>
                </a:spcAft>
                <a:defRPr/>
              </a:pPr>
              <a:endParaRPr lang="de-DE" sz="1300" b="1">
                <a:latin typeface="Arial"/>
              </a:endParaRPr>
            </a:p>
          </p:txBody>
        </p:sp>
        <p:sp>
          <p:nvSpPr>
            <p:cNvPr id="25" name="Rectangle 8"/>
            <p:cNvSpPr>
              <a:spLocks noChangeArrowheads="1"/>
            </p:cNvSpPr>
            <p:nvPr/>
          </p:nvSpPr>
          <p:spPr bwMode="auto">
            <a:xfrm>
              <a:off x="1689464" y="624036"/>
              <a:ext cx="1368001" cy="657361"/>
            </a:xfrm>
            <a:prstGeom prst="rect">
              <a:avLst/>
            </a:prstGeom>
            <a:solidFill>
              <a:schemeClr val="accent2"/>
            </a:solidFill>
            <a:ln>
              <a:noFill/>
            </a:ln>
          </p:spPr>
          <p:txBody>
            <a:bodyPr lIns="0" tIns="0" rIns="0" bIns="0"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ELECTRICAL AND INDUSTRIAL </a:t>
              </a:r>
              <a:br>
                <a:rPr lang="de-DE" sz="1200">
                  <a:solidFill>
                    <a:srgbClr val="FFFFFF"/>
                  </a:solidFill>
                  <a:latin typeface="Arial"/>
                  <a:ea typeface="Geneva"/>
                  <a:cs typeface="Geneva"/>
                </a:rPr>
              </a:br>
              <a:r>
                <a:rPr lang="de-DE" sz="1200">
                  <a:solidFill>
                    <a:srgbClr val="FFFFFF"/>
                  </a:solidFill>
                  <a:latin typeface="Arial"/>
                  <a:ea typeface="Geneva"/>
                  <a:cs typeface="Geneva"/>
                </a:rPr>
                <a:t>ENGINEERING</a:t>
              </a:r>
              <a:endParaRPr/>
            </a:p>
          </p:txBody>
        </p:sp>
        <p:sp>
          <p:nvSpPr>
            <p:cNvPr id="26" name="Rectangle 7"/>
            <p:cNvSpPr>
              <a:spLocks noChangeArrowheads="1"/>
            </p:cNvSpPr>
            <p:nvPr/>
          </p:nvSpPr>
          <p:spPr bwMode="auto">
            <a:xfrm>
              <a:off x="4572000" y="1562664"/>
              <a:ext cx="1368001" cy="2015421"/>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en-US" sz="1200">
                  <a:latin typeface="Arial"/>
                </a:rPr>
                <a:t>Lightweight Design </a:t>
              </a:r>
              <a:br>
                <a:rPr lang="en-US" sz="1200">
                  <a:latin typeface="Arial"/>
                </a:rPr>
              </a:br>
              <a:r>
                <a:rPr lang="en-US" sz="1200">
                  <a:latin typeface="Arial"/>
                </a:rPr>
                <a:t>and Simulation</a:t>
              </a:r>
              <a:endParaRPr/>
            </a:p>
            <a:p>
              <a:pPr>
                <a:spcAft>
                  <a:spcPts val="600"/>
                </a:spcAft>
                <a:defRPr/>
              </a:pPr>
              <a:r>
                <a:rPr lang="en-US" sz="1200">
                  <a:latin typeface="Arial"/>
                </a:rPr>
                <a:t>Automotive and </a:t>
              </a:r>
              <a:br>
                <a:rPr lang="en-US" sz="1200">
                  <a:latin typeface="Arial"/>
                </a:rPr>
              </a:br>
              <a:r>
                <a:rPr lang="en-US" sz="1200">
                  <a:latin typeface="Arial"/>
                </a:rPr>
                <a:t>Commercial Vehicle </a:t>
              </a:r>
              <a:br>
                <a:rPr lang="en-US" sz="1200">
                  <a:latin typeface="Arial"/>
                </a:rPr>
              </a:br>
              <a:r>
                <a:rPr lang="en-US" sz="1200">
                  <a:latin typeface="Arial"/>
                </a:rPr>
                <a:t>Engineering</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7" name="Rectangle 8"/>
            <p:cNvSpPr>
              <a:spLocks noChangeArrowheads="1"/>
            </p:cNvSpPr>
            <p:nvPr/>
          </p:nvSpPr>
          <p:spPr bwMode="auto">
            <a:xfrm>
              <a:off x="4569937" y="624036"/>
              <a:ext cx="1368001" cy="657361"/>
            </a:xfrm>
            <a:prstGeom prst="rect">
              <a:avLst/>
            </a:prstGeom>
            <a:solidFill>
              <a:schemeClr val="accent4"/>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MECHANICAL AND </a:t>
              </a:r>
              <a:endParaRPr/>
            </a:p>
            <a:p>
              <a:pPr algn="ctr">
                <a:defRPr/>
              </a:pPr>
              <a:r>
                <a:rPr lang="de-DE" sz="1200">
                  <a:solidFill>
                    <a:srgbClr val="FFFFFF"/>
                  </a:solidFill>
                  <a:latin typeface="Arial"/>
                </a:rPr>
                <a:t>CIVIL </a:t>
              </a:r>
              <a:br>
                <a:rPr lang="de-DE" sz="1200">
                  <a:solidFill>
                    <a:srgbClr val="FFFFFF"/>
                  </a:solidFill>
                  <a:latin typeface="Arial"/>
                </a:rPr>
              </a:br>
              <a:r>
                <a:rPr lang="de-DE" sz="1200">
                  <a:solidFill>
                    <a:srgbClr val="FFFFFF"/>
                  </a:solidFill>
                  <a:latin typeface="Arial"/>
                </a:rPr>
                <a:t>ENGINEERING</a:t>
              </a:r>
              <a:endParaRPr/>
            </a:p>
          </p:txBody>
        </p:sp>
        <p:sp>
          <p:nvSpPr>
            <p:cNvPr id="28" name="Rectangle 7"/>
            <p:cNvSpPr>
              <a:spLocks noChangeArrowheads="1"/>
            </p:cNvSpPr>
            <p:nvPr/>
          </p:nvSpPr>
          <p:spPr bwMode="auto">
            <a:xfrm>
              <a:off x="3134072" y="1562664"/>
              <a:ext cx="1368001" cy="2021757"/>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en-US" sz="1200">
                  <a:latin typeface="Arial"/>
                  <a:ea typeface="Geneva"/>
                  <a:cs typeface="Geneva"/>
                </a:rPr>
                <a:t>Computer Science </a:t>
              </a:r>
              <a:endParaRPr/>
            </a:p>
            <a:p>
              <a:pPr>
                <a:spcAft>
                  <a:spcPts val="600"/>
                </a:spcAft>
                <a:defRPr/>
              </a:pPr>
              <a:r>
                <a:rPr lang="en-US" sz="1200">
                  <a:latin typeface="Arial"/>
                  <a:ea typeface="Geneva"/>
                  <a:cs typeface="Geneva"/>
                </a:rPr>
                <a:t>Systems Engineering</a:t>
              </a:r>
              <a:endParaRPr/>
            </a:p>
            <a:p>
              <a:pPr>
                <a:spcAft>
                  <a:spcPts val="600"/>
                </a:spcAft>
                <a:defRPr/>
              </a:pPr>
              <a:r>
                <a:rPr lang="en-US" sz="1200">
                  <a:latin typeface="Arial"/>
                  <a:ea typeface="Geneva"/>
                  <a:cs typeface="Geneva"/>
                </a:rPr>
                <a:t>Business Informatics</a:t>
              </a:r>
              <a:endParaRPr/>
            </a:p>
            <a:p>
              <a:pPr>
                <a:spcAft>
                  <a:spcPts val="600"/>
                </a:spcAft>
                <a:defRPr/>
              </a:pPr>
              <a:br>
                <a:rPr lang="de-DE" sz="1300">
                  <a:latin typeface="Arial"/>
                  <a:ea typeface="Geneva"/>
                  <a:cs typeface="Geneva"/>
                </a:rPr>
              </a:br>
              <a:endParaRPr lang="de-DE" sz="1300">
                <a:latin typeface="Arial"/>
                <a:ea typeface="Geneva"/>
                <a:cs typeface="Geneva"/>
              </a:endParaRPr>
            </a:p>
          </p:txBody>
        </p:sp>
        <p:sp>
          <p:nvSpPr>
            <p:cNvPr id="29" name="Rectangle 8"/>
            <p:cNvSpPr>
              <a:spLocks noChangeArrowheads="1"/>
            </p:cNvSpPr>
            <p:nvPr/>
          </p:nvSpPr>
          <p:spPr bwMode="auto">
            <a:xfrm>
              <a:off x="3129775" y="624036"/>
              <a:ext cx="1368001" cy="657361"/>
            </a:xfrm>
            <a:prstGeom prst="rect">
              <a:avLst/>
            </a:prstGeom>
            <a:solidFill>
              <a:schemeClr val="accent3"/>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COMPUTER</a:t>
              </a:r>
              <a:br>
                <a:rPr lang="de-DE" sz="1200">
                  <a:solidFill>
                    <a:srgbClr val="FFFFFF"/>
                  </a:solidFill>
                  <a:latin typeface="Arial"/>
                </a:rPr>
              </a:br>
              <a:r>
                <a:rPr lang="de-DE" sz="1200">
                  <a:solidFill>
                    <a:srgbClr val="FFFFFF"/>
                  </a:solidFill>
                  <a:latin typeface="Arial"/>
                </a:rPr>
                <a:t>SCIENCE</a:t>
              </a:r>
              <a:endParaRPr/>
            </a:p>
          </p:txBody>
        </p:sp>
        <p:sp>
          <p:nvSpPr>
            <p:cNvPr id="30" name="Rectangle 7"/>
            <p:cNvSpPr>
              <a:spLocks noChangeArrowheads="1"/>
            </p:cNvSpPr>
            <p:nvPr/>
          </p:nvSpPr>
          <p:spPr bwMode="auto">
            <a:xfrm>
              <a:off x="7452320" y="1562664"/>
              <a:ext cx="1368001" cy="202175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endParaRPr lang="de-DE" sz="1200" b="1">
                <a:latin typeface="Arial"/>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31" name="Rectangle 8"/>
            <p:cNvSpPr>
              <a:spLocks noChangeArrowheads="1"/>
            </p:cNvSpPr>
            <p:nvPr/>
          </p:nvSpPr>
          <p:spPr bwMode="auto">
            <a:xfrm>
              <a:off x="7452320" y="627233"/>
              <a:ext cx="1368000" cy="657361"/>
            </a:xfrm>
            <a:prstGeom prst="rect">
              <a:avLst/>
            </a:prstGeom>
            <a:solidFill>
              <a:schemeClr val="accent1"/>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INTERDISCIPLINARY </a:t>
              </a:r>
              <a:br>
                <a:rPr lang="de-DE" sz="1200">
                  <a:solidFill>
                    <a:srgbClr val="FFFFFF"/>
                  </a:solidFill>
                  <a:latin typeface="Arial"/>
                  <a:ea typeface="Geneva"/>
                  <a:cs typeface="Geneva"/>
                </a:rPr>
              </a:br>
              <a:r>
                <a:rPr lang="de-DE" sz="1200">
                  <a:solidFill>
                    <a:srgbClr val="FFFFFF"/>
                  </a:solidFill>
                  <a:latin typeface="Arial"/>
                  <a:ea typeface="Geneva"/>
                  <a:cs typeface="Geneva"/>
                </a:rPr>
                <a:t>STUDIES</a:t>
              </a:r>
              <a:endParaRPr/>
            </a:p>
          </p:txBody>
        </p:sp>
        <p:sp>
          <p:nvSpPr>
            <p:cNvPr id="32" name="Rectangle 8"/>
            <p:cNvSpPr>
              <a:spLocks noChangeArrowheads="1"/>
            </p:cNvSpPr>
            <p:nvPr/>
          </p:nvSpPr>
          <p:spPr bwMode="auto">
            <a:xfrm>
              <a:off x="250412" y="1281396"/>
              <a:ext cx="8568800" cy="284407"/>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MASTER</a:t>
              </a:r>
              <a:endParaRPr/>
            </a:p>
          </p:txBody>
        </p:sp>
      </p:grpSp>
      <p:sp>
        <p:nvSpPr>
          <p:cNvPr id="33" name="Rectangle 7"/>
          <p:cNvSpPr>
            <a:spLocks noChangeArrowheads="1"/>
          </p:cNvSpPr>
          <p:nvPr/>
        </p:nvSpPr>
        <p:spPr bwMode="auto">
          <a:xfrm>
            <a:off x="200542" y="4875447"/>
            <a:ext cx="11868203" cy="967254"/>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200" b="1">
                <a:latin typeface="Arial"/>
                <a:ea typeface="Geneva"/>
                <a:cs typeface="Geneva"/>
              </a:rPr>
              <a:t>BACHELOR</a:t>
            </a:r>
            <a:r>
              <a:rPr lang="de-DE" sz="1200">
                <a:latin typeface="Arial"/>
                <a:ea typeface="Geneva"/>
                <a:cs typeface="Geneva"/>
              </a:rPr>
              <a:t>	</a:t>
            </a:r>
            <a:r>
              <a:rPr lang="en-US" sz="1200">
                <a:latin typeface="Arial"/>
                <a:ea typeface="Geneva"/>
                <a:cs typeface="Geneva"/>
              </a:rPr>
              <a:t>Engineering and Management, Engineering and Management - Energy and Logistics</a:t>
            </a:r>
            <a:endParaRPr/>
          </a:p>
          <a:p>
            <a:pPr>
              <a:spcAft>
                <a:spcPts val="0"/>
              </a:spcAft>
              <a:defRPr/>
            </a:pPr>
            <a:r>
              <a:rPr lang="de-DE" sz="1200" b="1">
                <a:latin typeface="Arial"/>
                <a:ea typeface="Geneva"/>
                <a:cs typeface="Geneva"/>
              </a:rPr>
              <a:t>MASTER</a:t>
            </a:r>
            <a:r>
              <a:rPr lang="de-DE" sz="1200">
                <a:latin typeface="Arial"/>
                <a:ea typeface="Geneva"/>
                <a:cs typeface="Geneva"/>
              </a:rPr>
              <a:t>	</a:t>
            </a:r>
            <a:r>
              <a:rPr lang="en-US" sz="1200">
                <a:latin typeface="Arial"/>
                <a:ea typeface="Geneva"/>
                <a:cs typeface="Geneva"/>
              </a:rPr>
              <a:t>Digital Corporate Management, Process Management and Resource Efficiency, Simulation Based Engineering, </a:t>
            </a:r>
            <a:endParaRPr/>
          </a:p>
          <a:p>
            <a:pPr>
              <a:spcAft>
                <a:spcPts val="0"/>
              </a:spcAft>
              <a:defRPr/>
            </a:pPr>
            <a:r>
              <a:rPr lang="en-US" sz="1200">
                <a:latin typeface="Arial"/>
                <a:ea typeface="Geneva"/>
                <a:cs typeface="Geneva"/>
              </a:rPr>
              <a:t>	Systems and Project Management, Value-Based Production Management </a:t>
            </a:r>
            <a:endParaRPr lang="de-DE" sz="1200">
              <a:latin typeface="Arial"/>
              <a:ea typeface="Geneva"/>
              <a:cs typeface="Geneva"/>
            </a:endParaRPr>
          </a:p>
        </p:txBody>
      </p:sp>
      <p:sp>
        <p:nvSpPr>
          <p:cNvPr id="34" name="Rectangle 8"/>
          <p:cNvSpPr>
            <a:spLocks noChangeArrowheads="1"/>
          </p:cNvSpPr>
          <p:nvPr/>
        </p:nvSpPr>
        <p:spPr bwMode="auto">
          <a:xfrm>
            <a:off x="202012" y="4527225"/>
            <a:ext cx="11868203" cy="350591"/>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STUDYING WHILE WORKING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en-GB"/>
              <a:t>Landshut and the</a:t>
            </a:r>
            <a:br>
              <a:rPr lang="en-GB"/>
            </a:br>
            <a:r>
              <a:rPr lang="en-GB"/>
              <a:t>university</a:t>
            </a:r>
            <a:endParaRPr/>
          </a:p>
        </p:txBody>
      </p:sp>
      <p:pic>
        <p:nvPicPr>
          <p:cNvPr id="5" name="Freihand 4"/>
          <p:cNvPicPr/>
          <p:nvPr/>
        </p:nvPicPr>
        <p:blipFill>
          <a:blip r:embed="rId3"/>
          <a:stretch/>
        </p:blipFill>
        <p:spPr bwMode="auto">
          <a:xfrm>
            <a:off x="8685502" y="4464075"/>
            <a:ext cx="44640" cy="28800"/>
          </a:xfrm>
          <a:prstGeom prst="rect">
            <a:avLst/>
          </a:prstGeom>
        </p:spPr>
      </p:pic>
      <p:sp>
        <p:nvSpPr>
          <p:cNvPr id="7" name="Untertitel 6"/>
          <p:cNvSpPr>
            <a:spLocks noGrp="1"/>
          </p:cNvSpPr>
          <p:nvPr>
            <p:ph type="subTitle" idx="1"/>
          </p:nvPr>
        </p:nvSpPr>
        <p:spPr bwMode="auto"/>
        <p:txBody>
          <a:bodyPr/>
          <a:lstStyle/>
          <a:p>
            <a:pPr>
              <a:defRPr/>
            </a:pPr>
            <a:endParaRPr lang="de-DE"/>
          </a:p>
        </p:txBody>
      </p:sp>
      <p:pic>
        <p:nvPicPr>
          <p:cNvPr id="4" name="Grafik 3"/>
          <p:cNvPicPr>
            <a:picLocks noChangeAspect="1"/>
          </p:cNvPicPr>
          <p:nvPr/>
        </p:nvPicPr>
        <p:blipFill>
          <a:blip r:embed="rId4"/>
          <a:stretch/>
        </p:blipFill>
        <p:spPr bwMode="auto">
          <a:xfrm>
            <a:off x="6845968" y="4375"/>
            <a:ext cx="5346032" cy="68536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Why</a:t>
            </a:r>
            <a:r>
              <a:rPr lang="de-DE"/>
              <a:t> </a:t>
            </a:r>
            <a:r>
              <a:rPr lang="de-DE"/>
              <a:t>study</a:t>
            </a:r>
            <a:r>
              <a:rPr lang="de-DE"/>
              <a:t> in </a:t>
            </a:r>
            <a:r>
              <a:rPr lang="de-DE"/>
              <a:t>landshut</a:t>
            </a:r>
            <a:r>
              <a:rPr lang="de-DE"/>
              <a:t>?</a:t>
            </a: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7" name="Grafik 6"/>
          <p:cNvPicPr>
            <a:picLocks noChangeAspect="1"/>
          </p:cNvPicPr>
          <p:nvPr/>
        </p:nvPicPr>
        <p:blipFill>
          <a:blip r:embed="rId4"/>
          <a:stretch/>
        </p:blipFill>
        <p:spPr bwMode="auto">
          <a:xfrm>
            <a:off x="5584868" y="0"/>
            <a:ext cx="6607132" cy="3572256"/>
          </a:xfrm>
          <a:prstGeom prst="rect">
            <a:avLst/>
          </a:prstGeom>
        </p:spPr>
      </p:pic>
      <p:sp>
        <p:nvSpPr>
          <p:cNvPr id="6" name="Untertitel 5"/>
          <p:cNvSpPr>
            <a:spLocks noGrp="1"/>
          </p:cNvSpPr>
          <p:nvPr>
            <p:ph type="subTitle" idx="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What</a:t>
            </a:r>
            <a:r>
              <a:rPr lang="de-DE"/>
              <a:t> </a:t>
            </a:r>
            <a:r>
              <a:rPr lang="de-DE"/>
              <a:t>our</a:t>
            </a:r>
            <a:r>
              <a:rPr lang="de-DE"/>
              <a:t> </a:t>
            </a:r>
            <a:r>
              <a:rPr lang="de-DE"/>
              <a:t>university</a:t>
            </a:r>
            <a:r>
              <a:rPr lang="de-DE"/>
              <a:t> </a:t>
            </a:r>
            <a:r>
              <a:rPr lang="de-DE"/>
              <a:t>has</a:t>
            </a:r>
            <a:r>
              <a:rPr lang="de-DE"/>
              <a:t> </a:t>
            </a:r>
            <a:r>
              <a:rPr lang="de-DE"/>
              <a:t>to</a:t>
            </a:r>
            <a:r>
              <a:rPr lang="de-DE"/>
              <a:t> </a:t>
            </a:r>
            <a:r>
              <a:rPr lang="de-DE"/>
              <a:t>offer</a:t>
            </a:r>
            <a:endParaRPr/>
          </a:p>
        </p:txBody>
      </p:sp>
      <p:sp>
        <p:nvSpPr>
          <p:cNvPr id="3" name="Inhaltsplatzhalter 2"/>
          <p:cNvSpPr>
            <a:spLocks noGrp="1"/>
          </p:cNvSpPr>
          <p:nvPr>
            <p:ph idx="1"/>
          </p:nvPr>
        </p:nvSpPr>
        <p:spPr bwMode="auto">
          <a:xfrm>
            <a:off x="2584489" y="3978321"/>
            <a:ext cx="4499875" cy="2114504"/>
          </a:xfrm>
        </p:spPr>
        <p:txBody>
          <a:bodyPr>
            <a:normAutofit/>
          </a:bodyPr>
          <a:lstStyle/>
          <a:p>
            <a:pPr lvl="2">
              <a:defRPr/>
            </a:pPr>
            <a:r>
              <a:rPr lang="en-GB"/>
              <a:t>Active </a:t>
            </a:r>
            <a:r>
              <a:rPr lang="en-GB" b="1"/>
              <a:t>campus life</a:t>
            </a:r>
            <a:br>
              <a:rPr lang="en-GB"/>
            </a:br>
            <a:r>
              <a:rPr lang="en-GB"/>
              <a:t>→ University sport, clubs and organisations</a:t>
            </a:r>
            <a:endParaRPr/>
          </a:p>
          <a:p>
            <a:pPr lvl="2">
              <a:defRPr/>
            </a:pPr>
            <a:r>
              <a:rPr lang="en-GB" b="1"/>
              <a:t>Exciting courses </a:t>
            </a:r>
            <a:r>
              <a:rPr lang="en-GB"/>
              <a:t>regardless of degree programme</a:t>
            </a:r>
            <a:br>
              <a:rPr lang="en-GB"/>
            </a:br>
            <a:r>
              <a:rPr lang="en-GB"/>
              <a:t>→ e. g. Ethics, patent law, design, public speaking</a:t>
            </a:r>
            <a:endParaRPr/>
          </a:p>
          <a:p>
            <a:pPr lvl="2">
              <a:defRPr/>
            </a:pPr>
            <a:r>
              <a:rPr lang="en-GB" b="1"/>
              <a:t>Good support </a:t>
            </a:r>
            <a:r>
              <a:rPr lang="en-GB"/>
              <a:t>from lecturers and tutors</a:t>
            </a:r>
            <a:br>
              <a:rPr lang="en-GB"/>
            </a:br>
            <a:r>
              <a:rPr lang="en-GB"/>
              <a:t>→ Practical training for the best employment prospects</a:t>
            </a:r>
            <a:endParaRPr/>
          </a:p>
        </p:txBody>
      </p:sp>
      <p:sp>
        <p:nvSpPr>
          <p:cNvPr id="4" name="Inhaltsplatzhalter 3"/>
          <p:cNvSpPr>
            <a:spLocks noGrp="1"/>
          </p:cNvSpPr>
          <p:nvPr>
            <p:ph idx="13"/>
          </p:nvPr>
        </p:nvSpPr>
        <p:spPr bwMode="auto">
          <a:xfrm>
            <a:off x="7163876" y="3976527"/>
            <a:ext cx="4188337" cy="2114504"/>
          </a:xfrm>
        </p:spPr>
        <p:txBody>
          <a:bodyPr>
            <a:normAutofit/>
          </a:bodyPr>
          <a:lstStyle/>
          <a:p>
            <a:pPr lvl="2">
              <a:defRPr/>
            </a:pPr>
            <a:r>
              <a:rPr lang="en-GB"/>
              <a:t>Many international </a:t>
            </a:r>
            <a:r>
              <a:rPr lang="en-GB" b="1"/>
              <a:t>partner universities</a:t>
            </a:r>
            <a:br>
              <a:rPr lang="en-GB"/>
            </a:br>
            <a:r>
              <a:rPr lang="en-GB"/>
              <a:t>→ Opportunities to spend time abroad</a:t>
            </a:r>
            <a:endParaRPr/>
          </a:p>
          <a:p>
            <a:pPr lvl="2">
              <a:defRPr/>
            </a:pPr>
            <a:r>
              <a:rPr lang="en-GB"/>
              <a:t>Language Centre offering </a:t>
            </a:r>
            <a:r>
              <a:rPr lang="en-GB" b="1"/>
              <a:t>eleven languages</a:t>
            </a:r>
            <a:endParaRPr/>
          </a:p>
          <a:p>
            <a:pPr lvl="2">
              <a:defRPr/>
            </a:pPr>
            <a:r>
              <a:rPr lang="en-GB" b="1"/>
              <a:t>Contacts wih industry and social institutions </a:t>
            </a:r>
            <a:br>
              <a:rPr lang="en-GB"/>
            </a:br>
            <a:r>
              <a:rPr lang="en-GB"/>
              <a:t>→ Placements, research projects</a:t>
            </a:r>
            <a:endParaRPr/>
          </a:p>
          <a:p>
            <a:pPr lvl="2">
              <a:defRPr/>
            </a:pPr>
            <a:r>
              <a:rPr lang="en-GB"/>
              <a:t>Encouraging </a:t>
            </a:r>
            <a:r>
              <a:rPr lang="en-GB" b="1"/>
              <a:t>entrepreneurship</a:t>
            </a:r>
            <a:br>
              <a:rPr lang="en-GB"/>
            </a:br>
            <a:r>
              <a:rPr lang="en-GB"/>
              <a:t>→ Separate teaching event, ‘Start-up Night’</a:t>
            </a:r>
            <a:endParaRPr/>
          </a:p>
        </p:txBody>
      </p:sp>
      <p:sp>
        <p:nvSpPr>
          <p:cNvPr id="5" name="Datumsplatzhalter 4"/>
          <p:cNvSpPr>
            <a:spLocks noGrp="1"/>
          </p:cNvSpPr>
          <p:nvPr>
            <p:ph type="dt" sz="half" idx="10"/>
          </p:nvPr>
        </p:nvSpPr>
        <p:spPr bwMode="auto"/>
        <p:txBody>
          <a:bodyPr/>
          <a:lstStyle/>
          <a:p>
            <a:pPr>
              <a:defRPr/>
            </a:pPr>
            <a:fld id="{2BFB86CF-A6BA-4CAC-B5BF-0D11B2D5F64B}" type="datetime1">
              <a:rPr lang="de-DE"/>
              <a:t>25.06.2024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21</a:t>
            </a:fld>
            <a:endParaRPr lang="en-US"/>
          </a:p>
        </p:txBody>
      </p:sp>
      <p:pic>
        <p:nvPicPr>
          <p:cNvPr id="8" name="Bildplatzhalter 7"/>
          <p:cNvPicPr>
            <a:picLocks noChangeAspect="1" noGrp="1"/>
          </p:cNvPicPr>
          <p:nvPr>
            <p:ph type="pic" sz="quarter" idx="14"/>
          </p:nvPr>
        </p:nvPicPr>
        <p:blipFill>
          <a:blip r:embed="rId3"/>
          <a:srcRect l="0" t="9040" r="0" b="9039"/>
          <a:stretch/>
        </p:blipFill>
        <p:spPr bwMode="auto">
          <a:xfrm>
            <a:off x="2584488" y="1470493"/>
            <a:ext cx="4283876" cy="2340000"/>
          </a:xfrm>
        </p:spPr>
      </p:pic>
      <p:pic>
        <p:nvPicPr>
          <p:cNvPr id="10" name="Bildplatzhalter 9"/>
          <p:cNvPicPr>
            <a:picLocks noChangeAspect="1" noGrp="1"/>
          </p:cNvPicPr>
          <p:nvPr>
            <p:ph type="pic" sz="quarter" idx="15"/>
          </p:nvPr>
        </p:nvPicPr>
        <p:blipFill>
          <a:blip r:embed="rId4"/>
          <a:srcRect l="0" t="15093" r="0" b="15093"/>
          <a:stretch/>
        </p:blipFill>
        <p:spPr bwMode="auto"/>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Entrepreneurship and Contact with Companies </a:t>
            </a:r>
            <a:br>
              <a:rPr lang="en-US"/>
            </a:br>
            <a:r>
              <a:rPr lang="en-US"/>
              <a:t>and Social Institutions</a:t>
            </a:r>
            <a:endParaRPr/>
          </a:p>
        </p:txBody>
      </p:sp>
      <p:sp>
        <p:nvSpPr>
          <p:cNvPr id="3" name="Inhaltsplatzhalter 2"/>
          <p:cNvSpPr>
            <a:spLocks noGrp="1"/>
          </p:cNvSpPr>
          <p:nvPr>
            <p:ph idx="1"/>
          </p:nvPr>
        </p:nvSpPr>
        <p:spPr bwMode="auto">
          <a:xfrm>
            <a:off x="2604367" y="3978321"/>
            <a:ext cx="4283875" cy="2114504"/>
          </a:xfrm>
        </p:spPr>
        <p:txBody>
          <a:bodyPr>
            <a:normAutofit/>
          </a:bodyPr>
          <a:lstStyle/>
          <a:p>
            <a:pPr lvl="2">
              <a:defRPr/>
            </a:pPr>
            <a:r>
              <a:rPr lang="en-GB"/>
              <a:t>LINK start-up centre</a:t>
            </a:r>
            <a:endParaRPr/>
          </a:p>
          <a:p>
            <a:pPr lvl="2">
              <a:defRPr/>
            </a:pPr>
            <a:r>
              <a:rPr lang="en-GB"/>
              <a:t>Funding/support and courses </a:t>
            </a:r>
            <a:br>
              <a:rPr lang="en-GB"/>
            </a:br>
            <a:r>
              <a:rPr lang="en-GB" sz="1200"/>
              <a:t>Coaching, business simulation game</a:t>
            </a:r>
            <a:endParaRPr/>
          </a:p>
          <a:p>
            <a:pPr lvl="2">
              <a:defRPr/>
            </a:pPr>
            <a:r>
              <a:rPr lang="en-GB"/>
              <a:t>Contact with start-up founders and alumni</a:t>
            </a:r>
            <a:endParaRPr/>
          </a:p>
          <a:p>
            <a:pPr lvl="2">
              <a:defRPr/>
            </a:pPr>
            <a:r>
              <a:rPr lang="en-GB"/>
              <a:t>Academic projects and entrepreneurship</a:t>
            </a:r>
            <a:endParaRPr/>
          </a:p>
          <a:p>
            <a:pPr lvl="2">
              <a:defRPr/>
            </a:pPr>
            <a:r>
              <a:rPr lang="en-GB"/>
              <a:t>Events </a:t>
            </a:r>
            <a:br>
              <a:rPr lang="en-GB"/>
            </a:br>
            <a:r>
              <a:rPr lang="en-GB" sz="1200"/>
              <a:t>Start-up night, workshops</a:t>
            </a:r>
            <a:endParaRPr/>
          </a:p>
        </p:txBody>
      </p:sp>
      <p:sp>
        <p:nvSpPr>
          <p:cNvPr id="4" name="Inhaltsplatzhalter 3"/>
          <p:cNvSpPr>
            <a:spLocks noGrp="1"/>
          </p:cNvSpPr>
          <p:nvPr>
            <p:ph idx="13"/>
          </p:nvPr>
        </p:nvSpPr>
        <p:spPr bwMode="auto">
          <a:xfrm>
            <a:off x="7163876" y="3976527"/>
            <a:ext cx="4188337" cy="2114504"/>
          </a:xfrm>
        </p:spPr>
        <p:txBody>
          <a:bodyPr>
            <a:normAutofit/>
          </a:bodyPr>
          <a:lstStyle/>
          <a:p>
            <a:pPr lvl="2">
              <a:defRPr/>
            </a:pPr>
            <a:r>
              <a:rPr lang="en-GB"/>
              <a:t>Events </a:t>
            </a:r>
            <a:br>
              <a:rPr lang="en-GB"/>
            </a:br>
            <a:r>
              <a:rPr lang="en-GB" sz="1200"/>
              <a:t>Lightweight design colloquium, industry gathering for companies</a:t>
            </a:r>
            <a:endParaRPr/>
          </a:p>
          <a:p>
            <a:pPr lvl="2">
              <a:defRPr/>
            </a:pPr>
            <a:r>
              <a:rPr lang="en-GB"/>
              <a:t>Student careers fair </a:t>
            </a:r>
            <a:br>
              <a:rPr lang="en-GB"/>
            </a:br>
            <a:r>
              <a:rPr lang="en-GB" sz="1200"/>
              <a:t>Attended by students and companies</a:t>
            </a:r>
            <a:endParaRPr/>
          </a:p>
          <a:p>
            <a:pPr lvl="2">
              <a:defRPr/>
            </a:pPr>
            <a:r>
              <a:rPr lang="en-GB"/>
              <a:t>Visits to companies</a:t>
            </a:r>
            <a:endParaRPr/>
          </a:p>
          <a:p>
            <a:pPr lvl="2">
              <a:defRPr/>
            </a:pPr>
            <a:r>
              <a:rPr lang="en-GB"/>
              <a:t>Practical projects within companies and social institutions</a:t>
            </a:r>
            <a:endParaRPr/>
          </a:p>
        </p:txBody>
      </p:sp>
      <p:sp>
        <p:nvSpPr>
          <p:cNvPr id="5" name="Datumsplatzhalter 4"/>
          <p:cNvSpPr>
            <a:spLocks noGrp="1"/>
          </p:cNvSpPr>
          <p:nvPr>
            <p:ph type="dt" sz="half" idx="10"/>
          </p:nvPr>
        </p:nvSpPr>
        <p:spPr bwMode="auto"/>
        <p:txBody>
          <a:bodyPr/>
          <a:lstStyle/>
          <a:p>
            <a:pPr>
              <a:defRPr/>
            </a:pPr>
            <a:fld id="{2BFB86CF-A6BA-4CAC-B5BF-0D11B2D5F64B}" type="datetime1">
              <a:rPr lang="de-DE"/>
              <a:t>25.06.2024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22</a:t>
            </a:fld>
            <a:endParaRPr lang="en-US"/>
          </a:p>
        </p:txBody>
      </p:sp>
      <p:pic>
        <p:nvPicPr>
          <p:cNvPr id="8" name="Bildplatzhalter 7"/>
          <p:cNvPicPr>
            <a:picLocks noChangeAspect="1" noGrp="1"/>
          </p:cNvPicPr>
          <p:nvPr>
            <p:ph type="pic" sz="quarter" idx="14"/>
          </p:nvPr>
        </p:nvPicPr>
        <p:blipFill>
          <a:blip r:embed="rId3"/>
          <a:stretch/>
        </p:blipFill>
        <p:spPr bwMode="auto">
          <a:xfrm>
            <a:off x="2604366" y="1470493"/>
            <a:ext cx="4283876" cy="2340000"/>
          </a:xfrm>
        </p:spPr>
      </p:pic>
      <p:pic>
        <p:nvPicPr>
          <p:cNvPr id="10" name="Bildplatzhalter 9"/>
          <p:cNvPicPr>
            <a:picLocks noChangeAspect="1" noGrp="1"/>
          </p:cNvPicPr>
          <p:nvPr>
            <p:ph type="pic" sz="quarter" idx="15"/>
          </p:nvPr>
        </p:nvPicPr>
        <p:blipFill>
          <a:blip r:embed="rId4"/>
          <a:stretch/>
        </p:blipFill>
        <p:spPr bwMode="auto"/>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7" name="Freeform 4"/>
          <p:cNvSpPr>
            <a:spLocks noChangeAspect="1"/>
          </p:cNvSpPr>
          <p:nvPr/>
        </p:nvSpPr>
        <p:spPr bwMode="auto">
          <a:xfrm rot="21586331">
            <a:off x="5885641" y="10480"/>
            <a:ext cx="6321043" cy="5018016"/>
          </a:xfrm>
          <a:custGeom>
            <a:avLst/>
            <a:gdLst/>
            <a:ahLst/>
            <a:cxnLst/>
            <a:rect l="l" t="t" r="r" b="b"/>
            <a:pathLst>
              <a:path w="5188771" h="4119152" fill="norm" stroke="1" extrusionOk="0">
                <a:moveTo>
                  <a:pt x="3313598" y="3876614"/>
                </a:moveTo>
                <a:lnTo>
                  <a:pt x="0" y="4119152"/>
                </a:lnTo>
                <a:lnTo>
                  <a:pt x="1875173" y="242538"/>
                </a:lnTo>
                <a:lnTo>
                  <a:pt x="5188771" y="0"/>
                </a:lnTo>
                <a:lnTo>
                  <a:pt x="3313598" y="3876614"/>
                </a:lnTo>
                <a:close/>
              </a:path>
            </a:pathLst>
          </a:custGeom>
          <a:blipFill>
            <a:blip r:embed="rId3"/>
            <a:srcRect l="6791" t="0" r="9754" b="0"/>
            <a:stretch/>
          </a:blipFill>
        </p:spPr>
        <p:txBody>
          <a:bodyPr/>
          <a:lstStyle/>
          <a:p>
            <a:pPr>
              <a:defRPr/>
            </a:pPr>
            <a:endParaRPr lang="de-DE"/>
          </a:p>
        </p:txBody>
      </p:sp>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23</a:t>
            </a:fld>
            <a:endParaRPr lang="en-US"/>
          </a:p>
        </p:txBody>
      </p:sp>
      <p:sp>
        <p:nvSpPr>
          <p:cNvPr id="5" name="Titel 4"/>
          <p:cNvSpPr>
            <a:spLocks noGrp="1"/>
          </p:cNvSpPr>
          <p:nvPr>
            <p:ph type="title"/>
          </p:nvPr>
        </p:nvSpPr>
        <p:spPr bwMode="auto">
          <a:xfrm>
            <a:off x="2379058" y="471488"/>
            <a:ext cx="4556039" cy="574715"/>
          </a:xfrm>
        </p:spPr>
        <p:txBody>
          <a:bodyPr>
            <a:normAutofit/>
          </a:bodyPr>
          <a:lstStyle/>
          <a:p>
            <a:pPr>
              <a:defRPr/>
            </a:pPr>
            <a:r>
              <a:rPr lang="de-DE"/>
              <a:t>Our</a:t>
            </a:r>
            <a:r>
              <a:rPr lang="de-DE"/>
              <a:t> Clubs on Campus</a:t>
            </a:r>
            <a:endParaRPr/>
          </a:p>
        </p:txBody>
      </p:sp>
      <p:sp>
        <p:nvSpPr>
          <p:cNvPr id="31" name="Freeform 13"/>
          <p:cNvSpPr/>
          <p:nvPr/>
        </p:nvSpPr>
        <p:spPr bwMode="auto">
          <a:xfrm>
            <a:off x="9216215" y="4512484"/>
            <a:ext cx="2437215" cy="1874027"/>
          </a:xfrm>
          <a:custGeom>
            <a:avLst/>
            <a:gdLst/>
            <a:ahLst/>
            <a:cxnLst/>
            <a:rect l="l" t="t" r="r" b="b"/>
            <a:pathLst>
              <a:path w="5718458" h="5752907" fill="norm" stroke="1" extrusionOk="0">
                <a:moveTo>
                  <a:pt x="0" y="0"/>
                </a:moveTo>
                <a:lnTo>
                  <a:pt x="5718458" y="0"/>
                </a:lnTo>
                <a:lnTo>
                  <a:pt x="5718458" y="5752907"/>
                </a:lnTo>
                <a:lnTo>
                  <a:pt x="0" y="5752907"/>
                </a:lnTo>
                <a:lnTo>
                  <a:pt x="0" y="0"/>
                </a:lnTo>
                <a:close/>
              </a:path>
            </a:pathLst>
          </a:custGeom>
          <a:blipFill>
            <a:blip r:embed="rId4"/>
            <a:stretch/>
          </a:blipFill>
        </p:spPr>
        <p:txBody>
          <a:bodyPr/>
          <a:lstStyle/>
          <a:p>
            <a:pPr>
              <a:defRPr/>
            </a:pPr>
            <a:endParaRPr lang="de-DE"/>
          </a:p>
        </p:txBody>
      </p:sp>
      <p:sp>
        <p:nvSpPr>
          <p:cNvPr id="8" name="Inhaltsplatzhalter 5"/>
          <p:cNvSpPr txBox="1"/>
          <p:nvPr/>
        </p:nvSpPr>
        <p:spPr bwMode="auto">
          <a:xfrm>
            <a:off x="2664002" y="1214650"/>
            <a:ext cx="4271096" cy="5171861"/>
          </a:xfrm>
          <a:prstGeom prst="rect">
            <a:avLst/>
          </a:prstGeom>
        </p:spPr>
        <p:txBody>
          <a:bodyPr vert="horz" lIns="0" tIns="0" rIns="0" bIns="0" rtlCol="0">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defRPr/>
            </a:pPr>
            <a:r>
              <a:rPr lang="de-DE"/>
              <a:t>CAMPUS LANDSHUT E. V.</a:t>
            </a:r>
            <a:br>
              <a:rPr lang="de-DE"/>
            </a:br>
            <a:r>
              <a:rPr lang="de-DE" sz="1200"/>
              <a:t>Organises</a:t>
            </a:r>
            <a:r>
              <a:rPr lang="de-DE" sz="1200"/>
              <a:t> </a:t>
            </a:r>
            <a:r>
              <a:rPr lang="de-DE" sz="1200"/>
              <a:t>leisure</a:t>
            </a:r>
            <a:r>
              <a:rPr lang="de-DE" sz="1200"/>
              <a:t> </a:t>
            </a:r>
            <a:r>
              <a:rPr lang="de-DE" sz="1200"/>
              <a:t>activities</a:t>
            </a:r>
            <a:endParaRPr lang="de-DE" sz="1200"/>
          </a:p>
          <a:p>
            <a:pPr lvl="2">
              <a:defRPr/>
            </a:pPr>
            <a:r>
              <a:rPr lang="de-DE"/>
              <a:t>CAMPUS COMPANY UG</a:t>
            </a:r>
            <a:br>
              <a:rPr lang="de-DE"/>
            </a:br>
            <a:r>
              <a:rPr lang="en-US" sz="1200"/>
              <a:t>Develop, design &amp; implement business ideas</a:t>
            </a:r>
            <a:endParaRPr lang="de-DE" sz="1200"/>
          </a:p>
          <a:p>
            <a:pPr lvl="2">
              <a:defRPr/>
            </a:pPr>
            <a:r>
              <a:rPr lang="de-DE"/>
              <a:t>CONSULTING LAB</a:t>
            </a:r>
            <a:br>
              <a:rPr lang="de-DE"/>
            </a:br>
            <a:r>
              <a:rPr lang="en-GB" sz="1200">
                <a:cs typeface="Arial"/>
              </a:rPr>
              <a:t>Student Business Consulting</a:t>
            </a:r>
            <a:endParaRPr lang="de-DE" sz="1200"/>
          </a:p>
          <a:p>
            <a:pPr lvl="2">
              <a:defRPr/>
            </a:pPr>
            <a:r>
              <a:rPr lang="de-DE"/>
              <a:t>Hochschulinitiative für Flüchtlinge</a:t>
            </a:r>
            <a:endParaRPr/>
          </a:p>
          <a:p>
            <a:pPr lvl="2">
              <a:defRPr/>
            </a:pPr>
            <a:r>
              <a:rPr lang="de-DE"/>
              <a:t>LA ERACING</a:t>
            </a:r>
            <a:endParaRPr lang="de-DE" sz="1200"/>
          </a:p>
          <a:p>
            <a:pPr lvl="2">
              <a:defRPr/>
            </a:pPr>
            <a:r>
              <a:rPr lang="de-DE"/>
              <a:t>MHV SELAM </a:t>
            </a:r>
            <a:br>
              <a:rPr lang="de-DE"/>
            </a:br>
            <a:r>
              <a:rPr lang="de-DE" sz="1200"/>
              <a:t>Muslim </a:t>
            </a:r>
            <a:r>
              <a:rPr lang="de-DE" sz="1200"/>
              <a:t>society</a:t>
            </a:r>
            <a:endParaRPr lang="de-DE" sz="1200"/>
          </a:p>
          <a:p>
            <a:pPr lvl="2">
              <a:defRPr/>
            </a:pPr>
            <a:r>
              <a:rPr lang="de-DE"/>
              <a:t>SKB Hochschule Landshut e.V.</a:t>
            </a:r>
            <a:br>
              <a:rPr lang="de-DE"/>
            </a:br>
            <a:r>
              <a:rPr lang="de-DE" sz="1200"/>
              <a:t>Student Career Exchange Landshut</a:t>
            </a:r>
            <a:endParaRPr/>
          </a:p>
          <a:p>
            <a:pPr lvl="2">
              <a:defRPr/>
            </a:pPr>
            <a:r>
              <a:rPr lang="de-DE"/>
              <a:t>STUV</a:t>
            </a:r>
            <a:endParaRPr/>
          </a:p>
          <a:p>
            <a:pPr lvl="2">
              <a:defRPr/>
            </a:pPr>
            <a:r>
              <a:rPr lang="de-DE"/>
              <a:t>UNICEF GRUPPE</a:t>
            </a:r>
            <a:endParaRPr/>
          </a:p>
          <a:p>
            <a:pPr lvl="2">
              <a:defRPr/>
            </a:pPr>
            <a:r>
              <a:rPr lang="de-DE"/>
              <a:t>VDE HOCHSCHULGRUPPE</a:t>
            </a:r>
            <a:br>
              <a:rPr lang="de-DE"/>
            </a:br>
            <a:r>
              <a:rPr lang="en-GB" sz="1200">
                <a:cs typeface="Arial"/>
              </a:rPr>
              <a:t>Network for students of Electrical and Power Engineering</a:t>
            </a:r>
            <a:endParaRPr lang="de-DE" sz="1200"/>
          </a:p>
          <a:p>
            <a:pPr lvl="2">
              <a:defRPr/>
            </a:pPr>
            <a:r>
              <a:rPr lang="de-DE"/>
              <a:t>WINGLA</a:t>
            </a:r>
            <a:br>
              <a:rPr lang="de-DE"/>
            </a:br>
            <a:r>
              <a:rPr lang="en-GB" sz="1200">
                <a:cs typeface="Arial"/>
              </a:rPr>
              <a:t>Association of German Industrial Engineers</a:t>
            </a:r>
            <a:endParaRPr lang="de-DE" sz="1200"/>
          </a:p>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Cooperation</a:t>
            </a:r>
            <a:r>
              <a:rPr lang="de-DE"/>
              <a:t> and Networks</a:t>
            </a:r>
            <a:endParaRPr/>
          </a:p>
        </p:txBody>
      </p:sp>
      <p:sp>
        <p:nvSpPr>
          <p:cNvPr id="3" name="Untertitel 2"/>
          <p:cNvSpPr>
            <a:spLocks noGrp="1"/>
          </p:cNvSpPr>
          <p:nvPr>
            <p:ph type="subTitle" idx="1"/>
          </p:nvPr>
        </p:nvSpPr>
        <p:spPr bwMode="auto"/>
        <p:txBody>
          <a:bodyPr/>
          <a:lstStyle/>
          <a:p>
            <a:pPr>
              <a:defRPr/>
            </a:pPr>
            <a:endParaRPr lang="de-DE"/>
          </a:p>
        </p:txBody>
      </p:sp>
      <p:pic>
        <p:nvPicPr>
          <p:cNvPr id="5" name="Grafik 4"/>
          <p:cNvPicPr>
            <a:picLocks noChangeAspect="1"/>
          </p:cNvPicPr>
          <p:nvPr/>
        </p:nvPicPr>
        <p:blipFill>
          <a:blip r:embed="rId3"/>
          <a:srcRect l="-32" t="9395" r="0" b="12879"/>
          <a:stretch/>
        </p:blipFill>
        <p:spPr bwMode="auto">
          <a:xfrm>
            <a:off x="5583936" y="1"/>
            <a:ext cx="6608064" cy="3429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Clusters and Networks</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25</a:t>
            </a:fld>
            <a:endParaRPr lang="en-US"/>
          </a:p>
        </p:txBody>
      </p:sp>
      <p:sp>
        <p:nvSpPr>
          <p:cNvPr id="23" name="Inhaltsplatzhalter 1"/>
          <p:cNvSpPr txBox="1"/>
          <p:nvPr/>
        </p:nvSpPr>
        <p:spPr bwMode="auto">
          <a:xfrm>
            <a:off x="862627" y="4000704"/>
            <a:ext cx="3366773" cy="2304000"/>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Clr>
                <a:schemeClr val="tx1"/>
              </a:buClr>
              <a:buFont typeface="Wingdings"/>
              <a:buChar char="§"/>
              <a:defRPr/>
            </a:pPr>
            <a:r>
              <a:rPr lang="en-US" sz="1400">
                <a:latin typeface="Arial"/>
              </a:rPr>
              <a:t>Lightweight materials </a:t>
            </a:r>
            <a:endParaRPr/>
          </a:p>
          <a:p>
            <a:pPr>
              <a:spcBef>
                <a:spcPts val="0"/>
              </a:spcBef>
              <a:buClr>
                <a:schemeClr val="tx1"/>
              </a:buClr>
              <a:buFont typeface="Wingdings"/>
              <a:buChar char="§"/>
              <a:defRPr/>
            </a:pPr>
            <a:r>
              <a:rPr lang="en-US" sz="1400">
                <a:latin typeface="Arial"/>
              </a:rPr>
              <a:t>Lightweight design </a:t>
            </a:r>
            <a:endParaRPr/>
          </a:p>
          <a:p>
            <a:pPr>
              <a:spcBef>
                <a:spcPts val="0"/>
              </a:spcBef>
              <a:buClr>
                <a:schemeClr val="tx1"/>
              </a:buClr>
              <a:buFont typeface="Wingdings"/>
              <a:buChar char="§"/>
              <a:defRPr/>
            </a:pPr>
            <a:r>
              <a:rPr lang="en-US" sz="1400">
                <a:latin typeface="Arial"/>
              </a:rPr>
              <a:t>Manufacturing technologies</a:t>
            </a:r>
            <a:endParaRPr/>
          </a:p>
        </p:txBody>
      </p:sp>
      <p:sp>
        <p:nvSpPr>
          <p:cNvPr id="24" name="Inhaltsplatzhalter 1"/>
          <p:cNvSpPr txBox="1"/>
          <p:nvPr/>
        </p:nvSpPr>
        <p:spPr bwMode="auto">
          <a:xfrm>
            <a:off x="838200" y="1887783"/>
            <a:ext cx="3391200" cy="1771018"/>
          </a:xfrm>
          <a:prstGeom prst="rect">
            <a:avLst/>
          </a:prstGeom>
          <a:solidFill>
            <a:srgbClr val="EAEAEA"/>
          </a:solidFill>
        </p:spPr>
        <p:txBody>
          <a:bodyPr vert="horz" wrap="square" lIns="91440" tIns="180000" rIns="91440" bIns="180000" numCol="1" anchor="t" anchorCtr="0" compatLnSpc="1">
            <a:prstTxWarp prst="textNoShape"/>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lvl="2" indent="-285750">
              <a:lnSpc>
                <a:spcPct val="100000"/>
              </a:lnSpc>
              <a:buClr>
                <a:schemeClr val="tx1"/>
              </a:buClr>
              <a:buFont typeface="Wingdings"/>
              <a:buChar char="§"/>
              <a:defRPr/>
            </a:pPr>
            <a:r>
              <a:rPr lang="en-US">
                <a:latin typeface="Arial"/>
              </a:rPr>
              <a:t>Network of companies, research institutions and service providers</a:t>
            </a:r>
            <a:endParaRPr/>
          </a:p>
          <a:p>
            <a:pPr>
              <a:lnSpc>
                <a:spcPct val="100000"/>
              </a:lnSpc>
              <a:defRPr/>
            </a:pPr>
            <a:endParaRPr lang="de-DE">
              <a:latin typeface="Arial"/>
            </a:endParaRPr>
          </a:p>
          <a:p>
            <a:pPr>
              <a:lnSpc>
                <a:spcPct val="100000"/>
              </a:lnSpc>
              <a:buFont typeface="Wingdings"/>
              <a:buChar char="§"/>
              <a:defRPr/>
            </a:pPr>
            <a:endParaRPr lang="de-DE">
              <a:latin typeface="Arial"/>
            </a:endParaRPr>
          </a:p>
        </p:txBody>
      </p:sp>
      <p:sp>
        <p:nvSpPr>
          <p:cNvPr id="25" name="Inhaltsplatzhalter 1"/>
          <p:cNvSpPr txBox="1"/>
          <p:nvPr/>
        </p:nvSpPr>
        <p:spPr bwMode="auto">
          <a:xfrm>
            <a:off x="4392053" y="1890859"/>
            <a:ext cx="3384336" cy="1752599"/>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marL="285750" indent="-285750">
              <a:spcBef>
                <a:spcPts val="0"/>
              </a:spcBef>
              <a:buFont typeface="Wingdings"/>
              <a:buChar char="§"/>
              <a:defRPr/>
            </a:pPr>
            <a:r>
              <a:rPr lang="en-US" sz="1400">
                <a:latin typeface="Arial"/>
              </a:rPr>
              <a:t>Network comprising companies, the University and research institutions</a:t>
            </a:r>
            <a:endParaRPr/>
          </a:p>
          <a:p>
            <a:pPr marL="285750" indent="-285750">
              <a:spcBef>
                <a:spcPts val="0"/>
              </a:spcBef>
              <a:buFont typeface="Wingdings"/>
              <a:buChar char="§"/>
              <a:defRPr/>
            </a:pPr>
            <a:r>
              <a:rPr lang="en-US" sz="1400">
                <a:latin typeface="Arial"/>
              </a:rPr>
              <a:t>Focus on medium-sized enterprises</a:t>
            </a:r>
            <a:endParaRPr/>
          </a:p>
          <a:p>
            <a:pPr marL="0" indent="0">
              <a:spcBef>
                <a:spcPts val="0"/>
              </a:spcBef>
              <a:buClr>
                <a:srgbClr val="BE0000"/>
              </a:buClr>
              <a:defRPr/>
            </a:pPr>
            <a:endParaRPr lang="de-DE" sz="2400">
              <a:latin typeface="Arial"/>
            </a:endParaRPr>
          </a:p>
        </p:txBody>
      </p:sp>
      <p:sp>
        <p:nvSpPr>
          <p:cNvPr id="26" name="Rectangle 8"/>
          <p:cNvSpPr>
            <a:spLocks noChangeArrowheads="1"/>
          </p:cNvSpPr>
          <p:nvPr/>
        </p:nvSpPr>
        <p:spPr bwMode="auto">
          <a:xfrm>
            <a:off x="838200" y="1243021"/>
            <a:ext cx="33912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CLUSTER FOR </a:t>
            </a:r>
            <a:endParaRPr/>
          </a:p>
          <a:p>
            <a:pPr algn="ctr">
              <a:defRPr/>
            </a:pPr>
            <a:r>
              <a:rPr lang="de-DE" sz="1400">
                <a:solidFill>
                  <a:srgbClr val="FFFFFF"/>
                </a:solidFill>
                <a:latin typeface="Arial"/>
                <a:ea typeface="Geneva"/>
                <a:cs typeface="Geneva"/>
              </a:rPr>
              <a:t>LIGHTWEIGHT DESIGN</a:t>
            </a:r>
            <a:endParaRPr/>
          </a:p>
        </p:txBody>
      </p:sp>
      <p:sp>
        <p:nvSpPr>
          <p:cNvPr id="27" name="Rectangle 8"/>
          <p:cNvSpPr>
            <a:spLocks noChangeArrowheads="1"/>
          </p:cNvSpPr>
          <p:nvPr/>
        </p:nvSpPr>
        <p:spPr bwMode="auto">
          <a:xfrm>
            <a:off x="4392053" y="1238397"/>
            <a:ext cx="339033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CLUSTER FOR </a:t>
            </a:r>
            <a:endParaRPr/>
          </a:p>
          <a:p>
            <a:pPr algn="ctr">
              <a:defRPr/>
            </a:pPr>
            <a:r>
              <a:rPr lang="de-DE" sz="1400">
                <a:solidFill>
                  <a:srgbClr val="FFFFFF"/>
                </a:solidFill>
                <a:latin typeface="Arial"/>
                <a:ea typeface="Geneva"/>
                <a:cs typeface="Geneva"/>
              </a:rPr>
              <a:t>MICROSYSTEMS TECHNOLOGY</a:t>
            </a:r>
            <a:endParaRPr/>
          </a:p>
        </p:txBody>
      </p:sp>
      <p:sp>
        <p:nvSpPr>
          <p:cNvPr id="28" name="Rectangle 8"/>
          <p:cNvSpPr>
            <a:spLocks noChangeArrowheads="1"/>
          </p:cNvSpPr>
          <p:nvPr/>
        </p:nvSpPr>
        <p:spPr bwMode="auto">
          <a:xfrm>
            <a:off x="7945036" y="1238397"/>
            <a:ext cx="3390329"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chemeClr val="bg1"/>
                </a:solidFill>
                <a:latin typeface="Arial"/>
                <a:ea typeface="Geneva"/>
                <a:cs typeface="Geneva"/>
              </a:rPr>
              <a:t>NETWORK FOR </a:t>
            </a:r>
            <a:endParaRPr/>
          </a:p>
          <a:p>
            <a:pPr algn="ctr">
              <a:buFont typeface="Wingdings"/>
              <a:buNone/>
              <a:defRPr/>
            </a:pPr>
            <a:r>
              <a:rPr lang="de-DE" sz="1400">
                <a:solidFill>
                  <a:schemeClr val="bg1"/>
                </a:solidFill>
                <a:latin typeface="Arial"/>
                <a:ea typeface="Geneva"/>
                <a:cs typeface="Geneva"/>
              </a:rPr>
              <a:t>MEDICAL TECHNOLOGY </a:t>
            </a:r>
            <a:endParaRPr/>
          </a:p>
        </p:txBody>
      </p:sp>
      <p:sp>
        <p:nvSpPr>
          <p:cNvPr id="29" name="Inhaltsplatzhalter 1"/>
          <p:cNvSpPr txBox="1"/>
          <p:nvPr/>
        </p:nvSpPr>
        <p:spPr bwMode="auto">
          <a:xfrm>
            <a:off x="4392053" y="4000704"/>
            <a:ext cx="3384336" cy="2304000"/>
          </a:xfrm>
          <a:prstGeom prst="rect">
            <a:avLst/>
          </a:prstGeom>
          <a:solidFill>
            <a:srgbClr val="EAEAEA"/>
          </a:solidFill>
        </p:spPr>
        <p:txBody>
          <a:bodyPr tIns="180000" bIns="180000">
            <a:noAutofit/>
          </a:bodyPr>
          <a:lstStyle>
            <a:lvl1pPr marL="342900" indent="-342900" algn="l" defTabSz="914400">
              <a:spcBef>
                <a:spcPts val="0"/>
              </a:spcBef>
              <a:buClr>
                <a:srgbClr val="BE0000"/>
              </a:buClr>
              <a:buFont typeface="Arial"/>
              <a:buChar char="•"/>
              <a:defRPr sz="2400">
                <a:solidFill>
                  <a:schemeClr val="tx1"/>
                </a:solidFill>
                <a:latin typeface="Arial"/>
                <a:ea typeface="+mn-ea"/>
                <a:cs typeface="Arial"/>
              </a:defRPr>
            </a:lvl1pPr>
            <a:lvl2pPr marL="742950" indent="-285750" algn="l" defTabSz="914400">
              <a:spcBef>
                <a:spcPts val="0"/>
              </a:spcBef>
              <a:buClr>
                <a:srgbClr val="BE0000"/>
              </a:buClr>
              <a:buFont typeface="Arial"/>
              <a:buChar char="–"/>
              <a:defRPr sz="2000">
                <a:solidFill>
                  <a:schemeClr val="tx1"/>
                </a:solidFill>
                <a:latin typeface="Arial"/>
                <a:ea typeface="+mn-ea"/>
                <a:cs typeface="Arial"/>
              </a:defRPr>
            </a:lvl2pPr>
            <a:lvl3pPr marL="1143000" indent="-228600" algn="l" defTabSz="914400">
              <a:spcBef>
                <a:spcPts val="0"/>
              </a:spcBef>
              <a:buClr>
                <a:srgbClr val="BE0000"/>
              </a:buClr>
              <a:buFont typeface="Arial"/>
              <a:buChar char="•"/>
              <a:defRPr sz="1600">
                <a:solidFill>
                  <a:schemeClr val="tx1"/>
                </a:solidFill>
                <a:latin typeface="Arial"/>
                <a:ea typeface="+mn-ea"/>
                <a:cs typeface="Arial"/>
              </a:defRPr>
            </a:lvl3pPr>
            <a:lvl4pPr marL="1600200" indent="-228600" algn="l" defTabSz="914400">
              <a:spcBef>
                <a:spcPts val="0"/>
              </a:spcBef>
              <a:buClr>
                <a:srgbClr val="BE0000"/>
              </a:buClr>
              <a:buFont typeface="Arial"/>
              <a:buChar char="–"/>
              <a:defRPr sz="1400">
                <a:solidFill>
                  <a:schemeClr val="tx1"/>
                </a:solidFill>
                <a:latin typeface="Arial"/>
                <a:ea typeface="+mn-ea"/>
                <a:cs typeface="Arial"/>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spcBef>
                <a:spcPts val="336"/>
              </a:spcBef>
              <a:spcAft>
                <a:spcPts val="0"/>
              </a:spcAft>
              <a:buClrTx/>
              <a:buFont typeface="Wingdings"/>
              <a:buChar char="§"/>
              <a:defRPr/>
            </a:pPr>
            <a:r>
              <a:rPr lang="en-US" sz="1400">
                <a:latin typeface="Arial"/>
              </a:rPr>
              <a:t>Structural design and assembly technologies</a:t>
            </a:r>
            <a:endParaRPr/>
          </a:p>
          <a:p>
            <a:pPr>
              <a:spcBef>
                <a:spcPts val="336"/>
              </a:spcBef>
              <a:spcAft>
                <a:spcPts val="0"/>
              </a:spcAft>
              <a:buClrTx/>
              <a:buFont typeface="Wingdings"/>
              <a:buChar char="§"/>
              <a:defRPr/>
            </a:pPr>
            <a:r>
              <a:rPr lang="en-US" sz="1400">
                <a:latin typeface="Arial"/>
              </a:rPr>
              <a:t>Intelligent sensor systems</a:t>
            </a:r>
            <a:endParaRPr/>
          </a:p>
          <a:p>
            <a:pPr>
              <a:spcBef>
                <a:spcPts val="336"/>
              </a:spcBef>
              <a:spcAft>
                <a:spcPts val="0"/>
              </a:spcAft>
              <a:buClrTx/>
              <a:buFont typeface="Wingdings"/>
              <a:buChar char="§"/>
              <a:defRPr/>
            </a:pPr>
            <a:r>
              <a:rPr lang="en-US" sz="1400">
                <a:latin typeface="Arial"/>
              </a:rPr>
              <a:t>Embedded systems</a:t>
            </a:r>
            <a:endParaRPr/>
          </a:p>
          <a:p>
            <a:pPr>
              <a:spcBef>
                <a:spcPts val="336"/>
              </a:spcBef>
              <a:spcAft>
                <a:spcPts val="0"/>
              </a:spcAft>
              <a:buClrTx/>
              <a:buFont typeface="Wingdings"/>
              <a:buChar char="§"/>
              <a:defRPr/>
            </a:pPr>
            <a:r>
              <a:rPr lang="en-US" sz="1400">
                <a:latin typeface="Arial"/>
              </a:rPr>
              <a:t>Communication Technology</a:t>
            </a:r>
            <a:endParaRPr/>
          </a:p>
          <a:p>
            <a:pPr>
              <a:spcBef>
                <a:spcPts val="336"/>
              </a:spcBef>
              <a:spcAft>
                <a:spcPts val="0"/>
              </a:spcAft>
              <a:buClrTx/>
              <a:buFont typeface="Wingdings"/>
              <a:buChar char="§"/>
              <a:defRPr/>
            </a:pPr>
            <a:r>
              <a:rPr lang="en-US" sz="1400">
                <a:latin typeface="Arial"/>
              </a:rPr>
              <a:t>Power Electronics</a:t>
            </a:r>
            <a:endParaRPr/>
          </a:p>
          <a:p>
            <a:pPr>
              <a:spcBef>
                <a:spcPts val="336"/>
              </a:spcBef>
              <a:spcAft>
                <a:spcPts val="0"/>
              </a:spcAft>
              <a:buClrTx/>
              <a:buFont typeface="Wingdings"/>
              <a:buChar char="§"/>
              <a:defRPr/>
            </a:pPr>
            <a:r>
              <a:rPr lang="en-US" sz="1400">
                <a:latin typeface="Arial"/>
              </a:rPr>
              <a:t>Automotive Computer Science/Electrical Systems</a:t>
            </a:r>
            <a:endParaRPr/>
          </a:p>
          <a:p>
            <a:pPr marL="0" indent="0">
              <a:spcAft>
                <a:spcPts val="0"/>
              </a:spcAft>
              <a:buNone/>
              <a:defRPr/>
            </a:pPr>
            <a:endParaRPr lang="de-DE">
              <a:latin typeface="Arial"/>
            </a:endParaRPr>
          </a:p>
          <a:p>
            <a:pPr>
              <a:spcAft>
                <a:spcPts val="0"/>
              </a:spcAft>
              <a:buFont typeface="Wingdings"/>
              <a:buChar char="§"/>
              <a:defRPr/>
            </a:pPr>
            <a:endParaRPr lang="de-DE">
              <a:latin typeface="Arial"/>
            </a:endParaRPr>
          </a:p>
          <a:p>
            <a:pPr>
              <a:spcAft>
                <a:spcPts val="0"/>
              </a:spcAft>
              <a:buFont typeface="Wingdings"/>
              <a:buChar char="§"/>
              <a:defRPr/>
            </a:pPr>
            <a:endParaRPr lang="de-DE">
              <a:latin typeface="Arial"/>
            </a:endParaRPr>
          </a:p>
          <a:p>
            <a:pPr>
              <a:spcAft>
                <a:spcPts val="0"/>
              </a:spcAft>
              <a:buFont typeface="Wingdings"/>
              <a:buChar char="§"/>
              <a:defRPr/>
            </a:pPr>
            <a:endParaRPr lang="de-DE">
              <a:latin typeface="Arial"/>
            </a:endParaRPr>
          </a:p>
        </p:txBody>
      </p:sp>
      <p:sp>
        <p:nvSpPr>
          <p:cNvPr id="30" name="Inhaltsplatzhalter 1"/>
          <p:cNvSpPr txBox="1"/>
          <p:nvPr/>
        </p:nvSpPr>
        <p:spPr bwMode="auto">
          <a:xfrm>
            <a:off x="7945036" y="1890859"/>
            <a:ext cx="3384336" cy="1752599"/>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US" sz="1400">
                <a:latin typeface="Arial"/>
              </a:rPr>
              <a:t>Partners from medicine, academia and policy</a:t>
            </a:r>
            <a:endParaRPr/>
          </a:p>
        </p:txBody>
      </p:sp>
      <p:sp>
        <p:nvSpPr>
          <p:cNvPr id="31" name="Inhaltsplatzhalter 1"/>
          <p:cNvSpPr txBox="1"/>
          <p:nvPr/>
        </p:nvSpPr>
        <p:spPr bwMode="auto">
          <a:xfrm>
            <a:off x="7985288" y="4011168"/>
            <a:ext cx="3344083" cy="2293536"/>
          </a:xfrm>
          <a:prstGeom prst="rect">
            <a:avLst/>
          </a:prstGeom>
          <a:solidFill>
            <a:srgbClr val="EAEAEA"/>
          </a:solidFill>
        </p:spPr>
        <p:txBody>
          <a:bodyPr tIns="180000" bIns="180000">
            <a:normAutofit/>
          </a:bodyPr>
          <a:lstStyle>
            <a:lvl1pPr marL="342900" indent="-342900" algn="l" defTabSz="914400">
              <a:spcBef>
                <a:spcPts val="0"/>
              </a:spcBef>
              <a:buClr>
                <a:srgbClr val="BE0000"/>
              </a:buClr>
              <a:buFont typeface="Arial"/>
              <a:buChar char="•"/>
              <a:defRPr sz="2400">
                <a:solidFill>
                  <a:schemeClr val="tx1"/>
                </a:solidFill>
                <a:latin typeface="Arial"/>
                <a:ea typeface="+mn-ea"/>
                <a:cs typeface="Arial"/>
              </a:defRPr>
            </a:lvl1pPr>
            <a:lvl2pPr marL="742950" indent="-285750" algn="l" defTabSz="914400">
              <a:spcBef>
                <a:spcPts val="0"/>
              </a:spcBef>
              <a:buClr>
                <a:srgbClr val="BE0000"/>
              </a:buClr>
              <a:buFont typeface="Arial"/>
              <a:buChar char="–"/>
              <a:defRPr sz="2000">
                <a:solidFill>
                  <a:schemeClr val="tx1"/>
                </a:solidFill>
                <a:latin typeface="Arial"/>
                <a:ea typeface="+mn-ea"/>
                <a:cs typeface="Arial"/>
              </a:defRPr>
            </a:lvl2pPr>
            <a:lvl3pPr marL="1143000" indent="-228600" algn="l" defTabSz="914400">
              <a:spcBef>
                <a:spcPts val="0"/>
              </a:spcBef>
              <a:buClr>
                <a:srgbClr val="BE0000"/>
              </a:buClr>
              <a:buFont typeface="Arial"/>
              <a:buChar char="•"/>
              <a:defRPr sz="1600">
                <a:solidFill>
                  <a:schemeClr val="tx1"/>
                </a:solidFill>
                <a:latin typeface="Arial"/>
                <a:ea typeface="+mn-ea"/>
                <a:cs typeface="Arial"/>
              </a:defRPr>
            </a:lvl3pPr>
            <a:lvl4pPr marL="1600200" indent="-228600" algn="l" defTabSz="914400">
              <a:spcBef>
                <a:spcPts val="0"/>
              </a:spcBef>
              <a:buClr>
                <a:srgbClr val="BE0000"/>
              </a:buClr>
              <a:buFont typeface="Arial"/>
              <a:buChar char="–"/>
              <a:defRPr sz="1400">
                <a:solidFill>
                  <a:schemeClr val="tx1"/>
                </a:solidFill>
                <a:latin typeface="Arial"/>
                <a:ea typeface="+mn-ea"/>
                <a:cs typeface="Arial"/>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spcBef>
                <a:spcPts val="336"/>
              </a:spcBef>
              <a:buClrTx/>
              <a:buFont typeface="Wingdings"/>
              <a:buChar char="§"/>
              <a:defRPr/>
            </a:pPr>
            <a:r>
              <a:rPr lang="en-US" sz="1400">
                <a:latin typeface="Arial"/>
              </a:rPr>
              <a:t>Minimally invasive imaging</a:t>
            </a:r>
            <a:endParaRPr/>
          </a:p>
          <a:p>
            <a:pPr>
              <a:spcBef>
                <a:spcPts val="336"/>
              </a:spcBef>
              <a:buClrTx/>
              <a:buFont typeface="Wingdings"/>
              <a:buChar char="§"/>
              <a:defRPr/>
            </a:pPr>
            <a:r>
              <a:rPr lang="en-US" sz="1400">
                <a:latin typeface="Arial"/>
              </a:rPr>
              <a:t>Point-of-care devices </a:t>
            </a:r>
            <a:endParaRPr/>
          </a:p>
          <a:p>
            <a:pPr>
              <a:spcBef>
                <a:spcPts val="336"/>
              </a:spcBef>
              <a:buClrTx/>
              <a:buFont typeface="Wingdings"/>
              <a:buChar char="§"/>
              <a:defRPr/>
            </a:pPr>
            <a:r>
              <a:rPr lang="en-US" sz="1400">
                <a:latin typeface="Arial"/>
              </a:rPr>
              <a:t>Medical assistance systems </a:t>
            </a:r>
            <a:endParaRPr/>
          </a:p>
          <a:p>
            <a:pPr>
              <a:spcBef>
                <a:spcPts val="336"/>
              </a:spcBef>
              <a:buClrTx/>
              <a:buFont typeface="Wingdings"/>
              <a:buChar char="§"/>
              <a:defRPr/>
            </a:pPr>
            <a:r>
              <a:rPr lang="en-US" sz="1400">
                <a:latin typeface="Arial"/>
              </a:rPr>
              <a:t>Telemedicine </a:t>
            </a:r>
            <a:endParaRPr/>
          </a:p>
          <a:p>
            <a:pPr>
              <a:spcBef>
                <a:spcPts val="336"/>
              </a:spcBef>
              <a:buClrTx/>
              <a:buFont typeface="Wingdings"/>
              <a:buChar char="§"/>
              <a:defRPr/>
            </a:pPr>
            <a:r>
              <a:rPr lang="en-US" sz="1400">
                <a:latin typeface="Arial"/>
              </a:rPr>
              <a:t>Bioanalytics</a:t>
            </a:r>
            <a:endParaRPr lang="en-US" sz="1400">
              <a:latin typeface="Arial"/>
            </a:endParaRPr>
          </a:p>
          <a:p>
            <a:pPr>
              <a:spcBef>
                <a:spcPts val="336"/>
              </a:spcBef>
              <a:buClrTx/>
              <a:buFont typeface="Wingdings"/>
              <a:buChar char="§"/>
              <a:defRPr/>
            </a:pPr>
            <a:r>
              <a:rPr lang="en-US" sz="1400">
                <a:latin typeface="Arial"/>
              </a:rPr>
              <a:t>Optics and sensors</a:t>
            </a:r>
            <a:endParaRPr lang="de-DE" sz="1400">
              <a:latin typeface="Arial"/>
            </a:endParaRPr>
          </a:p>
          <a:p>
            <a:pPr>
              <a:spcAft>
                <a:spcPts val="0"/>
              </a:spcAft>
              <a:buFont typeface="Wingdings"/>
              <a:buChar char="§"/>
              <a:defRPr/>
            </a:pPr>
            <a:endParaRPr lang="de-DE">
              <a:latin typeface="Arial"/>
            </a:endParaRPr>
          </a:p>
        </p:txBody>
      </p:sp>
      <p:pic>
        <p:nvPicPr>
          <p:cNvPr id="32" name="Picture 2"/>
          <p:cNvPicPr>
            <a:picLocks noChangeAspect="1" noChangeArrowheads="1"/>
          </p:cNvPicPr>
          <p:nvPr/>
        </p:nvPicPr>
        <p:blipFill>
          <a:blip r:embed="rId3"/>
          <a:srcRect l="0" t="9808" r="0" b="16575"/>
          <a:stretch/>
        </p:blipFill>
        <p:spPr bwMode="auto">
          <a:xfrm>
            <a:off x="862625" y="5120426"/>
            <a:ext cx="2412058" cy="1184278"/>
          </a:xfrm>
          <a:prstGeom prst="rect">
            <a:avLst/>
          </a:prstGeom>
          <a:noFill/>
          <a:ln>
            <a:noFill/>
          </a:ln>
        </p:spPr>
      </p:pic>
      <p:pic>
        <p:nvPicPr>
          <p:cNvPr id="33" name="Picture 2"/>
          <p:cNvPicPr>
            <a:picLocks noChangeAspect="1" noChangeArrowheads="1"/>
          </p:cNvPicPr>
          <p:nvPr/>
        </p:nvPicPr>
        <p:blipFill>
          <a:blip r:embed="rId4"/>
          <a:stretch/>
        </p:blipFill>
        <p:spPr bwMode="auto">
          <a:xfrm>
            <a:off x="9577826" y="2482921"/>
            <a:ext cx="1751546" cy="1167857"/>
          </a:xfrm>
          <a:prstGeom prst="rect">
            <a:avLst/>
          </a:prstGeom>
          <a:noFill/>
          <a:ln>
            <a:noFill/>
          </a:ln>
        </p:spPr>
      </p:pic>
      <p:sp>
        <p:nvSpPr>
          <p:cNvPr id="35" name="Rectangle 8"/>
          <p:cNvSpPr>
            <a:spLocks noChangeArrowheads="1"/>
          </p:cNvSpPr>
          <p:nvPr/>
        </p:nvSpPr>
        <p:spPr bwMode="auto">
          <a:xfrm>
            <a:off x="862629" y="3628596"/>
            <a:ext cx="10466744" cy="38257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Arial"/>
                <a:ea typeface="Geneva"/>
                <a:cs typeface="Geneva"/>
              </a:rPr>
              <a:t>KEY TOPICS</a:t>
            </a:r>
            <a:endParaRPr lang="de-DE" sz="1200">
              <a:solidFill>
                <a:srgbClr val="FFFFFF"/>
              </a:solidFill>
              <a:latin typeface="Arial"/>
              <a:ea typeface="Geneva"/>
              <a:cs typeface="Genev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7" name="Inhaltsplatzhalter 1"/>
          <p:cNvSpPr txBox="1"/>
          <p:nvPr/>
        </p:nvSpPr>
        <p:spPr bwMode="auto">
          <a:xfrm>
            <a:off x="838200" y="1892145"/>
            <a:ext cx="5257800" cy="561975"/>
          </a:xfrm>
          <a:prstGeom prst="rect">
            <a:avLst/>
          </a:prstGeom>
          <a:solidFill>
            <a:srgbClr val="EAEAEA"/>
          </a:solidFill>
        </p:spPr>
        <p:txBody>
          <a:bodyPr vert="horz" wrap="square" lIns="91440" tIns="180000" rIns="91440" bIns="180000" numCol="1" anchor="t" anchorCtr="0" compatLnSpc="1">
            <a:prstTxWarp prst="textNoShape"/>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buFont typeface="Wingdings"/>
              <a:buChar char="§"/>
              <a:defRPr/>
            </a:pPr>
            <a:r>
              <a:rPr lang="en-GB" b="0">
                <a:latin typeface="Arial"/>
              </a:rPr>
              <a:t>  Standort Ruhstorf a. d. Rott (bei Passau</a:t>
            </a:r>
            <a:r>
              <a:rPr lang="en-GB">
                <a:latin typeface="Fieldwork 04 Geo Regular"/>
              </a:rPr>
              <a:t>)</a:t>
            </a:r>
            <a:endParaRPr/>
          </a:p>
        </p:txBody>
      </p:sp>
      <p:sp>
        <p:nvSpPr>
          <p:cNvPr id="38" name="Inhaltsplatzhalter 1"/>
          <p:cNvSpPr txBox="1"/>
          <p:nvPr/>
        </p:nvSpPr>
        <p:spPr bwMode="auto">
          <a:xfrm>
            <a:off x="838200" y="2835719"/>
            <a:ext cx="5257800" cy="335100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GB" sz="1400">
                <a:latin typeface="Arial"/>
              </a:rPr>
              <a:t>Energy storage (electrical, chemical)</a:t>
            </a:r>
            <a:endParaRPr/>
          </a:p>
          <a:p>
            <a:pPr>
              <a:spcBef>
                <a:spcPts val="0"/>
              </a:spcBef>
              <a:buFont typeface="Wingdings"/>
              <a:buChar char="§"/>
              <a:defRPr/>
            </a:pPr>
            <a:r>
              <a:rPr lang="en-GB" sz="1400">
                <a:latin typeface="Arial"/>
              </a:rPr>
              <a:t>Decentralised energy systems</a:t>
            </a:r>
            <a:endParaRPr/>
          </a:p>
          <a:p>
            <a:pPr>
              <a:spcBef>
                <a:spcPts val="0"/>
              </a:spcBef>
              <a:buFont typeface="Wingdings"/>
              <a:buChar char="§"/>
              <a:defRPr/>
            </a:pPr>
            <a:r>
              <a:rPr lang="en-GB" sz="1400">
                <a:latin typeface="Arial"/>
              </a:rPr>
              <a:t>Energy efficiency</a:t>
            </a:r>
            <a:endParaRPr/>
          </a:p>
          <a:p>
            <a:pPr>
              <a:spcBef>
                <a:spcPts val="0"/>
              </a:spcBef>
              <a:buFont typeface="Wingdings"/>
              <a:buChar char="§"/>
              <a:defRPr/>
            </a:pPr>
            <a:r>
              <a:rPr lang="en-GB" sz="1400">
                <a:latin typeface="Arial"/>
              </a:rPr>
              <a:t>Intelligent energy network</a:t>
            </a:r>
            <a:endParaRPr/>
          </a:p>
        </p:txBody>
      </p:sp>
      <p:sp>
        <p:nvSpPr>
          <p:cNvPr id="39" name="Inhaltsplatzhalter 1"/>
          <p:cNvSpPr txBox="1"/>
          <p:nvPr/>
        </p:nvSpPr>
        <p:spPr bwMode="auto">
          <a:xfrm>
            <a:off x="6206522" y="1892144"/>
            <a:ext cx="5257800" cy="56197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GB" sz="1400">
                <a:latin typeface="Arial"/>
              </a:rPr>
              <a:t>Located in </a:t>
            </a:r>
            <a:r>
              <a:rPr lang="en-GB" sz="1400">
                <a:latin typeface="Arial"/>
              </a:rPr>
              <a:t>Dingolfing</a:t>
            </a:r>
            <a:endParaRPr lang="en-GB" sz="1400">
              <a:latin typeface="Arial"/>
            </a:endParaRPr>
          </a:p>
        </p:txBody>
      </p:sp>
      <p:sp>
        <p:nvSpPr>
          <p:cNvPr id="40" name="Rectangle 8"/>
          <p:cNvSpPr>
            <a:spLocks noChangeArrowheads="1"/>
          </p:cNvSpPr>
          <p:nvPr/>
        </p:nvSpPr>
        <p:spPr bwMode="auto">
          <a:xfrm>
            <a:off x="838200"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Arial"/>
                <a:ea typeface="Geneva"/>
                <a:cs typeface="Geneva"/>
              </a:rPr>
              <a:t>TECHNOLOGY CENTRE FOR ENERGY</a:t>
            </a:r>
            <a:endParaRPr/>
          </a:p>
        </p:txBody>
      </p:sp>
      <p:sp>
        <p:nvSpPr>
          <p:cNvPr id="41" name="Rectangle 8"/>
          <p:cNvSpPr>
            <a:spLocks noChangeArrowheads="1"/>
          </p:cNvSpPr>
          <p:nvPr/>
        </p:nvSpPr>
        <p:spPr bwMode="auto">
          <a:xfrm>
            <a:off x="6206521"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en-US" sz="1400">
                <a:solidFill>
                  <a:schemeClr val="bg1"/>
                </a:solidFill>
                <a:latin typeface="Arial"/>
                <a:ea typeface="Geneva"/>
                <a:cs typeface="Geneva"/>
              </a:rPr>
              <a:t>TECHNOLOGY CENTRE FOR PRODUCTION </a:t>
            </a:r>
            <a:br>
              <a:rPr lang="en-US" sz="1400">
                <a:solidFill>
                  <a:schemeClr val="bg1"/>
                </a:solidFill>
                <a:latin typeface="Arial"/>
                <a:ea typeface="Geneva"/>
                <a:cs typeface="Geneva"/>
              </a:rPr>
            </a:br>
            <a:r>
              <a:rPr lang="en-US" sz="1400">
                <a:solidFill>
                  <a:schemeClr val="bg1"/>
                </a:solidFill>
                <a:latin typeface="Arial"/>
                <a:ea typeface="Geneva"/>
                <a:cs typeface="Geneva"/>
              </a:rPr>
              <a:t>AND LOGISTICS SYSTEMS </a:t>
            </a:r>
            <a:endParaRPr/>
          </a:p>
        </p:txBody>
      </p:sp>
      <p:sp>
        <p:nvSpPr>
          <p:cNvPr id="42" name="Inhaltsplatzhalter 1"/>
          <p:cNvSpPr txBox="1"/>
          <p:nvPr/>
        </p:nvSpPr>
        <p:spPr bwMode="auto">
          <a:xfrm>
            <a:off x="7392988" y="2772267"/>
            <a:ext cx="3960812" cy="309562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Clr>
                <a:srgbClr val="BE0000"/>
              </a:buClr>
              <a:buFont typeface="Arial"/>
              <a:buChar char="•"/>
              <a:defRPr/>
            </a:pPr>
            <a:r>
              <a:rPr lang="de-DE" sz="1400">
                <a:latin typeface="Arial"/>
              </a:rPr>
              <a:t>Kinderschutz in Institutionen</a:t>
            </a:r>
            <a:endParaRPr/>
          </a:p>
          <a:p>
            <a:pPr>
              <a:spcBef>
                <a:spcPts val="0"/>
              </a:spcBef>
              <a:buClr>
                <a:srgbClr val="BE0000"/>
              </a:buClr>
              <a:buFont typeface="Arial"/>
              <a:buChar char="•"/>
              <a:defRPr/>
            </a:pPr>
            <a:r>
              <a:rPr lang="de-DE" sz="1400">
                <a:latin typeface="Arial"/>
              </a:rPr>
              <a:t>neue Ungleichheiten und Ausschlüsse</a:t>
            </a:r>
            <a:endParaRPr/>
          </a:p>
          <a:p>
            <a:pPr>
              <a:spcBef>
                <a:spcPts val="0"/>
              </a:spcBef>
              <a:buClr>
                <a:srgbClr val="BE0000"/>
              </a:buClr>
              <a:buFont typeface="Arial"/>
              <a:buChar char="•"/>
              <a:defRPr/>
            </a:pPr>
            <a:r>
              <a:rPr lang="de-DE" sz="1400">
                <a:latin typeface="Arial"/>
              </a:rPr>
              <a:t>Krankheitsbedingungen und Gesundheitshandeln</a:t>
            </a:r>
            <a:endParaRPr/>
          </a:p>
          <a:p>
            <a:pPr>
              <a:spcBef>
                <a:spcPts val="0"/>
              </a:spcBef>
              <a:buClr>
                <a:srgbClr val="BE0000"/>
              </a:buClr>
              <a:buFont typeface="Arial"/>
              <a:buChar char="•"/>
              <a:defRPr/>
            </a:pPr>
            <a:r>
              <a:rPr lang="de-DE" sz="1400">
                <a:latin typeface="Arial"/>
              </a:rPr>
              <a:t>Gewaltphänomene Veränderungen in Geschlechtermustern und Familienalltag</a:t>
            </a:r>
            <a:endParaRPr/>
          </a:p>
          <a:p>
            <a:pPr>
              <a:spcBef>
                <a:spcPts val="0"/>
              </a:spcBef>
              <a:buClr>
                <a:srgbClr val="BE0000"/>
              </a:buClr>
              <a:buFont typeface="Arial"/>
              <a:buChar char="•"/>
              <a:defRPr/>
            </a:pPr>
            <a:r>
              <a:rPr lang="de-DE" sz="1400">
                <a:latin typeface="Arial"/>
              </a:rPr>
              <a:t>Migrationsgesellschaft</a:t>
            </a:r>
            <a:endParaRPr lang="de-DE" sz="2400">
              <a:latin typeface="Arial"/>
            </a:endParaRPr>
          </a:p>
          <a:p>
            <a:pPr>
              <a:spcBef>
                <a:spcPts val="0"/>
              </a:spcBef>
              <a:buClr>
                <a:srgbClr val="BE0000"/>
              </a:buClr>
              <a:buFont typeface="Arial"/>
              <a:buChar char="•"/>
              <a:defRPr/>
            </a:pPr>
            <a:endParaRPr lang="de-DE" sz="2400">
              <a:latin typeface="Arial"/>
            </a:endParaRPr>
          </a:p>
          <a:p>
            <a:pPr>
              <a:spcBef>
                <a:spcPts val="0"/>
              </a:spcBef>
              <a:buClr>
                <a:srgbClr val="BE0000"/>
              </a:buClr>
              <a:buFont typeface="Arial"/>
              <a:buChar char="•"/>
              <a:defRPr/>
            </a:pPr>
            <a:endParaRPr lang="de-DE" sz="2400">
              <a:latin typeface="Arial"/>
            </a:endParaRPr>
          </a:p>
        </p:txBody>
      </p:sp>
      <p:sp>
        <p:nvSpPr>
          <p:cNvPr id="43" name="Inhaltsplatzhalter 1"/>
          <p:cNvSpPr txBox="1"/>
          <p:nvPr/>
        </p:nvSpPr>
        <p:spPr bwMode="auto">
          <a:xfrm>
            <a:off x="6206521" y="2835719"/>
            <a:ext cx="5257798" cy="3350320"/>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GB" sz="1400">
                <a:latin typeface="Arial"/>
              </a:rPr>
              <a:t>Resource efficiency </a:t>
            </a:r>
            <a:endParaRPr/>
          </a:p>
          <a:p>
            <a:pPr>
              <a:spcBef>
                <a:spcPts val="0"/>
              </a:spcBef>
              <a:buFont typeface="Wingdings"/>
              <a:buChar char="§"/>
              <a:defRPr/>
            </a:pPr>
            <a:r>
              <a:rPr lang="en-GB" sz="1400">
                <a:latin typeface="Arial"/>
              </a:rPr>
              <a:t>Industry 4.0: use of real-time location systems in production</a:t>
            </a:r>
            <a:endParaRPr/>
          </a:p>
          <a:p>
            <a:pPr>
              <a:spcBef>
                <a:spcPts val="0"/>
              </a:spcBef>
              <a:buFont typeface="Wingdings"/>
              <a:buChar char="§"/>
              <a:defRPr/>
            </a:pPr>
            <a:r>
              <a:rPr lang="en-GB" sz="1400">
                <a:latin typeface="Arial"/>
              </a:rPr>
              <a:t>Lean management control</a:t>
            </a:r>
            <a:endParaRPr/>
          </a:p>
          <a:p>
            <a:pPr>
              <a:spcBef>
                <a:spcPts val="0"/>
              </a:spcBef>
              <a:buFont typeface="Wingdings"/>
              <a:buChar char="§"/>
              <a:defRPr/>
            </a:pPr>
            <a:r>
              <a:rPr lang="en-GB" sz="1400">
                <a:latin typeface="Arial"/>
              </a:rPr>
              <a:t>Lean factory design</a:t>
            </a:r>
            <a:endParaRPr/>
          </a:p>
          <a:p>
            <a:pPr>
              <a:spcBef>
                <a:spcPts val="0"/>
              </a:spcBef>
              <a:buFont typeface="Wingdings"/>
              <a:buChar char="§"/>
              <a:defRPr/>
            </a:pPr>
            <a:r>
              <a:rPr lang="en-GB" sz="1400">
                <a:latin typeface="Arial"/>
              </a:rPr>
              <a:t>Value orientation in production</a:t>
            </a:r>
            <a:endParaRPr/>
          </a:p>
          <a:p>
            <a:pPr>
              <a:spcBef>
                <a:spcPts val="0"/>
              </a:spcBef>
              <a:buFont typeface="Wingdings"/>
              <a:buChar char="§"/>
              <a:defRPr/>
            </a:pPr>
            <a:r>
              <a:rPr lang="en-GB" sz="1400">
                <a:latin typeface="Arial"/>
              </a:rPr>
              <a:t>Industrialisation of complex process chains</a:t>
            </a:r>
            <a:endParaRPr lang="en-GB" sz="2400">
              <a:latin typeface="Arial"/>
            </a:endParaRPr>
          </a:p>
          <a:p>
            <a:pPr>
              <a:spcBef>
                <a:spcPts val="0"/>
              </a:spcBef>
              <a:buClr>
                <a:srgbClr val="BE0000"/>
              </a:buClr>
              <a:buFont typeface="Wingdings"/>
              <a:buChar char="§"/>
              <a:defRPr/>
            </a:pPr>
            <a:endParaRPr lang="en-GB" sz="2400">
              <a:latin typeface="Arial"/>
            </a:endParaRPr>
          </a:p>
        </p:txBody>
      </p:sp>
      <p:pic>
        <p:nvPicPr>
          <p:cNvPr id="44" name="Picture 2"/>
          <p:cNvPicPr>
            <a:picLocks noChangeAspect="1" noChangeArrowheads="1"/>
          </p:cNvPicPr>
          <p:nvPr/>
        </p:nvPicPr>
        <p:blipFill>
          <a:blip r:embed="rId3"/>
          <a:srcRect l="0" t="27517" r="0" b="24837"/>
          <a:stretch/>
        </p:blipFill>
        <p:spPr bwMode="auto">
          <a:xfrm>
            <a:off x="7392988" y="4892216"/>
            <a:ext cx="4071331" cy="1293823"/>
          </a:xfrm>
          <a:prstGeom prst="rect">
            <a:avLst/>
          </a:prstGeom>
          <a:noFill/>
          <a:ln>
            <a:noFill/>
          </a:ln>
        </p:spPr>
      </p:pic>
      <p:sp>
        <p:nvSpPr>
          <p:cNvPr id="45" name="Rectangle 8"/>
          <p:cNvSpPr>
            <a:spLocks noChangeArrowheads="1"/>
          </p:cNvSpPr>
          <p:nvPr/>
        </p:nvSpPr>
        <p:spPr bwMode="auto">
          <a:xfrm>
            <a:off x="838200" y="2454120"/>
            <a:ext cx="10626120"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Arial"/>
                <a:ea typeface="Geneva"/>
                <a:cs typeface="Geneva"/>
              </a:rPr>
              <a:t>RESEARCH</a:t>
            </a:r>
            <a:endParaRPr/>
          </a:p>
        </p:txBody>
      </p:sp>
      <p:sp>
        <p:nvSpPr>
          <p:cNvPr id="2" name="Titel 1"/>
          <p:cNvSpPr>
            <a:spLocks noGrp="1"/>
          </p:cNvSpPr>
          <p:nvPr>
            <p:ph type="title"/>
          </p:nvPr>
        </p:nvSpPr>
        <p:spPr bwMode="auto"/>
        <p:txBody>
          <a:bodyPr/>
          <a:lstStyle/>
          <a:p>
            <a:pPr>
              <a:defRPr/>
            </a:pPr>
            <a:r>
              <a:rPr lang="de-DE"/>
              <a:t>Technology </a:t>
            </a:r>
            <a:r>
              <a:rPr lang="de-DE"/>
              <a:t>centres</a:t>
            </a:r>
            <a:endParaRPr lang="de-DE"/>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26</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7" name="Inhaltsplatzhalter 1"/>
          <p:cNvSpPr txBox="1"/>
          <p:nvPr/>
        </p:nvSpPr>
        <p:spPr bwMode="auto">
          <a:xfrm>
            <a:off x="838200" y="1892145"/>
            <a:ext cx="5257800" cy="1111748"/>
          </a:xfrm>
          <a:prstGeom prst="rect">
            <a:avLst/>
          </a:prstGeom>
          <a:solidFill>
            <a:srgbClr val="EAEAEA"/>
          </a:solidFill>
        </p:spPr>
        <p:txBody>
          <a:bodyPr vert="horz" wrap="square" lIns="91440" tIns="180000" rIns="91440" bIns="180000" numCol="1" anchor="t" anchorCtr="0" compatLnSpc="1">
            <a:prstTxWarp prst="textNoShape"/>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buClr>
                <a:schemeClr val="tx1"/>
              </a:buClr>
              <a:buFont typeface="Wingdings"/>
              <a:buChar char="§"/>
              <a:defRPr/>
            </a:pPr>
            <a:r>
              <a:rPr lang="en-US"/>
              <a:t>Research: Lightweight construction design primarily for the automotive and commercial vehicle industry</a:t>
            </a:r>
            <a:endParaRPr/>
          </a:p>
          <a:p>
            <a:pPr lvl="2">
              <a:buClr>
                <a:schemeClr val="tx1"/>
              </a:buClr>
              <a:buFont typeface="Wingdings"/>
              <a:buChar char="§"/>
              <a:defRPr/>
            </a:pPr>
            <a:r>
              <a:rPr lang="en-US"/>
              <a:t>Practical teaching</a:t>
            </a:r>
            <a:endParaRPr/>
          </a:p>
        </p:txBody>
      </p:sp>
      <p:sp>
        <p:nvSpPr>
          <p:cNvPr id="38" name="Inhaltsplatzhalter 1"/>
          <p:cNvSpPr txBox="1"/>
          <p:nvPr/>
        </p:nvSpPr>
        <p:spPr bwMode="auto">
          <a:xfrm>
            <a:off x="838200" y="3326815"/>
            <a:ext cx="5257800" cy="2827682"/>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US" sz="1400"/>
              <a:t>Lightweight design and mechanics</a:t>
            </a:r>
            <a:endParaRPr/>
          </a:p>
          <a:p>
            <a:pPr>
              <a:spcBef>
                <a:spcPts val="0"/>
              </a:spcBef>
              <a:buFont typeface="Wingdings"/>
              <a:buChar char="§"/>
              <a:defRPr/>
            </a:pPr>
            <a:r>
              <a:rPr lang="en-US" sz="1400"/>
              <a:t>Lightweight materials</a:t>
            </a:r>
            <a:endParaRPr/>
          </a:p>
          <a:p>
            <a:pPr>
              <a:spcBef>
                <a:spcPts val="0"/>
              </a:spcBef>
              <a:buFont typeface="Wingdings"/>
              <a:buChar char="§"/>
              <a:defRPr/>
            </a:pPr>
            <a:r>
              <a:rPr lang="en-US" sz="1400"/>
              <a:t>Materials analysis</a:t>
            </a:r>
            <a:endParaRPr/>
          </a:p>
          <a:p>
            <a:pPr>
              <a:spcBef>
                <a:spcPts val="0"/>
              </a:spcBef>
              <a:buFont typeface="Wingdings"/>
              <a:buChar char="§"/>
              <a:defRPr/>
            </a:pPr>
            <a:r>
              <a:rPr lang="en-US" sz="1400"/>
              <a:t>Lightweight structures</a:t>
            </a:r>
            <a:endParaRPr/>
          </a:p>
          <a:p>
            <a:pPr>
              <a:spcBef>
                <a:spcPts val="0"/>
              </a:spcBef>
              <a:buFont typeface="Wingdings"/>
              <a:buChar char="§"/>
              <a:defRPr/>
            </a:pPr>
            <a:r>
              <a:rPr lang="en-US" sz="1400"/>
              <a:t>Additive manufacturing</a:t>
            </a:r>
            <a:endParaRPr/>
          </a:p>
          <a:p>
            <a:pPr>
              <a:spcBef>
                <a:spcPts val="0"/>
              </a:spcBef>
              <a:buFont typeface="Wingdings"/>
              <a:buChar char="§"/>
              <a:defRPr/>
            </a:pPr>
            <a:r>
              <a:rPr lang="en-US" sz="1400"/>
              <a:t>Plastics technology</a:t>
            </a:r>
            <a:endParaRPr/>
          </a:p>
          <a:p>
            <a:pPr>
              <a:spcBef>
                <a:spcPts val="0"/>
              </a:spcBef>
              <a:buFont typeface="Wingdings"/>
              <a:buChar char="§"/>
              <a:defRPr/>
            </a:pPr>
            <a:endParaRPr lang="de-DE" sz="1400">
              <a:latin typeface="Arial"/>
            </a:endParaRPr>
          </a:p>
        </p:txBody>
      </p:sp>
      <p:sp>
        <p:nvSpPr>
          <p:cNvPr id="39" name="Inhaltsplatzhalter 1"/>
          <p:cNvSpPr txBox="1"/>
          <p:nvPr/>
        </p:nvSpPr>
        <p:spPr bwMode="auto">
          <a:xfrm>
            <a:off x="6206522" y="1892143"/>
            <a:ext cx="5257800" cy="1111747"/>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marL="285750" indent="-285750">
              <a:spcBef>
                <a:spcPts val="0"/>
              </a:spcBef>
              <a:buFont typeface="Wingdings"/>
              <a:buChar char="§"/>
              <a:defRPr/>
            </a:pPr>
            <a:r>
              <a:rPr lang="en-US" sz="1400"/>
              <a:t>Research: Social cohesion of societies and people</a:t>
            </a:r>
            <a:endParaRPr/>
          </a:p>
          <a:p>
            <a:pPr marL="285750" indent="-285750">
              <a:spcBef>
                <a:spcPts val="0"/>
              </a:spcBef>
              <a:buFont typeface="Wingdings"/>
              <a:buChar char="§"/>
              <a:defRPr/>
            </a:pPr>
            <a:r>
              <a:rPr lang="en-US" sz="1400"/>
              <a:t>Contracts from institutions</a:t>
            </a:r>
            <a:endParaRPr/>
          </a:p>
        </p:txBody>
      </p:sp>
      <p:sp>
        <p:nvSpPr>
          <p:cNvPr id="40" name="Rectangle 8"/>
          <p:cNvSpPr>
            <a:spLocks noChangeArrowheads="1"/>
          </p:cNvSpPr>
          <p:nvPr/>
        </p:nvSpPr>
        <p:spPr bwMode="auto">
          <a:xfrm>
            <a:off x="838200"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en-US" sz="1400">
                <a:solidFill>
                  <a:schemeClr val="bg1"/>
                </a:solidFill>
                <a:latin typeface="Arial"/>
                <a:ea typeface="Geneva"/>
                <a:cs typeface="Geneva"/>
              </a:rPr>
              <a:t>CENTRE OF EXCELLENCE </a:t>
            </a:r>
            <a:br>
              <a:rPr lang="en-US" sz="1400">
                <a:solidFill>
                  <a:schemeClr val="bg1"/>
                </a:solidFill>
                <a:latin typeface="Arial"/>
                <a:ea typeface="Geneva"/>
                <a:cs typeface="Geneva"/>
              </a:rPr>
            </a:br>
            <a:r>
              <a:rPr lang="en-US" sz="1400">
                <a:solidFill>
                  <a:schemeClr val="bg1"/>
                </a:solidFill>
                <a:latin typeface="Arial"/>
                <a:ea typeface="Geneva"/>
                <a:cs typeface="Geneva"/>
              </a:rPr>
              <a:t>FOR LIGHTWEIGHT DESIGN</a:t>
            </a:r>
            <a:endParaRPr/>
          </a:p>
        </p:txBody>
      </p:sp>
      <p:sp>
        <p:nvSpPr>
          <p:cNvPr id="41" name="Rectangle 8"/>
          <p:cNvSpPr>
            <a:spLocks noChangeArrowheads="1"/>
          </p:cNvSpPr>
          <p:nvPr/>
        </p:nvSpPr>
        <p:spPr bwMode="auto">
          <a:xfrm>
            <a:off x="6206521"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en-US" sz="1400">
                <a:solidFill>
                  <a:schemeClr val="bg1"/>
                </a:solidFill>
                <a:latin typeface="Arial"/>
                <a:ea typeface="Geneva"/>
                <a:cs typeface="Geneva"/>
              </a:rPr>
              <a:t>INSTITUTE FOR SOCIAL CHANGE </a:t>
            </a:r>
            <a:br>
              <a:rPr lang="en-US" sz="1400">
                <a:solidFill>
                  <a:schemeClr val="bg1"/>
                </a:solidFill>
                <a:latin typeface="Arial"/>
                <a:ea typeface="Geneva"/>
                <a:cs typeface="Geneva"/>
              </a:rPr>
            </a:br>
            <a:r>
              <a:rPr lang="en-US" sz="1400">
                <a:solidFill>
                  <a:schemeClr val="bg1"/>
                </a:solidFill>
                <a:latin typeface="Arial"/>
                <a:ea typeface="Geneva"/>
                <a:cs typeface="Geneva"/>
              </a:rPr>
              <a:t>AND COHESION RESEARCH </a:t>
            </a:r>
            <a:endParaRPr/>
          </a:p>
        </p:txBody>
      </p:sp>
      <p:sp>
        <p:nvSpPr>
          <p:cNvPr id="43" name="Inhaltsplatzhalter 1"/>
          <p:cNvSpPr txBox="1"/>
          <p:nvPr/>
        </p:nvSpPr>
        <p:spPr bwMode="auto">
          <a:xfrm>
            <a:off x="6206521" y="3326815"/>
            <a:ext cx="5257798" cy="2827682"/>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US" sz="1400"/>
              <a:t>Child protection in institutions</a:t>
            </a:r>
            <a:endParaRPr/>
          </a:p>
          <a:p>
            <a:pPr>
              <a:spcBef>
                <a:spcPts val="0"/>
              </a:spcBef>
              <a:buFont typeface="Wingdings"/>
              <a:buChar char="§"/>
              <a:defRPr/>
            </a:pPr>
            <a:r>
              <a:rPr lang="en-US" sz="1400"/>
              <a:t>Anti-Semitism in the migration society</a:t>
            </a:r>
            <a:endParaRPr/>
          </a:p>
          <a:p>
            <a:pPr>
              <a:spcBef>
                <a:spcPts val="0"/>
              </a:spcBef>
              <a:buFont typeface="Wingdings"/>
              <a:buChar char="§"/>
              <a:defRPr/>
            </a:pPr>
            <a:r>
              <a:rPr lang="en-US" sz="1400"/>
              <a:t>Social media and eating disorders</a:t>
            </a:r>
            <a:endParaRPr/>
          </a:p>
          <a:p>
            <a:pPr>
              <a:spcBef>
                <a:spcPts val="0"/>
              </a:spcBef>
              <a:buFont typeface="Wingdings"/>
              <a:buChar char="§"/>
              <a:defRPr/>
            </a:pPr>
            <a:r>
              <a:rPr lang="en-US" sz="1400"/>
              <a:t>Democracy - Participation - Diversity. Women in local politics in rural areas</a:t>
            </a:r>
            <a:endParaRPr/>
          </a:p>
          <a:p>
            <a:pPr>
              <a:spcBef>
                <a:spcPts val="0"/>
              </a:spcBef>
              <a:buFont typeface="Wingdings"/>
              <a:buChar char="§"/>
              <a:defRPr/>
            </a:pPr>
            <a:r>
              <a:rPr lang="en-US" sz="1400"/>
              <a:t>Social support and social contagion in</a:t>
            </a:r>
            <a:br>
              <a:rPr lang="en-US" sz="1400"/>
            </a:br>
            <a:r>
              <a:rPr lang="en-US" sz="1400"/>
              <a:t>eating disorders</a:t>
            </a:r>
            <a:endParaRPr/>
          </a:p>
          <a:p>
            <a:pPr marL="0" indent="0">
              <a:spcBef>
                <a:spcPts val="0"/>
              </a:spcBef>
              <a:buClr>
                <a:srgbClr val="BE0000"/>
              </a:buClr>
              <a:defRPr/>
            </a:pPr>
            <a:endParaRPr lang="de-DE" sz="2400">
              <a:latin typeface="Arial"/>
            </a:endParaRPr>
          </a:p>
          <a:p>
            <a:pPr>
              <a:spcBef>
                <a:spcPts val="0"/>
              </a:spcBef>
              <a:buClr>
                <a:srgbClr val="BE0000"/>
              </a:buClr>
              <a:buFont typeface="Wingdings"/>
              <a:buChar char="§"/>
              <a:defRPr/>
            </a:pPr>
            <a:endParaRPr lang="de-DE" sz="2400">
              <a:latin typeface="Arial"/>
            </a:endParaRPr>
          </a:p>
        </p:txBody>
      </p:sp>
      <p:sp>
        <p:nvSpPr>
          <p:cNvPr id="45" name="Rectangle 8"/>
          <p:cNvSpPr>
            <a:spLocks noChangeArrowheads="1"/>
          </p:cNvSpPr>
          <p:nvPr/>
        </p:nvSpPr>
        <p:spPr bwMode="auto">
          <a:xfrm>
            <a:off x="838201" y="2945214"/>
            <a:ext cx="10626120"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Arial"/>
                <a:ea typeface="Geneva"/>
                <a:cs typeface="Geneva"/>
              </a:rPr>
              <a:t>RESEARCH AND KEY TOPICS</a:t>
            </a:r>
            <a:endParaRPr/>
          </a:p>
        </p:txBody>
      </p:sp>
      <p:sp>
        <p:nvSpPr>
          <p:cNvPr id="2" name="Titel 1"/>
          <p:cNvSpPr>
            <a:spLocks noGrp="1"/>
          </p:cNvSpPr>
          <p:nvPr>
            <p:ph type="title"/>
          </p:nvPr>
        </p:nvSpPr>
        <p:spPr bwMode="auto">
          <a:xfrm>
            <a:off x="838200" y="703504"/>
            <a:ext cx="10515600" cy="381600"/>
          </a:xfrm>
        </p:spPr>
        <p:txBody>
          <a:bodyPr/>
          <a:lstStyle/>
          <a:p>
            <a:pPr>
              <a:defRPr/>
            </a:pPr>
            <a:r>
              <a:rPr lang="de-DE"/>
              <a:t>Institutes</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27</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28</a:t>
            </a:fld>
            <a:endParaRPr lang="en-US"/>
          </a:p>
        </p:txBody>
      </p:sp>
      <p:pic>
        <p:nvPicPr>
          <p:cNvPr id="9" name="Bildplatzhalter 8"/>
          <p:cNvPicPr>
            <a:picLocks noChangeAspect="1" noGrp="1"/>
          </p:cNvPicPr>
          <p:nvPr>
            <p:ph type="pic" sz="quarter" idx="15"/>
          </p:nvPr>
        </p:nvPicPr>
        <p:blipFill>
          <a:blip r:embed="rId3"/>
          <a:stretch/>
        </p:blipFill>
        <p:spPr bwMode="auto">
          <a:xfrm>
            <a:off x="7212002" y="1487774"/>
            <a:ext cx="5028124" cy="3352082"/>
          </a:xfrm>
        </p:spPr>
      </p:pic>
      <p:sp>
        <p:nvSpPr>
          <p:cNvPr id="5" name="Titel 4"/>
          <p:cNvSpPr>
            <a:spLocks noGrp="1"/>
          </p:cNvSpPr>
          <p:nvPr>
            <p:ph type="title"/>
          </p:nvPr>
        </p:nvSpPr>
        <p:spPr bwMode="auto"/>
        <p:txBody>
          <a:bodyPr/>
          <a:lstStyle/>
          <a:p>
            <a:pPr>
              <a:defRPr/>
            </a:pPr>
            <a:r>
              <a:rPr lang="de-DE"/>
              <a:t>INSTITUTEs</a:t>
            </a:r>
            <a:endParaRPr/>
          </a:p>
        </p:txBody>
      </p:sp>
      <p:sp>
        <p:nvSpPr>
          <p:cNvPr id="10" name="Inhaltsplatzhalter 1"/>
          <p:cNvSpPr txBox="1"/>
          <p:nvPr/>
        </p:nvSpPr>
        <p:spPr bwMode="auto">
          <a:xfrm>
            <a:off x="2450592" y="2129124"/>
            <a:ext cx="4603556" cy="1079500"/>
          </a:xfrm>
          <a:prstGeom prst="rect">
            <a:avLst/>
          </a:prstGeom>
          <a:solidFill>
            <a:srgbClr val="EAEAEA"/>
          </a:solidFill>
        </p:spPr>
        <p:txBody>
          <a:bodyPr vert="horz" wrap="square" lIns="91440" tIns="180000" rIns="91440" bIns="180000" numCol="1" rtlCol="0" anchor="t" anchorCtr="0" compatLnSpc="1">
            <a:prstTxWarp prst="textNoShape"/>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indent="-285750">
              <a:buFont typeface="Wingdings"/>
              <a:buChar char="§"/>
              <a:defRPr/>
            </a:pPr>
            <a:r>
              <a:rPr lang="en-US" b="0" cap="none"/>
              <a:t>Project management and information modelling in research, teaching and further education</a:t>
            </a:r>
            <a:endParaRPr/>
          </a:p>
          <a:p>
            <a:pPr>
              <a:buFont typeface="Wingdings"/>
              <a:buChar char="§"/>
              <a:defRPr/>
            </a:pPr>
            <a:endParaRPr lang="de-DE" cap="none">
              <a:latin typeface="Fieldwork 04 Geo Regular"/>
            </a:endParaRPr>
          </a:p>
        </p:txBody>
      </p:sp>
      <p:sp>
        <p:nvSpPr>
          <p:cNvPr id="11" name="Rectangle 8"/>
          <p:cNvSpPr>
            <a:spLocks noChangeArrowheads="1"/>
          </p:cNvSpPr>
          <p:nvPr/>
        </p:nvSpPr>
        <p:spPr bwMode="auto">
          <a:xfrm>
            <a:off x="2450592" y="1487774"/>
            <a:ext cx="4603556" cy="64135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en-US" sz="1400">
                <a:solidFill>
                  <a:schemeClr val="bg1"/>
                </a:solidFill>
                <a:latin typeface="Arial"/>
                <a:ea typeface="Geneva"/>
                <a:cs typeface="Geneva"/>
              </a:rPr>
              <a:t>INSTITUTE FOR DATA </a:t>
            </a:r>
            <a:br>
              <a:rPr lang="en-US" sz="1400">
                <a:solidFill>
                  <a:schemeClr val="bg1"/>
                </a:solidFill>
                <a:latin typeface="Arial"/>
                <a:ea typeface="Geneva"/>
                <a:cs typeface="Geneva"/>
              </a:rPr>
            </a:br>
            <a:r>
              <a:rPr lang="en-US" sz="1400">
                <a:solidFill>
                  <a:schemeClr val="bg1"/>
                </a:solidFill>
                <a:latin typeface="Arial"/>
                <a:ea typeface="Geneva"/>
                <a:cs typeface="Geneva"/>
              </a:rPr>
              <a:t>AND PROCESS SCIENCE (IDP)</a:t>
            </a:r>
            <a:endParaRPr/>
          </a:p>
        </p:txBody>
      </p:sp>
      <p:sp>
        <p:nvSpPr>
          <p:cNvPr id="12" name="Inhaltsplatzhalter 1"/>
          <p:cNvSpPr txBox="1"/>
          <p:nvPr/>
        </p:nvSpPr>
        <p:spPr bwMode="auto">
          <a:xfrm>
            <a:off x="2450592" y="3574347"/>
            <a:ext cx="4603556" cy="2241551"/>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en-US" sz="1400">
                <a:latin typeface="Arial"/>
              </a:rPr>
              <a:t>Project management</a:t>
            </a:r>
            <a:endParaRPr/>
          </a:p>
          <a:p>
            <a:pPr>
              <a:spcBef>
                <a:spcPts val="0"/>
              </a:spcBef>
              <a:buFont typeface="Wingdings"/>
              <a:buChar char="§"/>
              <a:defRPr/>
            </a:pPr>
            <a:r>
              <a:rPr lang="en-US" sz="1400">
                <a:latin typeface="Arial"/>
              </a:rPr>
              <a:t>Adaptive and hybrid procedural models</a:t>
            </a:r>
            <a:endParaRPr/>
          </a:p>
          <a:p>
            <a:pPr>
              <a:spcBef>
                <a:spcPts val="0"/>
              </a:spcBef>
              <a:buFont typeface="Wingdings"/>
              <a:buChar char="§"/>
              <a:defRPr/>
            </a:pPr>
            <a:r>
              <a:rPr lang="en-US" sz="1400">
                <a:latin typeface="Arial"/>
              </a:rPr>
              <a:t>Agile project management and critical chain project management</a:t>
            </a:r>
            <a:endParaRPr/>
          </a:p>
          <a:p>
            <a:pPr>
              <a:spcBef>
                <a:spcPts val="0"/>
              </a:spcBef>
              <a:buFont typeface="Wingdings"/>
              <a:buChar char="§"/>
              <a:defRPr/>
            </a:pPr>
            <a:r>
              <a:rPr lang="en-US" sz="1400">
                <a:latin typeface="Arial"/>
              </a:rPr>
              <a:t>Modelling of processes, data and software systems</a:t>
            </a:r>
            <a:endParaRPr/>
          </a:p>
          <a:p>
            <a:pPr>
              <a:spcBef>
                <a:spcPts val="0"/>
              </a:spcBef>
              <a:buFont typeface="Wingdings"/>
              <a:buChar char="§"/>
              <a:defRPr/>
            </a:pPr>
            <a:r>
              <a:rPr lang="en-US" sz="1400">
                <a:latin typeface="Arial"/>
              </a:rPr>
              <a:t>Model-driven software development</a:t>
            </a:r>
            <a:endParaRPr/>
          </a:p>
        </p:txBody>
      </p:sp>
      <p:sp>
        <p:nvSpPr>
          <p:cNvPr id="13" name="Rectangle 8"/>
          <p:cNvSpPr>
            <a:spLocks noChangeArrowheads="1"/>
          </p:cNvSpPr>
          <p:nvPr/>
        </p:nvSpPr>
        <p:spPr bwMode="auto">
          <a:xfrm>
            <a:off x="2450592" y="3192747"/>
            <a:ext cx="4603556"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KEY TOPICS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GB"/>
              <a:t>Landshut </a:t>
            </a:r>
            <a:br>
              <a:rPr lang="en-GB"/>
            </a:br>
            <a:r>
              <a:rPr lang="en-GB"/>
              <a:t>as an Economic Region</a:t>
            </a:r>
            <a:endParaRPr/>
          </a:p>
        </p:txBody>
      </p:sp>
      <p:pic>
        <p:nvPicPr>
          <p:cNvPr id="37" name="Inhaltsplatzhalter 36"/>
          <p:cNvPicPr>
            <a:picLocks noChangeAspect="1" noGrp="1"/>
          </p:cNvPicPr>
          <p:nvPr>
            <p:ph idx="1"/>
          </p:nvPr>
        </p:nvPicPr>
        <p:blipFill>
          <a:blip r:embed="rId3"/>
          <a:stretch/>
        </p:blipFill>
        <p:spPr bwMode="auto">
          <a:xfrm>
            <a:off x="943134" y="1811980"/>
            <a:ext cx="10386238" cy="4284662"/>
          </a:xfrm>
        </p:spPr>
      </p:pic>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3</a:t>
            </a:fld>
            <a:endParaRPr lang="en-US"/>
          </a:p>
        </p:txBody>
      </p:sp>
      <p:sp>
        <p:nvSpPr>
          <p:cNvPr id="8" name="Textfeld 6"/>
          <p:cNvSpPr txBox="1">
            <a:spLocks noChangeArrowheads="1"/>
          </p:cNvSpPr>
          <p:nvPr/>
        </p:nvSpPr>
        <p:spPr bwMode="auto">
          <a:xfrm>
            <a:off x="4809501" y="3519841"/>
            <a:ext cx="1287015"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Landshut</a:t>
            </a:r>
            <a:endParaRPr/>
          </a:p>
        </p:txBody>
      </p:sp>
      <p:grpSp>
        <p:nvGrpSpPr>
          <p:cNvPr id="9" name="Gruppieren 9"/>
          <p:cNvGrpSpPr/>
          <p:nvPr/>
        </p:nvGrpSpPr>
        <p:grpSpPr bwMode="auto">
          <a:xfrm>
            <a:off x="3419342" y="5355159"/>
            <a:ext cx="1201815" cy="435909"/>
            <a:chOff x="2195736" y="5150090"/>
            <a:chExt cx="1058076" cy="377111"/>
          </a:xfrm>
        </p:grpSpPr>
        <p:sp>
          <p:nvSpPr>
            <p:cNvPr id="10" name="Textfeld 11"/>
            <p:cNvSpPr txBox="1">
              <a:spLocks noChangeArrowheads="1"/>
            </p:cNvSpPr>
            <p:nvPr/>
          </p:nvSpPr>
          <p:spPr bwMode="auto">
            <a:xfrm>
              <a:off x="2436398" y="5150090"/>
              <a:ext cx="817414" cy="319514"/>
            </a:xfrm>
            <a:prstGeom prst="rect">
              <a:avLst/>
            </a:prstGeom>
            <a:noFill/>
            <a:ln>
              <a:noFill/>
            </a:ln>
          </p:spPr>
          <p:txBody>
            <a:bodyPr wrap="non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Munich</a:t>
              </a:r>
              <a:endParaRPr/>
            </a:p>
          </p:txBody>
        </p:sp>
        <p:sp>
          <p:nvSpPr>
            <p:cNvPr id="11" name="Ellipse 10"/>
            <p:cNvSpPr/>
            <p:nvPr/>
          </p:nvSpPr>
          <p:spPr bwMode="auto">
            <a:xfrm>
              <a:off x="2195736" y="5311626"/>
              <a:ext cx="215826" cy="215575"/>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grpSp>
      <p:sp>
        <p:nvSpPr>
          <p:cNvPr id="12" name="Textfeld 23"/>
          <p:cNvSpPr txBox="1">
            <a:spLocks noChangeArrowheads="1"/>
          </p:cNvSpPr>
          <p:nvPr/>
        </p:nvSpPr>
        <p:spPr bwMode="auto">
          <a:xfrm>
            <a:off x="5134870" y="4101641"/>
            <a:ext cx="1375339"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Munich Airport</a:t>
            </a:r>
            <a:endParaRPr/>
          </a:p>
        </p:txBody>
      </p:sp>
      <p:sp>
        <p:nvSpPr>
          <p:cNvPr id="13" name="Ellipse 12"/>
          <p:cNvSpPr/>
          <p:nvPr/>
        </p:nvSpPr>
        <p:spPr bwMode="auto">
          <a:xfrm>
            <a:off x="2646485" y="2348681"/>
            <a:ext cx="739042" cy="5295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14" name="Picture 15" descr="Datei:Audi logo.svg"/>
          <p:cNvPicPr>
            <a:picLocks noChangeAspect="1" noChangeArrowheads="1"/>
          </p:cNvPicPr>
          <p:nvPr/>
        </p:nvPicPr>
        <p:blipFill>
          <a:blip r:embed="rId4"/>
          <a:stretch/>
        </p:blipFill>
        <p:spPr bwMode="auto">
          <a:xfrm>
            <a:off x="2716919" y="2417535"/>
            <a:ext cx="625028" cy="381249"/>
          </a:xfrm>
          <a:prstGeom prst="rect">
            <a:avLst/>
          </a:prstGeom>
          <a:noFill/>
          <a:ln>
            <a:noFill/>
          </a:ln>
        </p:spPr>
      </p:pic>
      <p:sp>
        <p:nvSpPr>
          <p:cNvPr id="15" name="Ellipse 14"/>
          <p:cNvSpPr/>
          <p:nvPr/>
        </p:nvSpPr>
        <p:spPr bwMode="auto">
          <a:xfrm>
            <a:off x="4598542" y="4172590"/>
            <a:ext cx="571405" cy="5295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r>
              <a:rPr lang="de-DE"/>
              <a:t>0</a:t>
            </a:r>
            <a:endParaRPr/>
          </a:p>
        </p:txBody>
      </p:sp>
      <p:sp>
        <p:nvSpPr>
          <p:cNvPr id="16" name="Ellipse 15"/>
          <p:cNvSpPr/>
          <p:nvPr/>
        </p:nvSpPr>
        <p:spPr bwMode="auto">
          <a:xfrm>
            <a:off x="6533229" y="2172953"/>
            <a:ext cx="529947"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17" name="Ellipse 16"/>
          <p:cNvSpPr/>
          <p:nvPr/>
        </p:nvSpPr>
        <p:spPr bwMode="auto">
          <a:xfrm>
            <a:off x="6329080" y="4086779"/>
            <a:ext cx="5245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18" name="Picture 13" descr="BMW.svg"/>
          <p:cNvPicPr>
            <a:picLocks noChangeAspect="1" noChangeArrowheads="1"/>
          </p:cNvPicPr>
          <p:nvPr/>
        </p:nvPicPr>
        <p:blipFill>
          <a:blip r:embed="rId5"/>
          <a:stretch/>
        </p:blipFill>
        <p:spPr bwMode="auto">
          <a:xfrm>
            <a:off x="6593203" y="2232725"/>
            <a:ext cx="406909" cy="406909"/>
          </a:xfrm>
          <a:prstGeom prst="rect">
            <a:avLst/>
          </a:prstGeom>
          <a:noFill/>
          <a:ln>
            <a:noFill/>
          </a:ln>
        </p:spPr>
      </p:pic>
      <p:pic>
        <p:nvPicPr>
          <p:cNvPr id="19" name="Picture 3" descr="\\sv.vw.fh-landshut.de\scu20547\.profiles\Desktop\1309704365.png"/>
          <p:cNvPicPr>
            <a:picLocks noChangeAspect="1" noChangeArrowheads="1"/>
          </p:cNvPicPr>
          <p:nvPr/>
        </p:nvPicPr>
        <p:blipFill>
          <a:blip r:embed="rId6"/>
          <a:stretch/>
        </p:blipFill>
        <p:spPr bwMode="auto">
          <a:xfrm rot="3902500">
            <a:off x="4730582" y="4216312"/>
            <a:ext cx="342757" cy="392246"/>
          </a:xfrm>
          <a:prstGeom prst="rect">
            <a:avLst/>
          </a:prstGeom>
          <a:noFill/>
          <a:ln>
            <a:noFill/>
          </a:ln>
        </p:spPr>
      </p:pic>
      <p:sp>
        <p:nvSpPr>
          <p:cNvPr id="20" name="Ellipse 19"/>
          <p:cNvSpPr/>
          <p:nvPr/>
        </p:nvSpPr>
        <p:spPr bwMode="auto">
          <a:xfrm>
            <a:off x="5713601" y="2778552"/>
            <a:ext cx="7372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1" name="Ellipse 20"/>
          <p:cNvSpPr/>
          <p:nvPr/>
        </p:nvSpPr>
        <p:spPr bwMode="auto">
          <a:xfrm>
            <a:off x="9362245" y="3688634"/>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2" name="Ellipse 21"/>
          <p:cNvSpPr/>
          <p:nvPr/>
        </p:nvSpPr>
        <p:spPr bwMode="auto">
          <a:xfrm>
            <a:off x="7119743" y="2628057"/>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3" name="Ellipse 22"/>
          <p:cNvSpPr/>
          <p:nvPr/>
        </p:nvSpPr>
        <p:spPr bwMode="auto">
          <a:xfrm>
            <a:off x="4862953" y="2844275"/>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4" name="Picture 3" descr="B:\pr_ma\Presse\05_Projekte\Präsentationen\800px-Schott_(Unternehmen)_logo.svg.png"/>
          <p:cNvPicPr>
            <a:picLocks noChangeAspect="1" noChangeArrowheads="1"/>
          </p:cNvPicPr>
          <p:nvPr/>
        </p:nvPicPr>
        <p:blipFill>
          <a:blip r:embed="rId7"/>
          <a:stretch/>
        </p:blipFill>
        <p:spPr bwMode="auto">
          <a:xfrm>
            <a:off x="4913868" y="3043054"/>
            <a:ext cx="630523" cy="131970"/>
          </a:xfrm>
          <a:prstGeom prst="rect">
            <a:avLst/>
          </a:prstGeom>
          <a:noFill/>
          <a:ln>
            <a:noFill/>
          </a:ln>
        </p:spPr>
      </p:pic>
      <p:grpSp>
        <p:nvGrpSpPr>
          <p:cNvPr id="25" name="Gruppieren 2"/>
          <p:cNvGrpSpPr/>
          <p:nvPr/>
        </p:nvGrpSpPr>
        <p:grpSpPr bwMode="auto">
          <a:xfrm>
            <a:off x="5975920" y="3331088"/>
            <a:ext cx="490292" cy="432413"/>
            <a:chOff x="5851909" y="3738106"/>
            <a:chExt cx="432048" cy="375003"/>
          </a:xfrm>
        </p:grpSpPr>
        <p:sp>
          <p:nvSpPr>
            <p:cNvPr id="26" name="Ellipse 25"/>
            <p:cNvSpPr/>
            <p:nvPr/>
          </p:nvSpPr>
          <p:spPr bwMode="auto">
            <a:xfrm>
              <a:off x="5851909" y="3738106"/>
              <a:ext cx="432048" cy="3750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7" name="Picture 2" descr="B:\pr_ma\Presse\05_Projekte\Präsentationen\Material\HL_BM_72dpi.jpg"/>
            <p:cNvPicPr>
              <a:picLocks noChangeAspect="1" noChangeArrowheads="1"/>
            </p:cNvPicPr>
            <p:nvPr/>
          </p:nvPicPr>
          <p:blipFill>
            <a:blip r:embed="rId8"/>
            <a:stretch/>
          </p:blipFill>
          <p:spPr bwMode="auto">
            <a:xfrm>
              <a:off x="5929505" y="3787686"/>
              <a:ext cx="256975" cy="262521"/>
            </a:xfrm>
            <a:prstGeom prst="rect">
              <a:avLst/>
            </a:prstGeom>
            <a:noFill/>
            <a:ln>
              <a:noFill/>
            </a:ln>
          </p:spPr>
        </p:pic>
      </p:grpSp>
      <p:sp>
        <p:nvSpPr>
          <p:cNvPr id="28" name="Ellipse 27"/>
          <p:cNvSpPr/>
          <p:nvPr/>
        </p:nvSpPr>
        <p:spPr bwMode="auto">
          <a:xfrm>
            <a:off x="5432615" y="3291189"/>
            <a:ext cx="245145" cy="249187"/>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9" name="Picture 4" descr="B:\pr_ma\Presse\05_Projekte\Präsentationen\Material\TZP_IL1602_Logo-ENERGIE-verlaeufe_RZ.jpg"/>
          <p:cNvPicPr>
            <a:picLocks noChangeAspect="1" noChangeArrowheads="1"/>
          </p:cNvPicPr>
          <p:nvPr/>
        </p:nvPicPr>
        <p:blipFill>
          <a:blip r:embed="rId9"/>
          <a:stretch/>
        </p:blipFill>
        <p:spPr bwMode="auto">
          <a:xfrm>
            <a:off x="9410499" y="3818161"/>
            <a:ext cx="680013" cy="276771"/>
          </a:xfrm>
          <a:prstGeom prst="rect">
            <a:avLst/>
          </a:prstGeom>
          <a:noFill/>
          <a:ln>
            <a:noFill/>
          </a:ln>
        </p:spPr>
      </p:pic>
      <p:grpSp>
        <p:nvGrpSpPr>
          <p:cNvPr id="30" name="Gruppieren 29"/>
          <p:cNvGrpSpPr/>
          <p:nvPr/>
        </p:nvGrpSpPr>
        <p:grpSpPr bwMode="auto">
          <a:xfrm>
            <a:off x="3900653" y="3691294"/>
            <a:ext cx="949321" cy="578459"/>
            <a:chOff x="1428389" y="3719901"/>
            <a:chExt cx="836068" cy="501187"/>
          </a:xfrm>
        </p:grpSpPr>
        <p:sp>
          <p:nvSpPr>
            <p:cNvPr id="31" name="Ellipse 30"/>
            <p:cNvSpPr/>
            <p:nvPr/>
          </p:nvSpPr>
          <p:spPr bwMode="auto">
            <a:xfrm>
              <a:off x="1428389" y="3719901"/>
              <a:ext cx="830030" cy="5011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pic>
          <p:nvPicPr>
            <p:cNvPr id="32" name="Grafik 31"/>
            <p:cNvPicPr>
              <a:picLocks noChangeAspect="1"/>
            </p:cNvPicPr>
            <p:nvPr/>
          </p:nvPicPr>
          <p:blipFill>
            <a:blip r:embed="rId10"/>
            <a:stretch/>
          </p:blipFill>
          <p:spPr bwMode="auto">
            <a:xfrm>
              <a:off x="1428389" y="3731046"/>
              <a:ext cx="836068" cy="418034"/>
            </a:xfrm>
            <a:prstGeom prst="rect">
              <a:avLst/>
            </a:prstGeom>
          </p:spPr>
        </p:pic>
      </p:grpSp>
      <p:pic>
        <p:nvPicPr>
          <p:cNvPr id="33" name="Grafik 32"/>
          <p:cNvPicPr>
            <a:picLocks noChangeAspect="1"/>
          </p:cNvPicPr>
          <p:nvPr/>
        </p:nvPicPr>
        <p:blipFill>
          <a:blip r:embed="rId11"/>
          <a:stretch/>
        </p:blipFill>
        <p:spPr bwMode="auto">
          <a:xfrm>
            <a:off x="7197965" y="2757941"/>
            <a:ext cx="625027" cy="236291"/>
          </a:xfrm>
          <a:prstGeom prst="rect">
            <a:avLst/>
          </a:prstGeom>
        </p:spPr>
      </p:pic>
      <p:pic>
        <p:nvPicPr>
          <p:cNvPr id="34" name="Grafik 33"/>
          <p:cNvPicPr>
            <a:picLocks noChangeAspect="1"/>
          </p:cNvPicPr>
          <p:nvPr/>
        </p:nvPicPr>
        <p:blipFill>
          <a:blip r:embed="rId12"/>
          <a:stretch/>
        </p:blipFill>
        <p:spPr bwMode="auto">
          <a:xfrm>
            <a:off x="5789607" y="2959863"/>
            <a:ext cx="594024" cy="188106"/>
          </a:xfrm>
          <a:prstGeom prst="rect">
            <a:avLst/>
          </a:prstGeom>
        </p:spPr>
      </p:pic>
      <p:pic>
        <p:nvPicPr>
          <p:cNvPr id="35" name="Grafik 34"/>
          <p:cNvPicPr>
            <a:picLocks noChangeAspect="1"/>
          </p:cNvPicPr>
          <p:nvPr/>
        </p:nvPicPr>
        <p:blipFill>
          <a:blip r:embed="rId13"/>
          <a:stretch/>
        </p:blipFill>
        <p:spPr bwMode="auto">
          <a:xfrm>
            <a:off x="6430307" y="4191524"/>
            <a:ext cx="322077" cy="31343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en-GB"/>
              <a:t>Landshut University</a:t>
            </a:r>
            <a:br>
              <a:rPr lang="en-GB"/>
            </a:br>
            <a:r>
              <a:rPr lang="en-GB"/>
              <a:t>in Figures</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4</a:t>
            </a:fld>
            <a:endParaRPr lang="en-US"/>
          </a:p>
        </p:txBody>
      </p:sp>
      <p:grpSp>
        <p:nvGrpSpPr>
          <p:cNvPr id="6" name="Gruppieren 1"/>
          <p:cNvGrpSpPr/>
          <p:nvPr/>
        </p:nvGrpSpPr>
        <p:grpSpPr bwMode="auto">
          <a:xfrm>
            <a:off x="851915" y="1610062"/>
            <a:ext cx="6661789" cy="4132669"/>
            <a:chOff x="-20298" y="1757489"/>
            <a:chExt cx="5314522" cy="4132578"/>
          </a:xfrm>
        </p:grpSpPr>
        <p:sp>
          <p:nvSpPr>
            <p:cNvPr id="7" name="Rectangle 1"/>
            <p:cNvSpPr>
              <a:spLocks noChangeArrowheads="1"/>
            </p:cNvSpPr>
            <p:nvPr/>
          </p:nvSpPr>
          <p:spPr bwMode="auto">
            <a:xfrm>
              <a:off x="-20298" y="1757489"/>
              <a:ext cx="5313094" cy="513271"/>
            </a:xfrm>
            <a:prstGeom prst="rect">
              <a:avLst/>
            </a:prstGeom>
            <a:solidFill>
              <a:srgbClr val="78B400"/>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BUSINESS ADMINISTRATION</a:t>
              </a:r>
              <a:endParaRPr lang="en-GB">
                <a:solidFill>
                  <a:schemeClr val="bg1"/>
                </a:solidFill>
                <a:latin typeface="Arial"/>
              </a:endParaRPr>
            </a:p>
          </p:txBody>
        </p:sp>
        <p:sp>
          <p:nvSpPr>
            <p:cNvPr id="8" name="Rectangle 10"/>
            <p:cNvSpPr>
              <a:spLocks noChangeArrowheads="1"/>
            </p:cNvSpPr>
            <p:nvPr/>
          </p:nvSpPr>
          <p:spPr bwMode="auto">
            <a:xfrm>
              <a:off x="-18870" y="2480634"/>
              <a:ext cx="5313094" cy="513271"/>
            </a:xfrm>
            <a:prstGeom prst="rect">
              <a:avLst/>
            </a:prstGeom>
            <a:solidFill>
              <a:srgbClr val="4196B4"/>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ELECTRICAL AND INDUSTRIAL ENGINEERING</a:t>
              </a:r>
              <a:endParaRPr/>
            </a:p>
          </p:txBody>
        </p:sp>
        <p:sp>
          <p:nvSpPr>
            <p:cNvPr id="9" name="Rectangle 11"/>
            <p:cNvSpPr>
              <a:spLocks noChangeArrowheads="1"/>
            </p:cNvSpPr>
            <p:nvPr/>
          </p:nvSpPr>
          <p:spPr bwMode="auto">
            <a:xfrm>
              <a:off x="-18871" y="3203779"/>
              <a:ext cx="5313094" cy="513271"/>
            </a:xfrm>
            <a:prstGeom prst="rect">
              <a:avLst/>
            </a:prstGeom>
            <a:solidFill>
              <a:srgbClr val="FFB400"/>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COMPUTER SCIENCE</a:t>
              </a:r>
              <a:endParaRPr lang="en-GB">
                <a:solidFill>
                  <a:schemeClr val="bg1"/>
                </a:solidFill>
                <a:latin typeface="Arial"/>
              </a:endParaRPr>
            </a:p>
          </p:txBody>
        </p:sp>
        <p:sp>
          <p:nvSpPr>
            <p:cNvPr id="10" name="Rectangle 12"/>
            <p:cNvSpPr>
              <a:spLocks noChangeArrowheads="1"/>
            </p:cNvSpPr>
            <p:nvPr/>
          </p:nvSpPr>
          <p:spPr bwMode="auto">
            <a:xfrm>
              <a:off x="-18871" y="3926924"/>
              <a:ext cx="5313094" cy="513271"/>
            </a:xfrm>
            <a:prstGeom prst="rect">
              <a:avLst/>
            </a:prstGeom>
            <a:solidFill>
              <a:srgbClr val="325596"/>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MECHANICAL AND CIVIL ENGINEERING</a:t>
              </a:r>
              <a:endParaRPr/>
            </a:p>
          </p:txBody>
        </p:sp>
        <p:sp>
          <p:nvSpPr>
            <p:cNvPr id="11" name="Rectangle 2"/>
            <p:cNvSpPr>
              <a:spLocks noChangeArrowheads="1"/>
            </p:cNvSpPr>
            <p:nvPr/>
          </p:nvSpPr>
          <p:spPr bwMode="auto">
            <a:xfrm>
              <a:off x="-20298" y="5376796"/>
              <a:ext cx="5313094" cy="513271"/>
            </a:xfrm>
            <a:prstGeom prst="rect">
              <a:avLst/>
            </a:prstGeom>
            <a:solidFill>
              <a:srgbClr val="5F4678"/>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SOCIAL WORK</a:t>
              </a:r>
              <a:endParaRPr/>
            </a:p>
          </p:txBody>
        </p:sp>
        <p:sp>
          <p:nvSpPr>
            <p:cNvPr id="12" name="TextBox 4"/>
            <p:cNvSpPr txBox="1">
              <a:spLocks noChangeArrowheads="1"/>
            </p:cNvSpPr>
            <p:nvPr/>
          </p:nvSpPr>
          <p:spPr bwMode="auto">
            <a:xfrm>
              <a:off x="-20298" y="4653834"/>
              <a:ext cx="5313094" cy="514789"/>
            </a:xfrm>
            <a:prstGeom prst="rect">
              <a:avLst/>
            </a:prstGeom>
            <a:solidFill>
              <a:srgbClr val="4B9614"/>
            </a:solidFill>
            <a:ln>
              <a:noFill/>
            </a:ln>
            <a:effectLst/>
          </p:spPr>
          <p:txBody>
            <a:bodyPr lIns="288000" anchor="ctr">
              <a:spAutoFit/>
            </a:bodyPr>
            <a:lstStyle>
              <a:lvl1pPr>
                <a:defRPr sz="2400">
                  <a:solidFill>
                    <a:schemeClr val="tx1"/>
                  </a:solidFill>
                  <a:latin typeface="Arial"/>
                  <a:ea typeface="MS PGothic"/>
                </a:defRPr>
              </a:lvl1pPr>
              <a:lvl2pPr marL="742950" indent="-285750">
                <a:defRPr sz="2400">
                  <a:solidFill>
                    <a:schemeClr val="tx1"/>
                  </a:solidFill>
                  <a:latin typeface="Arial"/>
                  <a:ea typeface="MS PGothic"/>
                </a:defRPr>
              </a:lvl2pPr>
              <a:lvl3pPr marL="1143000" indent="-228600">
                <a:defRPr sz="2400">
                  <a:solidFill>
                    <a:schemeClr val="tx1"/>
                  </a:solidFill>
                  <a:latin typeface="Arial"/>
                  <a:ea typeface="MS PGothic"/>
                </a:defRPr>
              </a:lvl3pPr>
              <a:lvl4pPr marL="1600200" indent="-228600">
                <a:defRPr sz="2400">
                  <a:solidFill>
                    <a:schemeClr val="tx1"/>
                  </a:solidFill>
                  <a:latin typeface="Arial"/>
                  <a:ea typeface="MS PGothic"/>
                </a:defRPr>
              </a:lvl4pPr>
              <a:lvl5pPr marL="2057400" indent="-228600">
                <a:defRPr sz="2400">
                  <a:solidFill>
                    <a:schemeClr val="tx1"/>
                  </a:solidFill>
                  <a:latin typeface="Arial"/>
                  <a:ea typeface="MS PGothic"/>
                </a:defRPr>
              </a:lvl5pPr>
              <a:lvl6pPr marL="2514600" indent="-228600">
                <a:spcBef>
                  <a:spcPts val="0"/>
                </a:spcBef>
                <a:spcAft>
                  <a:spcPts val="0"/>
                </a:spcAft>
                <a:defRPr sz="2400">
                  <a:solidFill>
                    <a:schemeClr val="tx1"/>
                  </a:solidFill>
                  <a:latin typeface="Arial"/>
                  <a:ea typeface="MS PGothic"/>
                </a:defRPr>
              </a:lvl6pPr>
              <a:lvl7pPr marL="2971800" indent="-228600">
                <a:spcBef>
                  <a:spcPts val="0"/>
                </a:spcBef>
                <a:spcAft>
                  <a:spcPts val="0"/>
                </a:spcAft>
                <a:defRPr sz="2400">
                  <a:solidFill>
                    <a:schemeClr val="tx1"/>
                  </a:solidFill>
                  <a:latin typeface="Arial"/>
                  <a:ea typeface="MS PGothic"/>
                </a:defRPr>
              </a:lvl7pPr>
              <a:lvl8pPr marL="3429000" indent="-228600">
                <a:spcBef>
                  <a:spcPts val="0"/>
                </a:spcBef>
                <a:spcAft>
                  <a:spcPts val="0"/>
                </a:spcAft>
                <a:defRPr sz="2400">
                  <a:solidFill>
                    <a:schemeClr val="tx1"/>
                  </a:solidFill>
                  <a:latin typeface="Arial"/>
                  <a:ea typeface="MS PGothic"/>
                </a:defRPr>
              </a:lvl8pPr>
              <a:lvl9pPr marL="3886200" indent="-228600">
                <a:spcBef>
                  <a:spcPts val="0"/>
                </a:spcBef>
                <a:spcAft>
                  <a:spcPts val="0"/>
                </a:spcAft>
                <a:defRPr sz="2400">
                  <a:solidFill>
                    <a:schemeClr val="tx1"/>
                  </a:solidFill>
                  <a:latin typeface="Arial"/>
                  <a:ea typeface="MS PGothic"/>
                </a:defRPr>
              </a:lvl9pPr>
            </a:lstStyle>
            <a:p>
              <a:pPr>
                <a:spcBef>
                  <a:spcPts val="0"/>
                </a:spcBef>
                <a:spcAft>
                  <a:spcPts val="0"/>
                </a:spcAft>
                <a:defRPr/>
              </a:pPr>
              <a:r>
                <a:rPr lang="en-US" sz="1800">
                  <a:solidFill>
                    <a:schemeClr val="bg1"/>
                  </a:solidFill>
                  <a:latin typeface="Arial"/>
                </a:rPr>
                <a:t>INTERDISCIPLINARY STUDIES</a:t>
              </a:r>
              <a:endParaRPr/>
            </a:p>
          </p:txBody>
        </p:sp>
      </p:grpSp>
      <p:sp>
        <p:nvSpPr>
          <p:cNvPr id="13" name="Textfeld 13"/>
          <p:cNvSpPr txBox="1">
            <a:spLocks noChangeArrowheads="1"/>
          </p:cNvSpPr>
          <p:nvPr/>
        </p:nvSpPr>
        <p:spPr bwMode="auto">
          <a:xfrm>
            <a:off x="8533623" y="2228767"/>
            <a:ext cx="565148"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6</a:t>
            </a:r>
            <a:endParaRPr lang="de-DE" sz="1600"/>
          </a:p>
        </p:txBody>
      </p:sp>
      <p:sp>
        <p:nvSpPr>
          <p:cNvPr id="14" name="Textfeld 14"/>
          <p:cNvSpPr txBox="1">
            <a:spLocks noChangeArrowheads="1"/>
          </p:cNvSpPr>
          <p:nvPr/>
        </p:nvSpPr>
        <p:spPr bwMode="auto">
          <a:xfrm>
            <a:off x="7682897" y="5120107"/>
            <a:ext cx="1393330"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4.370</a:t>
            </a:r>
            <a:endParaRPr lang="de-DE" sz="1600"/>
          </a:p>
        </p:txBody>
      </p:sp>
      <p:sp>
        <p:nvSpPr>
          <p:cNvPr id="15" name="Textfeld 15"/>
          <p:cNvSpPr txBox="1">
            <a:spLocks noChangeArrowheads="1"/>
          </p:cNvSpPr>
          <p:nvPr/>
        </p:nvSpPr>
        <p:spPr bwMode="auto">
          <a:xfrm>
            <a:off x="8295496" y="2949621"/>
            <a:ext cx="803275"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57</a:t>
            </a:r>
            <a:endParaRPr lang="de-DE" sz="1200"/>
          </a:p>
        </p:txBody>
      </p:sp>
      <p:sp>
        <p:nvSpPr>
          <p:cNvPr id="16" name="Textfeld 17"/>
          <p:cNvSpPr txBox="1">
            <a:spLocks noChangeArrowheads="1"/>
          </p:cNvSpPr>
          <p:nvPr/>
        </p:nvSpPr>
        <p:spPr bwMode="auto">
          <a:xfrm>
            <a:off x="8079596" y="3675491"/>
            <a:ext cx="10191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134</a:t>
            </a:r>
            <a:endParaRPr lang="de-DE" sz="1600"/>
          </a:p>
        </p:txBody>
      </p:sp>
      <p:sp>
        <p:nvSpPr>
          <p:cNvPr id="17" name="Textfeld 18"/>
          <p:cNvSpPr txBox="1">
            <a:spLocks noChangeArrowheads="1"/>
          </p:cNvSpPr>
          <p:nvPr/>
        </p:nvSpPr>
        <p:spPr bwMode="auto">
          <a:xfrm>
            <a:off x="8147305" y="1515149"/>
            <a:ext cx="928922"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3rd</a:t>
            </a:r>
            <a:endParaRPr lang="de-DE" sz="1600"/>
          </a:p>
        </p:txBody>
      </p:sp>
      <p:sp>
        <p:nvSpPr>
          <p:cNvPr id="18" name="Textfeld 24"/>
          <p:cNvSpPr txBox="1">
            <a:spLocks noChangeArrowheads="1"/>
          </p:cNvSpPr>
          <p:nvPr/>
        </p:nvSpPr>
        <p:spPr bwMode="auto">
          <a:xfrm>
            <a:off x="8079596" y="4406778"/>
            <a:ext cx="10191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290</a:t>
            </a:r>
            <a:endParaRPr lang="de-DE" sz="1600"/>
          </a:p>
        </p:txBody>
      </p:sp>
      <p:sp>
        <p:nvSpPr>
          <p:cNvPr id="19" name="Rechteck 1"/>
          <p:cNvSpPr>
            <a:spLocks noChangeArrowheads="1"/>
          </p:cNvSpPr>
          <p:nvPr/>
        </p:nvSpPr>
        <p:spPr bwMode="auto">
          <a:xfrm>
            <a:off x="9076227" y="4465976"/>
            <a:ext cx="1861849"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other staff</a:t>
            </a:r>
            <a:endParaRPr/>
          </a:p>
        </p:txBody>
      </p:sp>
      <p:sp>
        <p:nvSpPr>
          <p:cNvPr id="20" name="Rechteck 1"/>
          <p:cNvSpPr>
            <a:spLocks noChangeArrowheads="1"/>
          </p:cNvSpPr>
          <p:nvPr/>
        </p:nvSpPr>
        <p:spPr bwMode="auto">
          <a:xfrm>
            <a:off x="9076226" y="5166380"/>
            <a:ext cx="2577204"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students (summer semester 2024)</a:t>
            </a:r>
            <a:endParaRPr/>
          </a:p>
        </p:txBody>
      </p:sp>
      <p:sp>
        <p:nvSpPr>
          <p:cNvPr id="21" name="Textfeld 18"/>
          <p:cNvSpPr txBox="1">
            <a:spLocks noChangeArrowheads="1"/>
          </p:cNvSpPr>
          <p:nvPr/>
        </p:nvSpPr>
        <p:spPr bwMode="auto">
          <a:xfrm>
            <a:off x="9098771" y="1569468"/>
            <a:ext cx="186157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on MeinProf.de</a:t>
            </a:r>
            <a:endParaRPr/>
          </a:p>
        </p:txBody>
      </p:sp>
      <p:sp>
        <p:nvSpPr>
          <p:cNvPr id="22" name="Textfeld 15"/>
          <p:cNvSpPr txBox="1">
            <a:spLocks noChangeArrowheads="1"/>
          </p:cNvSpPr>
          <p:nvPr/>
        </p:nvSpPr>
        <p:spPr bwMode="auto">
          <a:xfrm>
            <a:off x="9098771" y="2941131"/>
            <a:ext cx="1839305" cy="89255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courses</a:t>
            </a:r>
            <a:endParaRPr/>
          </a:p>
          <a:p>
            <a:pPr>
              <a:defRPr/>
            </a:pPr>
            <a:r>
              <a:rPr lang="en-GB" sz="1200">
                <a:latin typeface="Arial"/>
              </a:rPr>
              <a:t>(some can also be studies part-time and/or while working)</a:t>
            </a:r>
            <a:endParaRPr/>
          </a:p>
        </p:txBody>
      </p:sp>
      <p:sp>
        <p:nvSpPr>
          <p:cNvPr id="23" name="Textfeld 13"/>
          <p:cNvSpPr txBox="1">
            <a:spLocks noChangeArrowheads="1"/>
          </p:cNvSpPr>
          <p:nvPr/>
        </p:nvSpPr>
        <p:spPr bwMode="auto">
          <a:xfrm>
            <a:off x="9098771" y="2393261"/>
            <a:ext cx="183930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faculties</a:t>
            </a:r>
            <a:endParaRPr/>
          </a:p>
        </p:txBody>
      </p:sp>
      <p:sp>
        <p:nvSpPr>
          <p:cNvPr id="24" name="Textfeld 17"/>
          <p:cNvSpPr txBox="1">
            <a:spLocks noChangeArrowheads="1"/>
          </p:cNvSpPr>
          <p:nvPr/>
        </p:nvSpPr>
        <p:spPr bwMode="auto">
          <a:xfrm>
            <a:off x="9098771" y="3803348"/>
            <a:ext cx="183930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professors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rmAutofit/>
          </a:bodyPr>
          <a:lstStyle/>
          <a:p>
            <a:pPr>
              <a:defRPr/>
            </a:pPr>
            <a:r>
              <a:rPr lang="de-DE"/>
              <a:t>Landshut University</a:t>
            </a:r>
            <a:br>
              <a:rPr lang="de-DE"/>
            </a:br>
            <a:r>
              <a:rPr lang="de-DE"/>
              <a:t>International</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5</a:t>
            </a:fld>
            <a:endParaRPr lang="en-US"/>
          </a:p>
        </p:txBody>
      </p:sp>
      <p:sp>
        <p:nvSpPr>
          <p:cNvPr id="6" name="Rectangle 10"/>
          <p:cNvSpPr>
            <a:spLocks noChangeArrowheads="1"/>
          </p:cNvSpPr>
          <p:nvPr/>
        </p:nvSpPr>
        <p:spPr bwMode="auto">
          <a:xfrm>
            <a:off x="828320" y="4959356"/>
            <a:ext cx="6660000" cy="514800"/>
          </a:xfrm>
          <a:prstGeom prst="homePlate">
            <a:avLst>
              <a:gd name="adj" fmla="val 49873"/>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a:solidFill>
                  <a:schemeClr val="bg1"/>
                </a:solidFill>
              </a:rPr>
              <a:t>GUEST LECTURERS</a:t>
            </a:r>
            <a:endParaRPr/>
          </a:p>
        </p:txBody>
      </p:sp>
      <p:sp>
        <p:nvSpPr>
          <p:cNvPr id="7" name="Rectangle 12"/>
          <p:cNvSpPr>
            <a:spLocks noChangeArrowheads="1"/>
          </p:cNvSpPr>
          <p:nvPr/>
        </p:nvSpPr>
        <p:spPr bwMode="auto">
          <a:xfrm>
            <a:off x="828320" y="4242125"/>
            <a:ext cx="6660000" cy="514800"/>
          </a:xfrm>
          <a:prstGeom prst="homePlate">
            <a:avLst>
              <a:gd name="adj" fmla="val 49873"/>
            </a:avLst>
          </a:prstGeom>
          <a:solidFill>
            <a:srgbClr val="9B9B9B"/>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INCOMING DEGREE STUDENTS</a:t>
            </a:r>
            <a:endParaRPr lang="en-GB">
              <a:solidFill>
                <a:schemeClr val="bg1"/>
              </a:solidFill>
            </a:endParaRPr>
          </a:p>
        </p:txBody>
      </p:sp>
      <p:sp>
        <p:nvSpPr>
          <p:cNvPr id="8" name="Rectangle 1"/>
          <p:cNvSpPr>
            <a:spLocks noChangeArrowheads="1"/>
          </p:cNvSpPr>
          <p:nvPr/>
        </p:nvSpPr>
        <p:spPr bwMode="auto">
          <a:xfrm>
            <a:off x="828320" y="3538793"/>
            <a:ext cx="6660000" cy="514800"/>
          </a:xfrm>
          <a:prstGeom prst="homePlate">
            <a:avLst>
              <a:gd name="adj" fmla="val 50037"/>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INCOMING EXCHANGE STUDENTS</a:t>
            </a:r>
            <a:endParaRPr lang="en-GB">
              <a:solidFill>
                <a:schemeClr val="bg1"/>
              </a:solidFill>
            </a:endParaRPr>
          </a:p>
        </p:txBody>
      </p:sp>
      <p:sp>
        <p:nvSpPr>
          <p:cNvPr id="9" name="Rectangle 2"/>
          <p:cNvSpPr>
            <a:spLocks noChangeArrowheads="1"/>
          </p:cNvSpPr>
          <p:nvPr/>
        </p:nvSpPr>
        <p:spPr bwMode="auto">
          <a:xfrm>
            <a:off x="828320" y="2831336"/>
            <a:ext cx="6660000" cy="514800"/>
          </a:xfrm>
          <a:prstGeom prst="homePlate">
            <a:avLst>
              <a:gd name="adj" fmla="val 50037"/>
            </a:avLst>
          </a:prstGeom>
          <a:solidFill>
            <a:schemeClr val="tx1"/>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OUTGOING STUDENTS</a:t>
            </a:r>
            <a:endParaRPr lang="en-GB">
              <a:solidFill>
                <a:schemeClr val="bg1"/>
              </a:solidFill>
            </a:endParaRPr>
          </a:p>
        </p:txBody>
      </p:sp>
      <p:grpSp>
        <p:nvGrpSpPr>
          <p:cNvPr id="10" name="Gruppieren 7"/>
          <p:cNvGrpSpPr/>
          <p:nvPr/>
        </p:nvGrpSpPr>
        <p:grpSpPr bwMode="auto">
          <a:xfrm>
            <a:off x="7922542" y="2046797"/>
            <a:ext cx="1711906" cy="3542443"/>
            <a:chOff x="5580140" y="2231416"/>
            <a:chExt cx="1711988" cy="3010784"/>
          </a:xfrm>
        </p:grpSpPr>
        <p:sp>
          <p:nvSpPr>
            <p:cNvPr id="11" name="Textfeld 21"/>
            <p:cNvSpPr txBox="1">
              <a:spLocks noChangeArrowheads="1"/>
            </p:cNvSpPr>
            <p:nvPr/>
          </p:nvSpPr>
          <p:spPr bwMode="auto">
            <a:xfrm>
              <a:off x="5588431" y="4692872"/>
              <a:ext cx="1507742"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18</a:t>
              </a:r>
              <a:endParaRPr lang="en-GB" sz="1100">
                <a:solidFill>
                  <a:schemeClr val="tx2"/>
                </a:solidFill>
                <a:latin typeface="Arial"/>
              </a:endParaRPr>
            </a:p>
          </p:txBody>
        </p:sp>
        <p:sp>
          <p:nvSpPr>
            <p:cNvPr id="12" name="Textfeld 22"/>
            <p:cNvSpPr txBox="1">
              <a:spLocks noChangeArrowheads="1"/>
            </p:cNvSpPr>
            <p:nvPr/>
          </p:nvSpPr>
          <p:spPr bwMode="auto">
            <a:xfrm>
              <a:off x="5580140" y="4026872"/>
              <a:ext cx="1711988"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335</a:t>
              </a:r>
              <a:endParaRPr lang="en-GB" sz="1400">
                <a:solidFill>
                  <a:schemeClr val="tx2"/>
                </a:solidFill>
                <a:latin typeface="Arial"/>
              </a:endParaRPr>
            </a:p>
          </p:txBody>
        </p:sp>
        <p:sp>
          <p:nvSpPr>
            <p:cNvPr id="13" name="Textfeld 27"/>
            <p:cNvSpPr txBox="1">
              <a:spLocks noChangeArrowheads="1"/>
            </p:cNvSpPr>
            <p:nvPr/>
          </p:nvSpPr>
          <p:spPr bwMode="auto">
            <a:xfrm>
              <a:off x="5588431" y="3412130"/>
              <a:ext cx="1610809"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60</a:t>
              </a:r>
              <a:r>
                <a:rPr lang="de-DE">
                  <a:latin typeface="Arial"/>
                </a:rPr>
                <a:t>  </a:t>
              </a:r>
              <a:endParaRPr lang="en-GB" sz="1400">
                <a:solidFill>
                  <a:schemeClr val="tx2"/>
                </a:solidFill>
                <a:latin typeface="Arial"/>
              </a:endParaRPr>
            </a:p>
          </p:txBody>
        </p:sp>
        <p:sp>
          <p:nvSpPr>
            <p:cNvPr id="14" name="Textfeld 18"/>
            <p:cNvSpPr txBox="1">
              <a:spLocks noChangeArrowheads="1"/>
            </p:cNvSpPr>
            <p:nvPr/>
          </p:nvSpPr>
          <p:spPr bwMode="auto">
            <a:xfrm>
              <a:off x="5588431" y="2231416"/>
              <a:ext cx="1703697"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C00000"/>
                  </a:solidFill>
                  <a:latin typeface="Arial"/>
                </a:rPr>
                <a:t>~    83</a:t>
              </a:r>
              <a:endParaRPr lang="en-GB" sz="1400">
                <a:solidFill>
                  <a:schemeClr val="tx2"/>
                </a:solidFill>
                <a:latin typeface="Arial"/>
              </a:endParaRPr>
            </a:p>
          </p:txBody>
        </p:sp>
      </p:grpSp>
      <p:sp>
        <p:nvSpPr>
          <p:cNvPr id="15" name="Textfeld 20"/>
          <p:cNvSpPr txBox="1">
            <a:spLocks noChangeArrowheads="1"/>
          </p:cNvSpPr>
          <p:nvPr/>
        </p:nvSpPr>
        <p:spPr bwMode="auto">
          <a:xfrm>
            <a:off x="7930832" y="2741402"/>
            <a:ext cx="1872580"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140</a:t>
            </a:r>
            <a:endParaRPr lang="en-GB" sz="1400">
              <a:solidFill>
                <a:schemeClr val="tx2"/>
              </a:solidFill>
              <a:latin typeface="Arial"/>
            </a:endParaRPr>
          </a:p>
        </p:txBody>
      </p:sp>
      <p:sp>
        <p:nvSpPr>
          <p:cNvPr id="16" name="Textfeld 21"/>
          <p:cNvSpPr txBox="1">
            <a:spLocks noChangeArrowheads="1"/>
          </p:cNvSpPr>
          <p:nvPr/>
        </p:nvSpPr>
        <p:spPr bwMode="auto">
          <a:xfrm>
            <a:off x="9634448" y="5059325"/>
            <a:ext cx="2225363"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financially supported</a:t>
            </a:r>
            <a:endParaRPr/>
          </a:p>
        </p:txBody>
      </p:sp>
      <p:sp>
        <p:nvSpPr>
          <p:cNvPr id="17" name="Textfeld 22"/>
          <p:cNvSpPr txBox="1">
            <a:spLocks noChangeArrowheads="1"/>
          </p:cNvSpPr>
          <p:nvPr/>
        </p:nvSpPr>
        <p:spPr bwMode="auto">
          <a:xfrm>
            <a:off x="9617445" y="3509328"/>
            <a:ext cx="2239347"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exchange/ </a:t>
            </a:r>
            <a:endParaRPr/>
          </a:p>
          <a:p>
            <a:pPr>
              <a:defRPr/>
            </a:pPr>
            <a:r>
              <a:rPr lang="en-GB" sz="1600">
                <a:latin typeface="Arial"/>
              </a:rPr>
              <a:t>double Degree</a:t>
            </a:r>
            <a:endParaRPr/>
          </a:p>
        </p:txBody>
      </p:sp>
      <p:sp>
        <p:nvSpPr>
          <p:cNvPr id="18" name="Textfeld 17"/>
          <p:cNvSpPr txBox="1">
            <a:spLocks noChangeArrowheads="1"/>
          </p:cNvSpPr>
          <p:nvPr/>
        </p:nvSpPr>
        <p:spPr bwMode="auto">
          <a:xfrm>
            <a:off x="9634448" y="4207137"/>
            <a:ext cx="2225364"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foreign full time students</a:t>
            </a:r>
            <a:endParaRPr/>
          </a:p>
        </p:txBody>
      </p:sp>
      <p:sp>
        <p:nvSpPr>
          <p:cNvPr id="19" name="Textfeld 20"/>
          <p:cNvSpPr txBox="1">
            <a:spLocks noChangeArrowheads="1"/>
          </p:cNvSpPr>
          <p:nvPr/>
        </p:nvSpPr>
        <p:spPr bwMode="auto">
          <a:xfrm>
            <a:off x="9617445" y="2890188"/>
            <a:ext cx="2198028"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worldwide</a:t>
            </a:r>
            <a:endParaRPr/>
          </a:p>
        </p:txBody>
      </p:sp>
      <p:sp>
        <p:nvSpPr>
          <p:cNvPr id="20" name="Textfeld 18"/>
          <p:cNvSpPr txBox="1">
            <a:spLocks noChangeArrowheads="1"/>
          </p:cNvSpPr>
          <p:nvPr/>
        </p:nvSpPr>
        <p:spPr bwMode="auto">
          <a:xfrm>
            <a:off x="9617445" y="2205552"/>
            <a:ext cx="2198029"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sz="1600">
                <a:latin typeface="Arial"/>
              </a:rPr>
              <a:t>global</a:t>
            </a:r>
            <a:endParaRPr lang="en-GB" sz="1400">
              <a:latin typeface="Arial"/>
            </a:endParaRPr>
          </a:p>
        </p:txBody>
      </p:sp>
      <p:sp>
        <p:nvSpPr>
          <p:cNvPr id="21" name="Rectangle 10"/>
          <p:cNvSpPr>
            <a:spLocks noChangeArrowheads="1"/>
          </p:cNvSpPr>
          <p:nvPr/>
        </p:nvSpPr>
        <p:spPr bwMode="auto">
          <a:xfrm>
            <a:off x="828322" y="2123539"/>
            <a:ext cx="6660000" cy="514800"/>
          </a:xfrm>
          <a:prstGeom prst="homePlate">
            <a:avLst>
              <a:gd name="adj" fmla="val 50037"/>
            </a:avLst>
          </a:prstGeom>
          <a:solidFill>
            <a:schemeClr val="tx1"/>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INTERNATIONAL PARTNER UNIVERSITIES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9617" y="471488"/>
            <a:ext cx="4271096" cy="574715"/>
          </a:xfrm>
        </p:spPr>
        <p:txBody>
          <a:bodyPr/>
          <a:lstStyle/>
          <a:p>
            <a:pPr>
              <a:defRPr/>
            </a:pPr>
            <a:r>
              <a:rPr lang="en-GB"/>
              <a:t>historY</a:t>
            </a:r>
            <a:endParaRPr/>
          </a:p>
        </p:txBody>
      </p:sp>
      <p:sp>
        <p:nvSpPr>
          <p:cNvPr id="3" name="Inhaltsplatzhalter 2"/>
          <p:cNvSpPr>
            <a:spLocks noGrp="1"/>
          </p:cNvSpPr>
          <p:nvPr>
            <p:ph idx="1"/>
          </p:nvPr>
        </p:nvSpPr>
        <p:spPr bwMode="auto">
          <a:xfrm>
            <a:off x="2520720" y="1046203"/>
            <a:ext cx="5626584" cy="5055766"/>
          </a:xfrm>
        </p:spPr>
        <p:txBody>
          <a:bodyPr>
            <a:noAutofit/>
          </a:bodyPr>
          <a:lstStyle/>
          <a:p>
            <a:pPr lvl="0" defTabSz="627063">
              <a:lnSpc>
                <a:spcPts val="2600"/>
              </a:lnSpc>
              <a:spcBef>
                <a:spcPts val="0"/>
              </a:spcBef>
              <a:spcAft>
                <a:spcPts val="0"/>
              </a:spcAft>
              <a:defRPr/>
            </a:pPr>
            <a:r>
              <a:rPr lang="en-GB" cap="none">
                <a:solidFill>
                  <a:srgbClr val="BE0000"/>
                </a:solidFill>
                <a:cs typeface="Arial"/>
              </a:rPr>
              <a:t>1978</a:t>
            </a:r>
            <a:r>
              <a:rPr lang="en-GB" b="0" cap="none">
                <a:solidFill>
                  <a:srgbClr val="BE0000"/>
                </a:solidFill>
                <a:cs typeface="Arial"/>
              </a:rPr>
              <a:t>	</a:t>
            </a:r>
            <a:r>
              <a:rPr lang="en-GB" cap="none">
                <a:cs typeface="Arial"/>
              </a:rPr>
              <a:t>Establishment</a:t>
            </a:r>
            <a:r>
              <a:rPr lang="en-GB" b="0" cap="none">
                <a:cs typeface="Arial"/>
              </a:rPr>
              <a:t> with departments of Business Administration 	and Social Work</a:t>
            </a:r>
            <a:endParaRPr/>
          </a:p>
          <a:p>
            <a:pPr lvl="0" defTabSz="627063">
              <a:lnSpc>
                <a:spcPts val="2600"/>
              </a:lnSpc>
              <a:spcBef>
                <a:spcPts val="0"/>
              </a:spcBef>
              <a:spcAft>
                <a:spcPts val="0"/>
              </a:spcAft>
              <a:defRPr/>
            </a:pPr>
            <a:r>
              <a:rPr lang="en-GB" cap="none">
                <a:solidFill>
                  <a:srgbClr val="BE0000"/>
                </a:solidFill>
                <a:cs typeface="Arial"/>
              </a:rPr>
              <a:t>1983</a:t>
            </a:r>
            <a:r>
              <a:rPr lang="en-GB" b="0" cap="none">
                <a:solidFill>
                  <a:srgbClr val="272727"/>
                </a:solidFill>
                <a:cs typeface="Arial"/>
              </a:rPr>
              <a:t>	</a:t>
            </a:r>
            <a:r>
              <a:rPr lang="en-GB" b="0" cap="none">
                <a:cs typeface="Arial"/>
              </a:rPr>
              <a:t>Opening of the Faculty of Engineering with courses in 	</a:t>
            </a:r>
            <a:r>
              <a:rPr lang="en-GB" cap="none">
                <a:cs typeface="Arial"/>
              </a:rPr>
              <a:t>Electrical Engineering </a:t>
            </a:r>
            <a:r>
              <a:rPr lang="en-GB" b="0" cap="none">
                <a:cs typeface="Arial"/>
              </a:rPr>
              <a:t>and </a:t>
            </a:r>
            <a:r>
              <a:rPr lang="en-GB" cap="none">
                <a:cs typeface="Arial"/>
              </a:rPr>
              <a:t>Mechanical Engineering 	</a:t>
            </a:r>
            <a:r>
              <a:rPr lang="en-GB" b="0" cap="none">
                <a:cs typeface="Arial"/>
              </a:rPr>
              <a:t>(separate faculties since 1990)</a:t>
            </a:r>
            <a:endParaRPr/>
          </a:p>
          <a:p>
            <a:pPr lvl="0" defTabSz="627063">
              <a:lnSpc>
                <a:spcPts val="2600"/>
              </a:lnSpc>
              <a:spcBef>
                <a:spcPts val="0"/>
              </a:spcBef>
              <a:spcAft>
                <a:spcPts val="0"/>
              </a:spcAft>
              <a:defRPr/>
            </a:pPr>
            <a:r>
              <a:rPr lang="en-GB" cap="none">
                <a:solidFill>
                  <a:srgbClr val="BE0000"/>
                </a:solidFill>
                <a:cs typeface="Arial"/>
              </a:rPr>
              <a:t>1993</a:t>
            </a:r>
            <a:r>
              <a:rPr lang="en-GB" b="0" cap="none">
                <a:solidFill>
                  <a:srgbClr val="272727"/>
                </a:solidFill>
                <a:cs typeface="Arial"/>
              </a:rPr>
              <a:t>	</a:t>
            </a:r>
            <a:r>
              <a:rPr lang="en-GB" cap="none">
                <a:cs typeface="Arial"/>
              </a:rPr>
              <a:t>Computer Science </a:t>
            </a:r>
            <a:r>
              <a:rPr lang="en-GB" b="0" cap="none">
                <a:solidFill>
                  <a:srgbClr val="272727"/>
                </a:solidFill>
                <a:cs typeface="Arial"/>
              </a:rPr>
              <a:t>program introduced </a:t>
            </a:r>
            <a:endParaRPr/>
          </a:p>
          <a:p>
            <a:pPr lvl="0" defTabSz="627063">
              <a:lnSpc>
                <a:spcPts val="2600"/>
              </a:lnSpc>
              <a:spcBef>
                <a:spcPts val="0"/>
              </a:spcBef>
              <a:spcAft>
                <a:spcPts val="0"/>
              </a:spcAft>
              <a:defRPr/>
            </a:pPr>
            <a:r>
              <a:rPr lang="en-GB" b="0" cap="none">
                <a:solidFill>
                  <a:srgbClr val="272727"/>
                </a:solidFill>
                <a:cs typeface="Arial"/>
              </a:rPr>
              <a:t>	(separate faculty since 2001)</a:t>
            </a:r>
            <a:endParaRPr/>
          </a:p>
          <a:p>
            <a:pPr lvl="0" defTabSz="627063">
              <a:lnSpc>
                <a:spcPts val="2600"/>
              </a:lnSpc>
              <a:spcBef>
                <a:spcPts val="0"/>
              </a:spcBef>
              <a:spcAft>
                <a:spcPts val="0"/>
              </a:spcAft>
              <a:defRPr/>
            </a:pPr>
            <a:r>
              <a:rPr lang="en-GB" cap="none">
                <a:solidFill>
                  <a:srgbClr val="BE0000"/>
                </a:solidFill>
                <a:cs typeface="Arial"/>
              </a:rPr>
              <a:t>2002</a:t>
            </a:r>
            <a:r>
              <a:rPr lang="en-GB" b="0" cap="none">
                <a:solidFill>
                  <a:srgbClr val="272727"/>
                </a:solidFill>
                <a:cs typeface="Arial"/>
              </a:rPr>
              <a:t>	Establishment of the </a:t>
            </a:r>
            <a:r>
              <a:rPr lang="en-GB" cap="none">
                <a:cs typeface="Arial"/>
              </a:rPr>
              <a:t>Cluster for Lightweight Design and 	Centre of Excellence</a:t>
            </a:r>
            <a:endParaRPr/>
          </a:p>
          <a:p>
            <a:pPr lvl="0" defTabSz="627063">
              <a:lnSpc>
                <a:spcPts val="2600"/>
              </a:lnSpc>
              <a:spcBef>
                <a:spcPts val="0"/>
              </a:spcBef>
              <a:spcAft>
                <a:spcPts val="0"/>
              </a:spcAft>
              <a:defRPr/>
            </a:pPr>
            <a:r>
              <a:rPr lang="en-GB" cap="none">
                <a:solidFill>
                  <a:srgbClr val="BE0000"/>
                </a:solidFill>
                <a:cs typeface="Arial"/>
              </a:rPr>
              <a:t>2011</a:t>
            </a:r>
            <a:r>
              <a:rPr lang="en-GB" b="0" cap="none">
                <a:solidFill>
                  <a:srgbClr val="BE0000"/>
                </a:solidFill>
                <a:cs typeface="Arial"/>
              </a:rPr>
              <a:t>	</a:t>
            </a:r>
            <a:r>
              <a:rPr lang="en-GB" b="0" cap="none">
                <a:cs typeface="Arial"/>
              </a:rPr>
              <a:t>Establishment of the </a:t>
            </a:r>
            <a:r>
              <a:rPr lang="en-GB" cap="none">
                <a:cs typeface="Arial"/>
              </a:rPr>
              <a:t>Technology Centre for Energy </a:t>
            </a:r>
            <a:r>
              <a:rPr lang="en-GB" b="0" cap="none">
                <a:cs typeface="Arial"/>
              </a:rPr>
              <a:t>(TZE)</a:t>
            </a:r>
            <a:endParaRPr lang="en-GB" cap="none">
              <a:cs typeface="Arial"/>
            </a:endParaRPr>
          </a:p>
          <a:p>
            <a:pPr lvl="0" defTabSz="627063">
              <a:lnSpc>
                <a:spcPts val="2600"/>
              </a:lnSpc>
              <a:spcBef>
                <a:spcPts val="0"/>
              </a:spcBef>
              <a:spcAft>
                <a:spcPts val="0"/>
              </a:spcAft>
              <a:defRPr/>
            </a:pPr>
            <a:r>
              <a:rPr lang="en-GB" cap="none">
                <a:solidFill>
                  <a:srgbClr val="BE0000"/>
                </a:solidFill>
                <a:cs typeface="Arial"/>
              </a:rPr>
              <a:t>2012</a:t>
            </a:r>
            <a:r>
              <a:rPr lang="en-GB" b="0" cap="none">
                <a:solidFill>
                  <a:srgbClr val="BE0000"/>
                </a:solidFill>
                <a:cs typeface="Arial"/>
              </a:rPr>
              <a:t>	</a:t>
            </a:r>
            <a:r>
              <a:rPr lang="en-GB" cap="none">
                <a:cs typeface="Arial"/>
              </a:rPr>
              <a:t>Strategic development </a:t>
            </a:r>
            <a:r>
              <a:rPr lang="en-GB" b="0" cap="none">
                <a:cs typeface="Arial"/>
              </a:rPr>
              <a:t>plan revised</a:t>
            </a:r>
            <a:endParaRPr/>
          </a:p>
          <a:p>
            <a:pPr lvl="0" defTabSz="627063">
              <a:lnSpc>
                <a:spcPts val="2600"/>
              </a:lnSpc>
              <a:spcBef>
                <a:spcPts val="0"/>
              </a:spcBef>
              <a:spcAft>
                <a:spcPts val="0"/>
              </a:spcAft>
              <a:defRPr/>
            </a:pPr>
            <a:r>
              <a:rPr lang="en-GB" cap="none">
                <a:solidFill>
                  <a:srgbClr val="BE0000"/>
                </a:solidFill>
                <a:cs typeface="Arial"/>
              </a:rPr>
              <a:t>2013</a:t>
            </a:r>
            <a:r>
              <a:rPr lang="en-GB" b="0" cap="none">
                <a:solidFill>
                  <a:srgbClr val="BE0000"/>
                </a:solidFill>
                <a:cs typeface="Arial"/>
              </a:rPr>
              <a:t>	</a:t>
            </a:r>
            <a:r>
              <a:rPr lang="en-US" b="0" cap="none">
                <a:cs typeface="Arial"/>
              </a:rPr>
              <a:t>Establishment of the </a:t>
            </a:r>
            <a:r>
              <a:rPr lang="en-US" cap="none">
                <a:cs typeface="Arial"/>
              </a:rPr>
              <a:t>Institute of Interdisciplinary Learning </a:t>
            </a:r>
            <a:br>
              <a:rPr lang="en-US" b="0" cap="none">
                <a:cs typeface="Arial"/>
              </a:rPr>
            </a:br>
            <a:r>
              <a:rPr lang="en-US" b="0" cap="none">
                <a:cs typeface="Arial"/>
              </a:rPr>
              <a:t>	(since 2016: Faculty of Interdisciplinary Studies)</a:t>
            </a:r>
            <a:endParaRPr/>
          </a:p>
          <a:p>
            <a:pPr lvl="0" defTabSz="627063">
              <a:lnSpc>
                <a:spcPts val="2600"/>
              </a:lnSpc>
              <a:spcBef>
                <a:spcPts val="0"/>
              </a:spcBef>
              <a:spcAft>
                <a:spcPts val="0"/>
              </a:spcAft>
              <a:defRPr/>
            </a:pPr>
            <a:r>
              <a:rPr lang="en-GB" cap="none">
                <a:solidFill>
                  <a:srgbClr val="BE0000"/>
                </a:solidFill>
                <a:cs typeface="Arial"/>
              </a:rPr>
              <a:t>2014</a:t>
            </a:r>
            <a:r>
              <a:rPr lang="en-GB" b="0" cap="none">
                <a:solidFill>
                  <a:srgbClr val="BE0000"/>
                </a:solidFill>
                <a:cs typeface="Arial"/>
              </a:rPr>
              <a:t>	</a:t>
            </a:r>
            <a:r>
              <a:rPr lang="en-US" b="0" cap="none">
                <a:ea typeface="ＭＳ Ｐゴシック"/>
                <a:cs typeface="Arial"/>
              </a:rPr>
              <a:t>Student numbers exceed </a:t>
            </a:r>
            <a:r>
              <a:rPr lang="en-US" cap="none">
                <a:ea typeface="ＭＳ Ｐゴシック"/>
                <a:cs typeface="Arial"/>
              </a:rPr>
              <a:t>5,000</a:t>
            </a:r>
            <a:r>
              <a:rPr lang="en-US" b="0" cap="none">
                <a:ea typeface="ＭＳ Ｐゴシック"/>
                <a:cs typeface="Arial"/>
              </a:rPr>
              <a:t> for the first time</a:t>
            </a:r>
            <a:endParaRPr lang="en-GB" cap="none">
              <a:ea typeface="ＭＳ Ｐゴシック"/>
              <a:cs typeface="Arial"/>
            </a:endParaRPr>
          </a:p>
          <a:p>
            <a:pPr lvl="0" defTabSz="627063">
              <a:lnSpc>
                <a:spcPts val="2600"/>
              </a:lnSpc>
              <a:spcBef>
                <a:spcPts val="0"/>
              </a:spcBef>
              <a:spcAft>
                <a:spcPts val="0"/>
              </a:spcAft>
              <a:defRPr/>
            </a:pPr>
            <a:r>
              <a:rPr lang="en-GB" cap="none">
                <a:solidFill>
                  <a:srgbClr val="BE0000"/>
                </a:solidFill>
                <a:cs typeface="Arial"/>
              </a:rPr>
              <a:t>2015</a:t>
            </a:r>
            <a:r>
              <a:rPr lang="en-GB" b="0" cap="none">
                <a:solidFill>
                  <a:srgbClr val="BE0000"/>
                </a:solidFill>
                <a:cs typeface="Arial"/>
              </a:rPr>
              <a:t>	</a:t>
            </a:r>
            <a:r>
              <a:rPr lang="en-US" b="0" cap="none">
                <a:ea typeface="ＭＳ Ｐゴシック"/>
                <a:cs typeface="Arial"/>
              </a:rPr>
              <a:t>Co-founding of the INDIGO network (Internet and Digitization 	Eastern Bavaria)</a:t>
            </a:r>
            <a:endParaRPr/>
          </a:p>
          <a:p>
            <a:pPr marL="0" lvl="2" indent="0">
              <a:buNone/>
              <a:defRPr/>
            </a:pPr>
            <a:endParaRPr lang="en-GB"/>
          </a:p>
        </p:txBody>
      </p:sp>
      <p:sp>
        <p:nvSpPr>
          <p:cNvPr id="4" name="Datumsplatzhalter 3"/>
          <p:cNvSpPr>
            <a:spLocks noGrp="1"/>
          </p:cNvSpPr>
          <p:nvPr>
            <p:ph type="dt" sz="half" idx="10"/>
          </p:nvPr>
        </p:nvSpPr>
        <p:spPr bwMode="auto"/>
        <p:txBody>
          <a:bodyPr/>
          <a:lstStyle/>
          <a:p>
            <a:pPr>
              <a:defRPr/>
            </a:pPr>
            <a:fld id="{D70C3588-D0A9-4D02-A1B6-C3885914CC45}" type="datetime1">
              <a:rPr lang="de-DE"/>
              <a:t>25.06.2024</a:t>
            </a:fld>
            <a:endParaRPr lang="en-US"/>
          </a:p>
        </p:txBody>
      </p:sp>
      <p:sp>
        <p:nvSpPr>
          <p:cNvPr id="8" name="Foliennummernplatzhalter 7"/>
          <p:cNvSpPr>
            <a:spLocks noGrp="1"/>
          </p:cNvSpPr>
          <p:nvPr>
            <p:ph type="sldNum" sz="quarter" idx="12"/>
          </p:nvPr>
        </p:nvSpPr>
        <p:spPr bwMode="auto"/>
        <p:txBody>
          <a:bodyPr/>
          <a:lstStyle/>
          <a:p>
            <a:pPr>
              <a:defRPr/>
            </a:pPr>
            <a:fld id="{637E4081-C9BE-4C87-BA09-749EDE8DC352}" type="slidenum">
              <a:rPr lang="en-US"/>
              <a:t>6</a:t>
            </a:fld>
            <a:endParaRPr lang="en-US"/>
          </a:p>
        </p:txBody>
      </p:sp>
      <p:pic>
        <p:nvPicPr>
          <p:cNvPr id="9" name="Bildplatzhalter 11" descr="Ein Bild, das draußen, Schuhwerk, Kleidung, Person enthält.&#10;&#10;Automatisch generierte Beschreibung"/>
          <p:cNvPicPr>
            <a:picLocks noChangeAspect="1" noGrp="1"/>
          </p:cNvPicPr>
          <p:nvPr>
            <p:ph type="pic" sz="quarter" idx="15"/>
          </p:nvPr>
        </p:nvPicPr>
        <p:blipFill>
          <a:blip r:embed="rId3"/>
          <a:stretch/>
        </p:blipFill>
        <p:spPr bwMode="auto">
          <a:xfrm>
            <a:off x="7985125" y="0"/>
            <a:ext cx="4225925" cy="60928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7</a:t>
            </a:fld>
            <a:endParaRPr lang="en-US"/>
          </a:p>
        </p:txBody>
      </p:sp>
      <p:sp>
        <p:nvSpPr>
          <p:cNvPr id="5" name="Titel 4"/>
          <p:cNvSpPr>
            <a:spLocks noGrp="1"/>
          </p:cNvSpPr>
          <p:nvPr>
            <p:ph type="title"/>
          </p:nvPr>
        </p:nvSpPr>
        <p:spPr bwMode="auto">
          <a:xfrm>
            <a:off x="2519617" y="471488"/>
            <a:ext cx="4271096" cy="574715"/>
          </a:xfrm>
        </p:spPr>
        <p:txBody>
          <a:bodyPr/>
          <a:lstStyle/>
          <a:p>
            <a:pPr>
              <a:defRPr/>
            </a:pPr>
            <a:r>
              <a:rPr lang="en-GB"/>
              <a:t>historY</a:t>
            </a:r>
            <a:endParaRPr/>
          </a:p>
        </p:txBody>
      </p:sp>
      <p:pic>
        <p:nvPicPr>
          <p:cNvPr id="7" name="Bildplatzhalter 11" descr="Ein Bild, das draußen, Schuhwerk, Kleidung, Person enthält.&#10;&#10;Automatisch generierte Beschreibung"/>
          <p:cNvPicPr>
            <a:picLocks noChangeAspect="1" noGrp="1"/>
          </p:cNvPicPr>
          <p:nvPr>
            <p:ph type="pic" sz="quarter" idx="15"/>
          </p:nvPr>
        </p:nvPicPr>
        <p:blipFill>
          <a:blip r:embed="rId3"/>
          <a:stretch/>
        </p:blipFill>
        <p:spPr bwMode="auto">
          <a:xfrm>
            <a:off x="7985125" y="0"/>
            <a:ext cx="4225925" cy="6092825"/>
          </a:xfrm>
          <a:prstGeom prst="rect">
            <a:avLst/>
          </a:prstGeom>
        </p:spPr>
      </p:pic>
      <p:sp>
        <p:nvSpPr>
          <p:cNvPr id="11" name="Inhaltsplatzhalter 2"/>
          <p:cNvSpPr>
            <a:spLocks noGrp="1"/>
          </p:cNvSpPr>
          <p:nvPr>
            <p:ph idx="1"/>
          </p:nvPr>
        </p:nvSpPr>
        <p:spPr bwMode="auto">
          <a:xfrm>
            <a:off x="2520720" y="1046203"/>
            <a:ext cx="5464405" cy="5055766"/>
          </a:xfrm>
        </p:spPr>
        <p:txBody>
          <a:bodyPr>
            <a:noAutofit/>
          </a:bodyPr>
          <a:lstStyle/>
          <a:p>
            <a:pPr>
              <a:lnSpc>
                <a:spcPts val="2700"/>
              </a:lnSpc>
              <a:spcBef>
                <a:spcPts val="0"/>
              </a:spcBef>
              <a:spcAft>
                <a:spcPts val="0"/>
              </a:spcAft>
              <a:tabLst>
                <a:tab pos="627063" algn="l"/>
              </a:tabLst>
              <a:defRPr/>
            </a:pPr>
            <a:r>
              <a:rPr lang="en-GB" cap="none">
                <a:solidFill>
                  <a:srgbClr val="BE0000"/>
                </a:solidFill>
                <a:cs typeface="Arial"/>
              </a:rPr>
              <a:t>2016</a:t>
            </a:r>
            <a:r>
              <a:rPr lang="en-GB" b="0" cap="none">
                <a:solidFill>
                  <a:srgbClr val="BE0000"/>
                </a:solidFill>
                <a:cs typeface="Arial"/>
              </a:rPr>
              <a:t>	</a:t>
            </a:r>
            <a:r>
              <a:rPr lang="en-GB" b="0" cap="none">
                <a:ea typeface="ＭＳ Ｐゴシック"/>
                <a:cs typeface="Arial"/>
              </a:rPr>
              <a:t>Establishment of the </a:t>
            </a:r>
            <a:r>
              <a:rPr lang="en-GB" cap="none">
                <a:ea typeface="ＭＳ Ｐゴシック"/>
                <a:cs typeface="Arial"/>
              </a:rPr>
              <a:t>Technology Centre for Production 	and Logistics Systems</a:t>
            </a:r>
            <a:r>
              <a:rPr lang="en-GB" b="0" cap="none">
                <a:ea typeface="ＭＳ Ｐゴシック"/>
                <a:cs typeface="Arial"/>
              </a:rPr>
              <a:t> (TZ PULS)</a:t>
            </a:r>
            <a:endParaRPr lang="en-GB" cap="none">
              <a:solidFill>
                <a:srgbClr val="BE0000"/>
              </a:solidFill>
              <a:cs typeface="Arial"/>
            </a:endParaRPr>
          </a:p>
          <a:p>
            <a:pPr lvl="0">
              <a:lnSpc>
                <a:spcPts val="2700"/>
              </a:lnSpc>
              <a:spcBef>
                <a:spcPts val="0"/>
              </a:spcBef>
              <a:spcAft>
                <a:spcPts val="0"/>
              </a:spcAft>
              <a:tabLst>
                <a:tab pos="627063" algn="l"/>
              </a:tabLst>
              <a:defRPr/>
            </a:pPr>
            <a:r>
              <a:rPr lang="en-GB" cap="none">
                <a:solidFill>
                  <a:srgbClr val="BE0000"/>
                </a:solidFill>
                <a:cs typeface="Arial"/>
              </a:rPr>
              <a:t>2017</a:t>
            </a:r>
            <a:r>
              <a:rPr lang="en-GB" b="0" cap="none">
                <a:solidFill>
                  <a:srgbClr val="272727"/>
                </a:solidFill>
                <a:cs typeface="Arial"/>
              </a:rPr>
              <a:t>	</a:t>
            </a:r>
            <a:r>
              <a:rPr lang="en-GB" cap="none">
                <a:ea typeface="ＭＳ Ｐゴシック"/>
                <a:cs typeface="Arial"/>
              </a:rPr>
              <a:t>Opening </a:t>
            </a:r>
            <a:r>
              <a:rPr lang="en-GB" b="0" cap="none">
                <a:ea typeface="ＭＳ Ｐゴシック"/>
                <a:cs typeface="Arial"/>
              </a:rPr>
              <a:t>of the new A-building</a:t>
            </a:r>
            <a:endParaRPr/>
          </a:p>
          <a:p>
            <a:pPr lvl="0" defTabSz="627063">
              <a:lnSpc>
                <a:spcPts val="2700"/>
              </a:lnSpc>
              <a:spcBef>
                <a:spcPts val="0"/>
              </a:spcBef>
              <a:spcAft>
                <a:spcPts val="0"/>
              </a:spcAft>
              <a:defRPr/>
            </a:pPr>
            <a:r>
              <a:rPr lang="en-GB" cap="none">
                <a:solidFill>
                  <a:srgbClr val="BE0000"/>
                </a:solidFill>
                <a:cs typeface="Arial"/>
              </a:rPr>
              <a:t>2020</a:t>
            </a:r>
            <a:r>
              <a:rPr lang="en-GB" b="0" cap="none">
                <a:solidFill>
                  <a:srgbClr val="272727"/>
                </a:solidFill>
                <a:ea typeface="ＭＳ Ｐゴシック"/>
                <a:cs typeface="Arial"/>
              </a:rPr>
              <a:t>	</a:t>
            </a:r>
            <a:r>
              <a:rPr lang="en-GB" cap="none">
                <a:ea typeface="ＭＳ Ｐゴシック"/>
                <a:cs typeface="Arial"/>
              </a:rPr>
              <a:t>Official opening </a:t>
            </a:r>
            <a:r>
              <a:rPr lang="en-GB" b="0" cap="none">
                <a:solidFill>
                  <a:srgbClr val="272727"/>
                </a:solidFill>
                <a:ea typeface="ＭＳ Ｐゴシック"/>
                <a:cs typeface="Arial"/>
              </a:rPr>
              <a:t>of the latest learning environment 	</a:t>
            </a:r>
            <a:r>
              <a:rPr lang="en-GB" b="0" cap="none">
                <a:solidFill>
                  <a:srgbClr val="272727"/>
                </a:solidFill>
                <a:ea typeface="ＭＳ Ｐゴシック"/>
                <a:cs typeface="Arial"/>
              </a:rPr>
              <a:t>Tirschenreuth</a:t>
            </a:r>
            <a:endParaRPr lang="en-GB" b="0" cap="none">
              <a:ea typeface="ＭＳ Ｐゴシック"/>
              <a:cs typeface="Arial"/>
            </a:endParaRPr>
          </a:p>
          <a:p>
            <a:pPr lvl="0" defTabSz="627063">
              <a:lnSpc>
                <a:spcPts val="2700"/>
              </a:lnSpc>
              <a:spcBef>
                <a:spcPts val="0"/>
              </a:spcBef>
              <a:spcAft>
                <a:spcPts val="0"/>
              </a:spcAft>
              <a:defRPr/>
            </a:pPr>
            <a:r>
              <a:rPr lang="en-GB" cap="none">
                <a:solidFill>
                  <a:srgbClr val="BE0000"/>
                </a:solidFill>
                <a:cs typeface="Arial"/>
              </a:rPr>
              <a:t>2022</a:t>
            </a:r>
            <a:r>
              <a:rPr lang="en-GB" b="0" cap="none">
                <a:solidFill>
                  <a:srgbClr val="272727"/>
                </a:solidFill>
                <a:ea typeface="ＭＳ Ｐゴシック"/>
                <a:cs typeface="Arial"/>
              </a:rPr>
              <a:t>	</a:t>
            </a:r>
            <a:r>
              <a:rPr lang="en-GB" cap="none">
                <a:ea typeface="ＭＳ Ｐゴシック"/>
                <a:cs typeface="Arial"/>
              </a:rPr>
              <a:t>Official opening </a:t>
            </a:r>
            <a:r>
              <a:rPr lang="en-GB" b="0" cap="none">
                <a:ea typeface="ＭＳ Ｐゴシック"/>
                <a:cs typeface="Arial"/>
              </a:rPr>
              <a:t>of the new canteen</a:t>
            </a:r>
            <a:endParaRPr/>
          </a:p>
          <a:p>
            <a:pPr lvl="0" defTabSz="627063">
              <a:lnSpc>
                <a:spcPts val="2700"/>
              </a:lnSpc>
              <a:spcBef>
                <a:spcPts val="0"/>
              </a:spcBef>
              <a:spcAft>
                <a:spcPts val="0"/>
              </a:spcAft>
              <a:defRPr/>
            </a:pPr>
            <a:r>
              <a:rPr lang="en-GB" cap="none">
                <a:solidFill>
                  <a:srgbClr val="BE0000"/>
                </a:solidFill>
                <a:cs typeface="Arial"/>
              </a:rPr>
              <a:t>2023</a:t>
            </a:r>
            <a:r>
              <a:rPr lang="en-GB" b="0" cap="none">
                <a:solidFill>
                  <a:srgbClr val="272727"/>
                </a:solidFill>
                <a:ea typeface="ＭＳ Ｐゴシック"/>
                <a:cs typeface="Arial"/>
              </a:rPr>
              <a:t>	</a:t>
            </a:r>
            <a:r>
              <a:rPr lang="en-GB" b="0" cap="none">
                <a:ea typeface="ＭＳ Ｐゴシック"/>
                <a:cs typeface="Arial"/>
              </a:rPr>
              <a:t>Start </a:t>
            </a:r>
            <a:r>
              <a:rPr lang="en-GB" cap="none">
                <a:ea typeface="ＭＳ Ｐゴシック"/>
                <a:cs typeface="Arial"/>
              </a:rPr>
              <a:t>International Campus </a:t>
            </a:r>
            <a:r>
              <a:rPr lang="en-GB" b="0" cap="none">
                <a:ea typeface="ＭＳ Ｐゴシック"/>
                <a:cs typeface="Arial"/>
              </a:rPr>
              <a:t>in </a:t>
            </a:r>
            <a:r>
              <a:rPr lang="en-GB" b="0" cap="none">
                <a:ea typeface="ＭＳ Ｐゴシック"/>
                <a:cs typeface="Arial"/>
              </a:rPr>
              <a:t>Dingolfing</a:t>
            </a:r>
            <a:endParaRPr lang="en-GB" b="0" cap="none">
              <a:ea typeface="ＭＳ Ｐゴシック"/>
              <a:cs typeface="Arial"/>
            </a:endParaRPr>
          </a:p>
          <a:p>
            <a:pPr lvl="0" defTabSz="627063">
              <a:lnSpc>
                <a:spcPts val="2700"/>
              </a:lnSpc>
              <a:spcBef>
                <a:spcPts val="0"/>
              </a:spcBef>
              <a:spcAft>
                <a:spcPts val="0"/>
              </a:spcAft>
              <a:defRPr/>
            </a:pPr>
            <a:r>
              <a:rPr lang="en-GB" b="0" cap="none">
                <a:ea typeface="ＭＳ Ｐゴシック"/>
                <a:cs typeface="Arial"/>
              </a:rPr>
              <a:t>	Establishment of two </a:t>
            </a:r>
            <a:r>
              <a:rPr lang="en-GB" cap="none">
                <a:ea typeface="ＭＳ Ｐゴシック"/>
                <a:cs typeface="Arial"/>
              </a:rPr>
              <a:t>doctoral </a:t>
            </a:r>
            <a:r>
              <a:rPr lang="en-GB" cap="none">
                <a:ea typeface="ＭＳ Ｐゴシック"/>
                <a:cs typeface="Arial"/>
              </a:rPr>
              <a:t>centers</a:t>
            </a:r>
            <a:r>
              <a:rPr lang="en-GB" cap="none">
                <a:ea typeface="ＭＳ Ｐゴシック"/>
                <a:cs typeface="Arial"/>
              </a:rPr>
              <a:t> </a:t>
            </a:r>
            <a:r>
              <a:rPr lang="en-GB" b="0" cap="none">
                <a:ea typeface="ＭＳ Ｐゴシック"/>
                <a:cs typeface="Arial"/>
              </a:rPr>
              <a:t>‘Digital Technologies 	and Their Application‘ and ‘Digital Innovations for a Changing 	Society’</a:t>
            </a:r>
            <a:endParaRPr/>
          </a:p>
          <a:p>
            <a:pPr marL="342900" lvl="0" indent="-342900" defTabSz="627063">
              <a:lnSpc>
                <a:spcPts val="2700"/>
              </a:lnSpc>
              <a:spcBef>
                <a:spcPts val="0"/>
              </a:spcBef>
              <a:spcAft>
                <a:spcPts val="0"/>
              </a:spcAft>
              <a:buAutoNum type="arabicPlain" startAt="2024"/>
              <a:defRPr/>
            </a:pPr>
            <a:r>
              <a:rPr lang="en-GB" cap="none">
                <a:solidFill>
                  <a:srgbClr val="BE0000"/>
                </a:solidFill>
                <a:cs typeface="Arial"/>
              </a:rPr>
              <a:t> </a:t>
            </a:r>
            <a:r>
              <a:rPr lang="en-GB" b="0" cap="none">
                <a:ea typeface="ＭＳ Ｐゴシック"/>
                <a:cs typeface="Arial"/>
              </a:rPr>
              <a:t>	Co-Creation of the </a:t>
            </a:r>
            <a:r>
              <a:rPr lang="en-GB" cap="none">
                <a:ea typeface="ＭＳ Ｐゴシック"/>
                <a:cs typeface="Arial"/>
              </a:rPr>
              <a:t>MedicalCampus</a:t>
            </a:r>
            <a:r>
              <a:rPr lang="en-GB" cap="none">
                <a:ea typeface="ＭＳ Ｐゴシック"/>
                <a:cs typeface="Arial"/>
              </a:rPr>
              <a:t> Lower Bavaria </a:t>
            </a:r>
            <a:r>
              <a:rPr lang="en-GB" b="0" cap="none">
                <a:ea typeface="ＭＳ Ｐゴシック"/>
                <a:cs typeface="Arial"/>
              </a:rPr>
              <a:t>and 	opening of a new </a:t>
            </a:r>
            <a:r>
              <a:rPr lang="en-GB" cap="none">
                <a:ea typeface="ＭＳ Ｐゴシック"/>
                <a:cs typeface="Arial"/>
              </a:rPr>
              <a:t>lab building </a:t>
            </a:r>
            <a:r>
              <a:rPr lang="en-GB" b="0" cap="none">
                <a:ea typeface="ＭＳ Ｐゴシック"/>
                <a:cs typeface="Arial"/>
              </a:rPr>
              <a:t>(sustainable modular wood 	construction)</a:t>
            </a:r>
            <a:endParaRPr/>
          </a:p>
          <a:p>
            <a:pPr lvl="0" defTabSz="627063">
              <a:lnSpc>
                <a:spcPts val="2700"/>
              </a:lnSpc>
              <a:spcBef>
                <a:spcPts val="0"/>
              </a:spcBef>
              <a:spcAft>
                <a:spcPts val="0"/>
              </a:spcAft>
              <a:defRPr/>
            </a:pPr>
            <a:r>
              <a:rPr lang="en-GB" cap="none">
                <a:solidFill>
                  <a:srgbClr val="BE0000"/>
                </a:solidFill>
                <a:cs typeface="Arial"/>
              </a:rPr>
              <a:t>2025</a:t>
            </a:r>
            <a:r>
              <a:rPr lang="en-GB" b="0" cap="none">
                <a:ea typeface="ＭＳ Ｐゴシック"/>
                <a:cs typeface="Arial"/>
              </a:rPr>
              <a:t> 	Development of the new course </a:t>
            </a:r>
            <a:r>
              <a:rPr lang="en-GB" cap="none">
                <a:ea typeface="ＭＳ Ｐゴシック"/>
                <a:cs typeface="Arial"/>
              </a:rPr>
              <a:t>Architecture</a:t>
            </a:r>
            <a:endParaRPr/>
          </a:p>
          <a:p>
            <a:pPr marL="0" lvl="2" indent="0">
              <a:buNone/>
              <a:defRPr/>
            </a:pPr>
            <a:endParaRPr lang="en-GB"/>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p:nvPr/>
        </p:nvSpPr>
        <p:spPr bwMode="auto">
          <a:xfrm>
            <a:off x="2591620" y="1022885"/>
            <a:ext cx="5144689" cy="7562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GB" sz="1400">
                <a:solidFill>
                  <a:schemeClr val="bg1"/>
                </a:solidFill>
                <a:cs typeface="Arial"/>
              </a:rPr>
              <a:t>Rising student numbers</a:t>
            </a:r>
            <a:endParaRPr/>
          </a:p>
          <a:p>
            <a:pPr algn="ctr">
              <a:lnSpc>
                <a:spcPct val="150000"/>
              </a:lnSpc>
              <a:defRPr/>
            </a:pPr>
            <a:r>
              <a:rPr lang="en-GB" sz="1400" i="1">
                <a:solidFill>
                  <a:schemeClr val="bg1"/>
                </a:solidFill>
                <a:cs typeface="Arial"/>
              </a:rPr>
              <a:t>Landshut University is appealing</a:t>
            </a:r>
            <a:endParaRPr/>
          </a:p>
        </p:txBody>
      </p:sp>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8</a:t>
            </a:fld>
            <a:endParaRPr lang="en-US"/>
          </a:p>
        </p:txBody>
      </p:sp>
      <p:sp>
        <p:nvSpPr>
          <p:cNvPr id="5" name="Titel 4"/>
          <p:cNvSpPr>
            <a:spLocks noGrp="1"/>
          </p:cNvSpPr>
          <p:nvPr>
            <p:ph type="title"/>
          </p:nvPr>
        </p:nvSpPr>
        <p:spPr bwMode="auto">
          <a:xfrm>
            <a:off x="2379058" y="471488"/>
            <a:ext cx="4556039" cy="574715"/>
          </a:xfrm>
        </p:spPr>
        <p:txBody>
          <a:bodyPr/>
          <a:lstStyle/>
          <a:p>
            <a:pPr>
              <a:defRPr/>
            </a:pPr>
            <a:r>
              <a:rPr lang="de-DE"/>
              <a:t>Milestones in 2023</a:t>
            </a:r>
            <a:endParaRPr/>
          </a:p>
        </p:txBody>
      </p:sp>
      <p:pic>
        <p:nvPicPr>
          <p:cNvPr id="7" name="Bildplatzhalter 11" descr="Ein Bild, das draußen, Schuhwerk, Kleidung, Person enthält.&#10;&#10;Automatisch generierte Beschreibung"/>
          <p:cNvPicPr>
            <a:picLocks noChangeAspect="1" noGrp="1"/>
          </p:cNvPicPr>
          <p:nvPr>
            <p:ph type="pic" sz="quarter" idx="15"/>
          </p:nvPr>
        </p:nvPicPr>
        <p:blipFill>
          <a:blip r:embed="rId3"/>
          <a:stretch/>
        </p:blipFill>
        <p:spPr bwMode="auto">
          <a:xfrm>
            <a:off x="7985125" y="0"/>
            <a:ext cx="4225925" cy="6092825"/>
          </a:xfrm>
          <a:prstGeom prst="rect">
            <a:avLst/>
          </a:prstGeom>
        </p:spPr>
      </p:pic>
      <p:sp>
        <p:nvSpPr>
          <p:cNvPr id="8" name="Rechteck 7"/>
          <p:cNvSpPr/>
          <p:nvPr/>
        </p:nvSpPr>
        <p:spPr bwMode="auto">
          <a:xfrm>
            <a:off x="2591620" y="1861825"/>
            <a:ext cx="5144687" cy="1169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a:solidFill>
                  <a:schemeClr val="bg1"/>
                </a:solidFill>
                <a:cs typeface="Arial"/>
              </a:rPr>
              <a:t>Two doctoral </a:t>
            </a:r>
            <a:r>
              <a:rPr lang="en-GB" sz="1400">
                <a:solidFill>
                  <a:schemeClr val="bg1"/>
                </a:solidFill>
                <a:cs typeface="Arial"/>
              </a:rPr>
              <a:t>centers</a:t>
            </a:r>
            <a:endParaRPr lang="en-GB" sz="1400">
              <a:solidFill>
                <a:schemeClr val="bg1"/>
              </a:solidFill>
              <a:cs typeface="Arial"/>
            </a:endParaRPr>
          </a:p>
          <a:p>
            <a:pPr algn="ctr">
              <a:defRPr/>
            </a:pPr>
            <a:r>
              <a:rPr lang="en-GB" sz="1400">
                <a:solidFill>
                  <a:schemeClr val="bg1"/>
                </a:solidFill>
                <a:cs typeface="Arial"/>
              </a:rPr>
              <a:t> ‘Digital Technologies and Their Application‘ and </a:t>
            </a:r>
            <a:endParaRPr/>
          </a:p>
          <a:p>
            <a:pPr algn="ctr">
              <a:defRPr/>
            </a:pPr>
            <a:r>
              <a:rPr lang="en-GB" sz="1400">
                <a:solidFill>
                  <a:schemeClr val="bg1"/>
                </a:solidFill>
                <a:cs typeface="Arial"/>
              </a:rPr>
              <a:t>‘Digital Innovations for a Changing Society’</a:t>
            </a:r>
            <a:endParaRPr/>
          </a:p>
          <a:p>
            <a:pPr algn="ctr">
              <a:lnSpc>
                <a:spcPct val="150000"/>
              </a:lnSpc>
              <a:defRPr/>
            </a:pPr>
            <a:r>
              <a:rPr lang="en-GB" sz="1400" i="1">
                <a:solidFill>
                  <a:schemeClr val="bg1"/>
                </a:solidFill>
                <a:cs typeface="Arial"/>
              </a:rPr>
              <a:t>Landshut University makes history</a:t>
            </a:r>
            <a:endParaRPr/>
          </a:p>
        </p:txBody>
      </p:sp>
      <p:sp>
        <p:nvSpPr>
          <p:cNvPr id="10" name="Rechteck 9"/>
          <p:cNvSpPr/>
          <p:nvPr/>
        </p:nvSpPr>
        <p:spPr bwMode="auto">
          <a:xfrm>
            <a:off x="2591620" y="3112706"/>
            <a:ext cx="5144687" cy="8646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27063">
              <a:lnSpc>
                <a:spcPts val="2700"/>
              </a:lnSpc>
              <a:spcBef>
                <a:spcPts val="0"/>
              </a:spcBef>
              <a:spcAft>
                <a:spcPts val="0"/>
              </a:spcAft>
              <a:defRPr/>
            </a:pPr>
            <a:r>
              <a:rPr lang="en-GB" sz="1400">
                <a:ea typeface="ＭＳ Ｐゴシック"/>
                <a:cs typeface="Arial"/>
              </a:rPr>
              <a:t>	Development of the new course Architecture</a:t>
            </a:r>
            <a:endParaRPr/>
          </a:p>
          <a:p>
            <a:pPr algn="ctr">
              <a:defRPr/>
            </a:pPr>
            <a:r>
              <a:rPr lang="en-GB" sz="1400" i="1">
                <a:solidFill>
                  <a:schemeClr val="bg1"/>
                </a:solidFill>
                <a:cs typeface="Arial"/>
              </a:rPr>
              <a:t>Landshut University educates much needed specialists in our region </a:t>
            </a:r>
            <a:endParaRPr/>
          </a:p>
        </p:txBody>
      </p:sp>
      <p:sp>
        <p:nvSpPr>
          <p:cNvPr id="14" name="Rechteck 13"/>
          <p:cNvSpPr/>
          <p:nvPr/>
        </p:nvSpPr>
        <p:spPr bwMode="auto">
          <a:xfrm>
            <a:off x="2591620" y="4058908"/>
            <a:ext cx="5144687" cy="976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a:solidFill>
                  <a:schemeClr val="bg1"/>
                </a:solidFill>
                <a:cs typeface="Arial"/>
              </a:rPr>
              <a:t>International Campus </a:t>
            </a:r>
            <a:r>
              <a:rPr lang="en-GB" sz="1400">
                <a:solidFill>
                  <a:schemeClr val="bg1"/>
                </a:solidFill>
                <a:cs typeface="Arial"/>
              </a:rPr>
              <a:t>Dingolfing</a:t>
            </a:r>
            <a:r>
              <a:rPr lang="en-GB" sz="1400">
                <a:solidFill>
                  <a:schemeClr val="bg1"/>
                </a:solidFill>
                <a:cs typeface="Arial"/>
              </a:rPr>
              <a:t>: </a:t>
            </a:r>
            <a:endParaRPr/>
          </a:p>
          <a:p>
            <a:pPr algn="ctr">
              <a:defRPr/>
            </a:pPr>
            <a:r>
              <a:rPr lang="en-GB" sz="1400">
                <a:solidFill>
                  <a:schemeClr val="bg1"/>
                </a:solidFill>
                <a:cs typeface="Arial"/>
              </a:rPr>
              <a:t>Sustainable Operations and Business (SIOB)</a:t>
            </a:r>
            <a:endParaRPr/>
          </a:p>
          <a:p>
            <a:pPr algn="ctr">
              <a:defRPr/>
            </a:pPr>
            <a:r>
              <a:rPr lang="en-GB" sz="1400" i="1">
                <a:solidFill>
                  <a:schemeClr val="bg1"/>
                </a:solidFill>
                <a:cs typeface="Arial"/>
              </a:rPr>
              <a:t>Landshut University acts on a regional and international level </a:t>
            </a:r>
            <a:endParaRPr/>
          </a:p>
        </p:txBody>
      </p:sp>
      <p:sp>
        <p:nvSpPr>
          <p:cNvPr id="15" name="Rechteck 14"/>
          <p:cNvSpPr/>
          <p:nvPr/>
        </p:nvSpPr>
        <p:spPr bwMode="auto">
          <a:xfrm>
            <a:off x="2591620" y="5116644"/>
            <a:ext cx="5144687" cy="976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a:solidFill>
                  <a:schemeClr val="bg1"/>
                </a:solidFill>
                <a:cs typeface="Arial"/>
              </a:rPr>
              <a:t>Medical Campus Lower Bavaria (MCN)</a:t>
            </a:r>
            <a:endParaRPr/>
          </a:p>
          <a:p>
            <a:pPr algn="ctr">
              <a:lnSpc>
                <a:spcPct val="150000"/>
              </a:lnSpc>
              <a:defRPr/>
            </a:pPr>
            <a:r>
              <a:rPr lang="en-GB" sz="1400" i="1">
                <a:solidFill>
                  <a:schemeClr val="bg1"/>
                </a:solidFill>
                <a:cs typeface="Arial"/>
              </a:rPr>
              <a:t>Landshut University establishes courses of Human Medicine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Research and Transfer</a:t>
            </a:r>
            <a:endParaRPr lang="en-US"/>
          </a:p>
        </p:txBody>
      </p:sp>
      <p:sp>
        <p:nvSpPr>
          <p:cNvPr id="3" name="Untertitel 2"/>
          <p:cNvSpPr>
            <a:spLocks noGrp="1"/>
          </p:cNvSpPr>
          <p:nvPr>
            <p:ph type="subTitle" idx="1"/>
          </p:nvPr>
        </p:nvSpPr>
        <p:spPr bwMode="auto"/>
        <p:txBody>
          <a:bodyPr/>
          <a:lstStyle/>
          <a:p>
            <a:pPr>
              <a:defRPr/>
            </a:pP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6" name="Bildplatzhalter 4"/>
          <p:cNvPicPr>
            <a:picLocks noChangeAspect="1"/>
          </p:cNvPicPr>
          <p:nvPr/>
        </p:nvPicPr>
        <p:blipFill>
          <a:blip r:embed="rId4"/>
          <a:stretch/>
        </p:blipFill>
        <p:spPr bwMode="auto">
          <a:xfrm>
            <a:off x="6681184" y="0"/>
            <a:ext cx="5510815" cy="367567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Hochschule Landshut 16:9 EN">
  <a:themeElements>
    <a:clrScheme name="PPT Template Hochschule Landshut">
      <a:dk1>
        <a:srgbClr val="626262"/>
      </a:dk1>
      <a:lt1>
        <a:sysClr val="window" lastClr="FFFFFF"/>
      </a:lt1>
      <a:dk2>
        <a:srgbClr val="BE0000"/>
      </a:dk2>
      <a:lt2>
        <a:srgbClr val="D2D2D2"/>
      </a:lt2>
      <a:accent1>
        <a:srgbClr val="4B9664"/>
      </a:accent1>
      <a:accent2>
        <a:srgbClr val="4196B4"/>
      </a:accent2>
      <a:accent3>
        <a:srgbClr val="FFB400"/>
      </a:accent3>
      <a:accent4>
        <a:srgbClr val="325596"/>
      </a:accent4>
      <a:accent5>
        <a:srgbClr val="5F4678"/>
      </a:accent5>
      <a:accent6>
        <a:srgbClr val="78B400"/>
      </a:accent6>
      <a:hlink>
        <a:srgbClr val="000000"/>
      </a:hlink>
      <a:folHlink>
        <a:srgbClr val="62626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theme>
</file>

<file path=ppt/theme/theme2.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ONLYOFFICE/8.0.1.31</Application>
  <DocSecurity>0</DocSecurity>
  <PresentationFormat>Breitbild</PresentationFormat>
  <Paragraphs>0</Paragraphs>
  <Slides>29</Slides>
  <Notes>29</Notes>
  <HiddenSlides>0</HiddenSlides>
  <MMClips>2</MMClips>
  <ScaleCrop>0</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Nadja Schäffer</dc:creator>
  <cp:keywords/>
  <dc:description/>
  <dc:identifier/>
  <dc:language/>
  <cp:lastModifiedBy>Yeliz (Guest)</cp:lastModifiedBy>
  <cp:revision>157</cp:revision>
  <dcterms:created xsi:type="dcterms:W3CDTF">2023-09-19T08:42:43Z</dcterms:created>
  <dcterms:modified xsi:type="dcterms:W3CDTF">2024-06-25T07:56:20Z</dcterms:modified>
  <cp:category/>
  <cp:contentStatus/>
  <cp:version/>
</cp:coreProperties>
</file>