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sldIdLst>
    <p:sldId id="256" r:id="rId2"/>
    <p:sldId id="314" r:id="rId3"/>
    <p:sldId id="315" r:id="rId4"/>
    <p:sldId id="316" r:id="rId5"/>
    <p:sldId id="317" r:id="rId6"/>
    <p:sldId id="318" r:id="rId7"/>
    <p:sldId id="319" r:id="rId8"/>
    <p:sldId id="320" r:id="rId9"/>
    <p:sldId id="321" r:id="rId10"/>
    <p:sldId id="322" r:id="rId11"/>
    <p:sldId id="324" r:id="rId12"/>
    <p:sldId id="312" r:id="rId13"/>
    <p:sldId id="323" r:id="rId14"/>
    <p:sldId id="313" r:id="rId15"/>
    <p:sldId id="327" r:id="rId16"/>
    <p:sldId id="328" r:id="rId17"/>
    <p:sldId id="292" r:id="rId18"/>
    <p:sldId id="293" r:id="rId19"/>
    <p:sldId id="334" r:id="rId20"/>
    <p:sldId id="329" r:id="rId21"/>
    <p:sldId id="262" r:id="rId22"/>
    <p:sldId id="296" r:id="rId23"/>
    <p:sldId id="326" r:id="rId24"/>
    <p:sldId id="298" r:id="rId25"/>
    <p:sldId id="299" r:id="rId26"/>
    <p:sldId id="300" r:id="rId27"/>
    <p:sldId id="331" r:id="rId28"/>
    <p:sldId id="332" r:id="rId29"/>
    <p:sldId id="276" r:id="rId30"/>
  </p:sldIdLst>
  <p:sldSz cx="12192000" cy="6858000"/>
  <p:notesSz cx="6858000" cy="9144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784" autoAdjust="0"/>
  </p:normalViewPr>
  <p:slideViewPr>
    <p:cSldViewPr snapToGrid="0" showGuides="1">
      <p:cViewPr varScale="1">
        <p:scale>
          <a:sx n="102" d="100"/>
          <a:sy n="102" d="100"/>
        </p:scale>
        <p:origin x="114"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Spalte1</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0D5C-422E-8E7E-8652B0E67D4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D5C-422E-8E7E-8652B0E67D46}"/>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0D5C-422E-8E7E-8652B0E67D46}"/>
              </c:ext>
            </c:extLst>
          </c:dPt>
          <c:dPt>
            <c:idx val="3"/>
            <c:bubble3D val="0"/>
            <c:explosion val="1"/>
            <c:spPr>
              <a:solidFill>
                <a:schemeClr val="accent3"/>
              </a:solidFill>
              <a:ln w="19050">
                <a:solidFill>
                  <a:schemeClr val="lt1"/>
                </a:solidFill>
              </a:ln>
              <a:effectLst/>
            </c:spPr>
            <c:extLst>
              <c:ext xmlns:c16="http://schemas.microsoft.com/office/drawing/2014/chart" uri="{C3380CC4-5D6E-409C-BE32-E72D297353CC}">
                <c16:uniqueId val="{00000007-0D5C-422E-8E7E-8652B0E67D46}"/>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0D5C-422E-8E7E-8652B0E67D4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D5C-422E-8E7E-8652B0E67D46}"/>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de-D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Tabelle1!$A$2:$A$7</c:f>
              <c:strCache>
                <c:ptCount val="6"/>
                <c:pt idx="0">
                  <c:v>Soziale Arbeit</c:v>
                </c:pt>
                <c:pt idx="1">
                  <c:v>Elektrotechnik/Wirtschaftsingenieurwesen</c:v>
                </c:pt>
                <c:pt idx="2">
                  <c:v>Maschinen- und Bauwesen</c:v>
                </c:pt>
                <c:pt idx="3">
                  <c:v>Informatik</c:v>
                </c:pt>
                <c:pt idx="4">
                  <c:v>Interdisziplinäre Studien</c:v>
                </c:pt>
                <c:pt idx="5">
                  <c:v>Betriebswirtschaft</c:v>
                </c:pt>
              </c:strCache>
            </c:strRef>
          </c:cat>
          <c:val>
            <c:numRef>
              <c:f>Tabelle1!$B$2:$B$7</c:f>
              <c:numCache>
                <c:formatCode>General</c:formatCode>
                <c:ptCount val="6"/>
                <c:pt idx="0">
                  <c:v>769</c:v>
                </c:pt>
                <c:pt idx="1">
                  <c:v>1251</c:v>
                </c:pt>
                <c:pt idx="2">
                  <c:v>505</c:v>
                </c:pt>
                <c:pt idx="3">
                  <c:v>736</c:v>
                </c:pt>
                <c:pt idx="4">
                  <c:v>648</c:v>
                </c:pt>
                <c:pt idx="5">
                  <c:v>986</c:v>
                </c:pt>
              </c:numCache>
            </c:numRef>
          </c:val>
          <c:extLst>
            <c:ext xmlns:c16="http://schemas.microsoft.com/office/drawing/2014/chart" uri="{C3380CC4-5D6E-409C-BE32-E72D297353CC}">
              <c16:uniqueId val="{0000000C-0D5C-422E-8E7E-8652B0E67D46}"/>
            </c:ext>
          </c:extLst>
        </c:ser>
        <c:dLbls>
          <c:showLegendKey val="0"/>
          <c:showVal val="0"/>
          <c:showCatName val="0"/>
          <c:showSerName val="0"/>
          <c:showPercent val="0"/>
          <c:showBubbleSize val="0"/>
          <c:showLeaderLines val="1"/>
        </c:dLbls>
        <c:firstSliceAng val="158"/>
        <c:holeSize val="5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0.32864</cdr:x>
      <cdr:y>0.39062</cdr:y>
    </cdr:from>
    <cdr:to>
      <cdr:x>0.67135</cdr:x>
      <cdr:y>0.60937</cdr:y>
    </cdr:to>
    <cdr:sp macro="" textlink="">
      <cdr:nvSpPr>
        <cdr:cNvPr id="2" name="Textfeld 14">
          <a:extLst xmlns:a="http://schemas.openxmlformats.org/drawingml/2006/main">
            <a:ext uri="{FF2B5EF4-FFF2-40B4-BE49-F238E27FC236}">
              <a16:creationId xmlns:a16="http://schemas.microsoft.com/office/drawing/2014/main" id="{FF5A23D0-EFD7-7B40-B51F-F1B2EB8B77C4}"/>
            </a:ext>
          </a:extLst>
        </cdr:cNvPr>
        <cdr:cNvSpPr txBox="1">
          <a:spLocks xmlns:a="http://schemas.openxmlformats.org/drawingml/2006/main" noChangeArrowheads="1"/>
        </cdr:cNvSpPr>
      </cdr:nvSpPr>
      <cdr:spPr bwMode="auto">
        <a:xfrm xmlns:a="http://schemas.openxmlformats.org/drawingml/2006/main">
          <a:off x="2263864" y="1758722"/>
          <a:ext cx="2360751" cy="98488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spAutoFit/>
        </a:bodyPr>
        <a:lstStyle xmlns:a="http://schemas.openxmlformats.org/drawingml/2006/main">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xmlns:a="http://schemas.openxmlformats.org/drawingml/2006/main">
          <a:pPr algn="ctr" eaLnBrk="1" hangingPunct="1"/>
          <a:r>
            <a:rPr lang="de-DE" altLang="de-DE" sz="3600" b="1" dirty="0">
              <a:latin typeface="+mj-lt"/>
            </a:rPr>
            <a:t>4.895  </a:t>
          </a:r>
        </a:p>
        <a:p xmlns:a="http://schemas.openxmlformats.org/drawingml/2006/main">
          <a:pPr algn="ctr" eaLnBrk="1" hangingPunct="1"/>
          <a:r>
            <a:rPr lang="de-DE" altLang="de-DE" dirty="0" err="1">
              <a:latin typeface="+mj-lt"/>
            </a:rPr>
            <a:t>students</a:t>
          </a:r>
          <a:r>
            <a:rPr lang="de-DE" altLang="de-DE" dirty="0">
              <a:latin typeface="+mj-lt"/>
            </a:rPr>
            <a:t> </a:t>
          </a:r>
        </a:p>
        <a:p xmlns:a="http://schemas.openxmlformats.org/drawingml/2006/main">
          <a:pPr algn="ctr" eaLnBrk="1" hangingPunct="1"/>
          <a:r>
            <a:rPr lang="de-DE" altLang="de-DE" dirty="0">
              <a:latin typeface="+mj-lt"/>
            </a:rPr>
            <a:t>(</a:t>
          </a:r>
          <a:r>
            <a:rPr lang="de-DE" altLang="de-DE" dirty="0" err="1">
              <a:latin typeface="+mj-lt"/>
            </a:rPr>
            <a:t>winter</a:t>
          </a:r>
          <a:r>
            <a:rPr lang="de-DE" altLang="de-DE" dirty="0">
              <a:latin typeface="+mj-lt"/>
            </a:rPr>
            <a:t> </a:t>
          </a:r>
          <a:r>
            <a:rPr lang="de-DE" altLang="de-DE" dirty="0" err="1">
              <a:latin typeface="+mj-lt"/>
            </a:rPr>
            <a:t>semester</a:t>
          </a:r>
          <a:r>
            <a:rPr lang="de-DE" altLang="de-DE" dirty="0">
              <a:latin typeface="+mj-lt"/>
            </a:rPr>
            <a:t> 2024/25)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1E56B976-54ED-46C3-B06F-4D551B9D9F0B}" type="datetimeFigureOut">
              <a:rPr lang="en-US"/>
              <a:t>10/11/2024</a:t>
            </a:fld>
            <a:endParaRPr lang="en-US"/>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en-US"/>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862A55DA-F3A9-48FD-BEDD-193D472A2585}" type="slidenum">
              <a:rPr lang="en-US"/>
              <a:t>‹Nr.›</a:t>
            </a:fld>
            <a:endParaRPr lang="en-US"/>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959324E-A37F-1B3E-D74E-A925E44A0367}"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eaLnBrk="1" hangingPunct="1">
              <a:spcBef>
                <a:spcPct val="0"/>
              </a:spcBef>
            </a:pPr>
            <a:r>
              <a:rPr lang="de-DE" altLang="de-DE" b="1" dirty="0"/>
              <a:t>Technologiezentrum Energie </a:t>
            </a:r>
            <a:r>
              <a:rPr lang="de-DE" altLang="de-DE" dirty="0"/>
              <a:t>-&gt; Energiespeicher, -effizienz, Netz- und Systemintegration, dezentrale Energiesysteme</a:t>
            </a:r>
            <a:br>
              <a:rPr lang="de-DE" altLang="de-DE" dirty="0"/>
            </a:br>
            <a:r>
              <a:rPr lang="de-DE" altLang="de-DE" b="1" dirty="0"/>
              <a:t>Technologiezentrum Produktions- und Logistiksysteme </a:t>
            </a:r>
            <a:r>
              <a:rPr lang="de-DE" altLang="de-DE" dirty="0"/>
              <a:t>-&gt; Ressourceneffizienz, Industrie 4.0 (Einsatz von Real Time Location Systemen in der Produktion, Fabrikplanung, Werteorientierung in der Produktion, …)</a:t>
            </a:r>
          </a:p>
          <a:p>
            <a:pPr defTabSz="914400" eaLnBrk="1" hangingPunct="1">
              <a:spcBef>
                <a:spcPct val="0"/>
              </a:spcBef>
            </a:pPr>
            <a:r>
              <a:rPr lang="de-DE" altLang="de-DE" b="1" dirty="0"/>
              <a:t>Leichtbau-Cluster</a:t>
            </a:r>
            <a:r>
              <a:rPr lang="de-DE" altLang="de-DE" dirty="0"/>
              <a:t> -&gt; Netzwerk von Unternehmen, Forschungsinstitutionen und Dienstleistern. Fördert branchenübergreifende Zusammenarbeit in Leichtbautechnologien. </a:t>
            </a:r>
            <a:r>
              <a:rPr lang="de-DE" altLang="de-DE" dirty="0" err="1"/>
              <a:t>Bsp</a:t>
            </a:r>
            <a:r>
              <a:rPr lang="de-DE" altLang="de-DE" dirty="0"/>
              <a:t> Leichtbaumetalle, Kunststoffe, Leichtbaukonstruktion, Fertigungstechnologien …</a:t>
            </a:r>
          </a:p>
          <a:p>
            <a:pPr defTabSz="914400" eaLnBrk="1" hangingPunct="1">
              <a:spcBef>
                <a:spcPct val="0"/>
              </a:spcBef>
            </a:pPr>
            <a:r>
              <a:rPr lang="de-DE" altLang="de-DE" b="1" dirty="0"/>
              <a:t>Cluster Mikrosystemtechnik </a:t>
            </a:r>
            <a:r>
              <a:rPr lang="de-DE" altLang="de-DE" dirty="0"/>
              <a:t>-&gt; Vernetzen von Wirtschaft und Forschung, Bsp. Automobilinformatik, Kommunikationstechnik, Intelligente Sensorik …</a:t>
            </a:r>
          </a:p>
          <a:p>
            <a:pPr defTabSz="914400" eaLnBrk="1" hangingPunct="1">
              <a:spcBef>
                <a:spcPct val="0"/>
              </a:spcBef>
            </a:pPr>
            <a:r>
              <a:rPr lang="de-DE" altLang="de-DE" b="1" dirty="0"/>
              <a:t>Netzwerk Medizintechnik </a:t>
            </a:r>
            <a:r>
              <a:rPr lang="de-DE" altLang="de-DE" dirty="0"/>
              <a:t>-&gt; Partner aus Medizin, Wissenschaft und Politik. Vor allem medizinische Applikationen, </a:t>
            </a:r>
            <a:r>
              <a:rPr lang="de-DE" altLang="de-DE" dirty="0" err="1"/>
              <a:t>Bsp</a:t>
            </a:r>
            <a:r>
              <a:rPr lang="de-DE" altLang="de-DE" dirty="0"/>
              <a:t> minimalinvasive Diagnose- und Therapieverfahren</a:t>
            </a:r>
            <a:endParaRPr lang="de-DE" dirty="0"/>
          </a:p>
          <a:p>
            <a:endParaRPr lang="de-DE" dirty="0"/>
          </a:p>
        </p:txBody>
      </p:sp>
      <p:sp>
        <p:nvSpPr>
          <p:cNvPr id="4" name="Foliennummernplatzhalter 3"/>
          <p:cNvSpPr>
            <a:spLocks noGrp="1"/>
          </p:cNvSpPr>
          <p:nvPr>
            <p:ph type="sldNum" sz="quarter" idx="5"/>
          </p:nvPr>
        </p:nvSpPr>
        <p:spPr/>
        <p:txBody>
          <a:bodyPr/>
          <a:lstStyle/>
          <a:p>
            <a:fld id="{02866B63-ABF2-4051-B5E0-55F4C09865AA}" type="slidenum">
              <a:rPr lang="de-DE" smtClean="0"/>
              <a:t>12</a:t>
            </a:fld>
            <a:endParaRPr lang="de-DE"/>
          </a:p>
        </p:txBody>
      </p:sp>
    </p:spTree>
    <p:extLst>
      <p:ext uri="{BB962C8B-B14F-4D97-AF65-F5344CB8AC3E}">
        <p14:creationId xmlns:p14="http://schemas.microsoft.com/office/powerpoint/2010/main" val="1501288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862A55DA-F3A9-48FD-BEDD-193D472A2585}" type="slidenum">
              <a:rPr lang="en-US" smtClean="0"/>
              <a:t>15</a:t>
            </a:fld>
            <a:endParaRPr lang="en-US"/>
          </a:p>
        </p:txBody>
      </p:sp>
    </p:spTree>
    <p:extLst>
      <p:ext uri="{BB962C8B-B14F-4D97-AF65-F5344CB8AC3E}">
        <p14:creationId xmlns:p14="http://schemas.microsoft.com/office/powerpoint/2010/main" val="3607652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New </a:t>
            </a:r>
            <a:r>
              <a:rPr lang="de-DE" dirty="0" err="1"/>
              <a:t>strategy</a:t>
            </a:r>
            <a:endParaRPr lang="de-DE" dirty="0"/>
          </a:p>
        </p:txBody>
      </p:sp>
      <p:sp>
        <p:nvSpPr>
          <p:cNvPr id="4" name="Foliennummernplatzhalter 3"/>
          <p:cNvSpPr>
            <a:spLocks noGrp="1"/>
          </p:cNvSpPr>
          <p:nvPr>
            <p:ph type="sldNum" sz="quarter" idx="5"/>
          </p:nvPr>
        </p:nvSpPr>
        <p:spPr/>
        <p:txBody>
          <a:bodyPr/>
          <a:lstStyle/>
          <a:p>
            <a:pPr>
              <a:defRPr/>
            </a:pPr>
            <a:fld id="{862A55DA-F3A9-48FD-BEDD-193D472A2585}" type="slidenum">
              <a:rPr lang="en-US" smtClean="0"/>
              <a:t>16</a:t>
            </a:fld>
            <a:endParaRPr lang="en-US"/>
          </a:p>
        </p:txBody>
      </p:sp>
    </p:spTree>
    <p:extLst>
      <p:ext uri="{BB962C8B-B14F-4D97-AF65-F5344CB8AC3E}">
        <p14:creationId xmlns:p14="http://schemas.microsoft.com/office/powerpoint/2010/main" val="2822107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2866B63-ABF2-4051-B5E0-55F4C09865AA}" type="slidenum">
              <a:rPr lang="de-DE" smtClean="0"/>
              <a:t>17</a:t>
            </a:fld>
            <a:endParaRPr lang="de-DE"/>
          </a:p>
        </p:txBody>
      </p:sp>
    </p:spTree>
    <p:extLst>
      <p:ext uri="{BB962C8B-B14F-4D97-AF65-F5344CB8AC3E}">
        <p14:creationId xmlns:p14="http://schemas.microsoft.com/office/powerpoint/2010/main" val="2187443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pPr>
            <a:r>
              <a:rPr lang="de-DE" altLang="de-DE" dirty="0"/>
              <a:t>Beispiele für Studiengänge (jeweils fett sind neu gestartete Studiengänge bzw. neu zu startende Studiengänge)</a:t>
            </a:r>
          </a:p>
          <a:p>
            <a:pPr eaLnBrk="1" hangingPunct="1">
              <a:spcBef>
                <a:spcPct val="0"/>
              </a:spcBef>
            </a:pPr>
            <a:endParaRPr lang="de-DE" altLang="de-DE" dirty="0"/>
          </a:p>
          <a:p>
            <a:pPr eaLnBrk="1" hangingPunct="1">
              <a:spcBef>
                <a:spcPct val="0"/>
              </a:spcBef>
            </a:pPr>
            <a:r>
              <a:rPr lang="de-DE" altLang="de-DE" dirty="0"/>
              <a:t>BW – Betriebswirtschaft Bachelor, Personalmanagement Master</a:t>
            </a:r>
          </a:p>
          <a:p>
            <a:pPr eaLnBrk="1" hangingPunct="1">
              <a:spcBef>
                <a:spcPct val="0"/>
              </a:spcBef>
            </a:pPr>
            <a:r>
              <a:rPr lang="de-DE" altLang="de-DE" dirty="0"/>
              <a:t>ETWI – Wirtschaftsingenieurwesen Bachelor (auch berufsbegleitend), Elektrotechnik Master</a:t>
            </a:r>
          </a:p>
          <a:p>
            <a:pPr eaLnBrk="1" hangingPunct="1">
              <a:spcBef>
                <a:spcPct val="0"/>
              </a:spcBef>
            </a:pPr>
            <a:r>
              <a:rPr lang="de-DE" altLang="de-DE" dirty="0"/>
              <a:t>Informatik – Wirtschaftsinformatik Bachelor, Systems and Project Management MBA</a:t>
            </a:r>
          </a:p>
          <a:p>
            <a:pPr eaLnBrk="1" hangingPunct="1">
              <a:spcBef>
                <a:spcPct val="0"/>
              </a:spcBef>
            </a:pPr>
            <a:r>
              <a:rPr lang="de-DE" altLang="de-DE" dirty="0"/>
              <a:t>Maschinen – und Bauwesen – Energie- und Leichtbautechnik Bachelor, Leichtbau und Simulation Master</a:t>
            </a:r>
          </a:p>
          <a:p>
            <a:pPr eaLnBrk="1" hangingPunct="1">
              <a:spcBef>
                <a:spcPct val="0"/>
              </a:spcBef>
            </a:pPr>
            <a:r>
              <a:rPr lang="de-DE" altLang="de-DE" dirty="0"/>
              <a:t>Soziale Arbeit – Soziale Arbeit in der Kinder- und Jugendhilfe Bachelor, Klinische Sozialarbeit Master </a:t>
            </a:r>
          </a:p>
          <a:p>
            <a:pPr eaLnBrk="1" hangingPunct="1">
              <a:spcBef>
                <a:spcPct val="0"/>
              </a:spcBef>
            </a:pPr>
            <a:r>
              <a:rPr lang="de-DE" altLang="de-DE" dirty="0"/>
              <a:t>Interdisziplinäre Studien – Ingenieurpädagogik Bachelor, Gebärdensprachdolmetschen Bachelor</a:t>
            </a:r>
          </a:p>
          <a:p>
            <a:endParaRPr lang="de-DE" dirty="0"/>
          </a:p>
        </p:txBody>
      </p:sp>
      <p:sp>
        <p:nvSpPr>
          <p:cNvPr id="4" name="Foliennummernplatzhalter 3"/>
          <p:cNvSpPr>
            <a:spLocks noGrp="1"/>
          </p:cNvSpPr>
          <p:nvPr>
            <p:ph type="sldNum" sz="quarter" idx="5"/>
          </p:nvPr>
        </p:nvSpPr>
        <p:spPr/>
        <p:txBody>
          <a:bodyPr/>
          <a:lstStyle/>
          <a:p>
            <a:fld id="{02866B63-ABF2-4051-B5E0-55F4C09865AA}" type="slidenum">
              <a:rPr lang="de-DE" smtClean="0"/>
              <a:t>18</a:t>
            </a:fld>
            <a:endParaRPr lang="de-DE"/>
          </a:p>
        </p:txBody>
      </p:sp>
    </p:spTree>
    <p:extLst>
      <p:ext uri="{BB962C8B-B14F-4D97-AF65-F5344CB8AC3E}">
        <p14:creationId xmlns:p14="http://schemas.microsoft.com/office/powerpoint/2010/main" val="3766383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pPr>
            <a:r>
              <a:rPr lang="de-DE" altLang="de-DE" dirty="0"/>
              <a:t>Beispiele für Studiengänge:</a:t>
            </a:r>
          </a:p>
          <a:p>
            <a:pPr eaLnBrk="1" hangingPunct="1">
              <a:spcBef>
                <a:spcPct val="0"/>
              </a:spcBef>
            </a:pPr>
            <a:r>
              <a:rPr lang="de-DE" altLang="de-DE" dirty="0"/>
              <a:t>BW – Betriebswirtschaft Bachelor, Personalmanagement Master</a:t>
            </a:r>
          </a:p>
          <a:p>
            <a:pPr eaLnBrk="1" hangingPunct="1">
              <a:spcBef>
                <a:spcPct val="0"/>
              </a:spcBef>
            </a:pPr>
            <a:r>
              <a:rPr lang="de-DE" altLang="de-DE" dirty="0"/>
              <a:t>ETWI – Wirtschaftsingenieurwesen Bachelor (auch berufsbegleitend), Elektrotechnik Master</a:t>
            </a:r>
          </a:p>
          <a:p>
            <a:pPr eaLnBrk="1" hangingPunct="1">
              <a:spcBef>
                <a:spcPct val="0"/>
              </a:spcBef>
            </a:pPr>
            <a:r>
              <a:rPr lang="de-DE" altLang="de-DE" dirty="0"/>
              <a:t>Informatik – Wirtschaftsinformatik Bachelor, Systems and Project Management MBA</a:t>
            </a:r>
          </a:p>
          <a:p>
            <a:pPr eaLnBrk="1" hangingPunct="1">
              <a:spcBef>
                <a:spcPct val="0"/>
              </a:spcBef>
            </a:pPr>
            <a:r>
              <a:rPr lang="de-DE" altLang="de-DE" dirty="0"/>
              <a:t>Maschinen – und Bauwesen – Energie- und Leichtbautechnik Bachelor, Leichtbau und Simulation Master</a:t>
            </a:r>
          </a:p>
          <a:p>
            <a:pPr eaLnBrk="1" hangingPunct="1">
              <a:spcBef>
                <a:spcPct val="0"/>
              </a:spcBef>
            </a:pPr>
            <a:r>
              <a:rPr lang="de-DE" altLang="de-DE" dirty="0"/>
              <a:t>Soziale Arbeit – Soziale Arbeit in der Kinder- und Jugendhilfe Bachelor, Klinische Sozialarbeit Master </a:t>
            </a:r>
          </a:p>
          <a:p>
            <a:pPr eaLnBrk="1" hangingPunct="1">
              <a:spcBef>
                <a:spcPct val="0"/>
              </a:spcBef>
            </a:pPr>
            <a:r>
              <a:rPr lang="de-DE" altLang="de-DE" dirty="0"/>
              <a:t>Interdisziplinäre Studien – Ingenieurpädagogik Bachelor, Gebärdensprachdolmetschen Bachelor</a:t>
            </a:r>
          </a:p>
          <a:p>
            <a:endParaRPr lang="de-DE" dirty="0"/>
          </a:p>
        </p:txBody>
      </p:sp>
      <p:sp>
        <p:nvSpPr>
          <p:cNvPr id="4" name="Foliennummernplatzhalter 3"/>
          <p:cNvSpPr>
            <a:spLocks noGrp="1"/>
          </p:cNvSpPr>
          <p:nvPr>
            <p:ph type="sldNum" sz="quarter" idx="5"/>
          </p:nvPr>
        </p:nvSpPr>
        <p:spPr/>
        <p:txBody>
          <a:bodyPr/>
          <a:lstStyle/>
          <a:p>
            <a:fld id="{02866B63-ABF2-4051-B5E0-55F4C09865AA}" type="slidenum">
              <a:rPr lang="de-DE" smtClean="0"/>
              <a:t>19</a:t>
            </a:fld>
            <a:endParaRPr lang="de-DE"/>
          </a:p>
        </p:txBody>
      </p:sp>
    </p:spTree>
    <p:extLst>
      <p:ext uri="{BB962C8B-B14F-4D97-AF65-F5344CB8AC3E}">
        <p14:creationId xmlns:p14="http://schemas.microsoft.com/office/powerpoint/2010/main" val="1535578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eaLnBrk="1" hangingPunct="1">
              <a:lnSpc>
                <a:spcPct val="120000"/>
              </a:lnSpc>
              <a:spcAft>
                <a:spcPct val="30000"/>
              </a:spcAft>
            </a:pPr>
            <a:r>
              <a:rPr lang="de-DE" altLang="de-DE" b="1" dirty="0">
                <a:solidFill>
                  <a:srgbClr val="000000"/>
                </a:solidFill>
              </a:rPr>
              <a:t>Günstiger Leben </a:t>
            </a:r>
            <a:r>
              <a:rPr lang="de-DE" altLang="de-DE" dirty="0">
                <a:solidFill>
                  <a:srgbClr val="000000"/>
                </a:solidFill>
              </a:rPr>
              <a:t>in Landshut statt München</a:t>
            </a:r>
          </a:p>
          <a:p>
            <a:pPr defTabSz="914400" eaLnBrk="1" hangingPunct="1">
              <a:lnSpc>
                <a:spcPct val="120000"/>
              </a:lnSpc>
              <a:spcAft>
                <a:spcPct val="30000"/>
              </a:spcAft>
            </a:pPr>
            <a:r>
              <a:rPr lang="de-DE" altLang="de-DE" dirty="0">
                <a:solidFill>
                  <a:srgbClr val="000000"/>
                </a:solidFill>
                <a:ea typeface="Geneva" panose="020B0503030404040204" pitchFamily="34" charset="0"/>
                <a:cs typeface="Geneva" panose="020B0503030404040204" pitchFamily="34" charset="0"/>
              </a:rPr>
              <a:t>Campus: moderner zentraler Campus, Rennsportverein, Unicef, Campus Company für BWL, …</a:t>
            </a:r>
            <a:endParaRPr lang="de-DE" altLang="de-DE" dirty="0">
              <a:solidFill>
                <a:srgbClr val="000000"/>
              </a:solidFill>
            </a:endParaRPr>
          </a:p>
          <a:p>
            <a:pPr defTabSz="914400" eaLnBrk="1" hangingPunct="1">
              <a:lnSpc>
                <a:spcPct val="120000"/>
              </a:lnSpc>
              <a:spcAft>
                <a:spcPct val="30000"/>
              </a:spcAft>
            </a:pPr>
            <a:r>
              <a:rPr lang="de-DE" altLang="de-DE" dirty="0">
                <a:solidFill>
                  <a:srgbClr val="000000"/>
                </a:solidFill>
              </a:rPr>
              <a:t>Studium </a:t>
            </a:r>
            <a:r>
              <a:rPr lang="de-DE" altLang="de-DE" dirty="0" err="1">
                <a:solidFill>
                  <a:srgbClr val="000000"/>
                </a:solidFill>
              </a:rPr>
              <a:t>generale</a:t>
            </a:r>
            <a:r>
              <a:rPr lang="de-DE" altLang="de-DE" dirty="0">
                <a:solidFill>
                  <a:srgbClr val="000000"/>
                </a:solidFill>
              </a:rPr>
              <a:t>: Bspw. </a:t>
            </a:r>
            <a:r>
              <a:rPr lang="de-DE" altLang="de-DE" dirty="0" err="1">
                <a:solidFill>
                  <a:srgbClr val="000000"/>
                </a:solidFill>
              </a:rPr>
              <a:t>Entrepreneurial</a:t>
            </a:r>
            <a:r>
              <a:rPr lang="de-DE" altLang="de-DE" dirty="0">
                <a:solidFill>
                  <a:srgbClr val="000000"/>
                </a:solidFill>
              </a:rPr>
              <a:t> Design, Überzeugend sprechen, </a:t>
            </a:r>
            <a:r>
              <a:rPr lang="de-DE" altLang="de-DE" dirty="0"/>
              <a:t>Über die Schwierigkeit nicht rassistisch zu sein …</a:t>
            </a:r>
          </a:p>
          <a:p>
            <a:pPr defTabSz="914400" eaLnBrk="1" hangingPunct="1">
              <a:lnSpc>
                <a:spcPct val="120000"/>
              </a:lnSpc>
              <a:spcAft>
                <a:spcPct val="30000"/>
              </a:spcAft>
            </a:pPr>
            <a:r>
              <a:rPr lang="de-DE" altLang="de-DE" dirty="0">
                <a:solidFill>
                  <a:srgbClr val="000000"/>
                </a:solidFill>
              </a:rPr>
              <a:t>Praxisorientiert, kleine Studiengruppen</a:t>
            </a:r>
          </a:p>
          <a:p>
            <a:pPr defTabSz="914400" eaLnBrk="1" hangingPunct="1">
              <a:lnSpc>
                <a:spcPct val="120000"/>
              </a:lnSpc>
              <a:spcAft>
                <a:spcPct val="30000"/>
              </a:spcAft>
            </a:pPr>
            <a:r>
              <a:rPr lang="de-DE" altLang="de-DE" dirty="0">
                <a:solidFill>
                  <a:srgbClr val="000000"/>
                </a:solidFill>
              </a:rPr>
              <a:t>Gute Betreuung durch Lehrende</a:t>
            </a:r>
          </a:p>
          <a:p>
            <a:pPr defTabSz="914400" eaLnBrk="1" hangingPunct="1">
              <a:lnSpc>
                <a:spcPct val="120000"/>
              </a:lnSpc>
              <a:spcAft>
                <a:spcPct val="30000"/>
              </a:spcAft>
            </a:pPr>
            <a:r>
              <a:rPr lang="de-DE" altLang="de-DE" dirty="0">
                <a:solidFill>
                  <a:srgbClr val="000000"/>
                </a:solidFill>
              </a:rPr>
              <a:t>Partneruniversitäten, </a:t>
            </a:r>
            <a:r>
              <a:rPr lang="de-DE" altLang="de-DE" dirty="0" err="1">
                <a:solidFill>
                  <a:srgbClr val="000000"/>
                </a:solidFill>
              </a:rPr>
              <a:t>bspw</a:t>
            </a:r>
            <a:r>
              <a:rPr lang="de-DE" altLang="de-DE" dirty="0">
                <a:solidFill>
                  <a:srgbClr val="000000"/>
                </a:solidFill>
              </a:rPr>
              <a:t> Irland, Finnland, Russland, GB, Niederlande, China, USA, …</a:t>
            </a:r>
            <a:br>
              <a:rPr lang="de-DE" altLang="de-DE" dirty="0">
                <a:solidFill>
                  <a:srgbClr val="000000"/>
                </a:solidFill>
              </a:rPr>
            </a:br>
            <a:r>
              <a:rPr lang="de-DE" altLang="de-DE" dirty="0">
                <a:solidFill>
                  <a:srgbClr val="000000"/>
                </a:solidFill>
              </a:rPr>
              <a:t>Sprachenzentrum bspw. Englisch, Deutsch als Fremdsprache, Russisch, Französisch, Italienisch, Chinesisch, Japanisch …</a:t>
            </a:r>
          </a:p>
          <a:p>
            <a:pPr defTabSz="914400" eaLnBrk="1" hangingPunct="1">
              <a:lnSpc>
                <a:spcPct val="120000"/>
              </a:lnSpc>
              <a:spcAft>
                <a:spcPct val="30000"/>
              </a:spcAft>
            </a:pPr>
            <a:r>
              <a:rPr lang="de-DE" altLang="de-DE" dirty="0">
                <a:solidFill>
                  <a:srgbClr val="000000"/>
                </a:solidFill>
              </a:rPr>
              <a:t>Intensive Kontakte und Kooperationen zur Industrie und sozialen Einrichtungen, </a:t>
            </a:r>
            <a:r>
              <a:rPr lang="de-DE" altLang="de-DE" dirty="0" err="1">
                <a:solidFill>
                  <a:srgbClr val="000000"/>
                </a:solidFill>
              </a:rPr>
              <a:t>bsp.</a:t>
            </a:r>
            <a:r>
              <a:rPr lang="de-DE" altLang="de-DE" dirty="0">
                <a:solidFill>
                  <a:srgbClr val="000000"/>
                </a:solidFill>
              </a:rPr>
              <a:t> Leoni AG, </a:t>
            </a:r>
            <a:r>
              <a:rPr lang="de-DE" altLang="de-DE" dirty="0" err="1">
                <a:solidFill>
                  <a:srgbClr val="000000"/>
                </a:solidFill>
              </a:rPr>
              <a:t>Dräxlmeier</a:t>
            </a:r>
            <a:r>
              <a:rPr lang="de-DE" altLang="de-DE" dirty="0">
                <a:solidFill>
                  <a:srgbClr val="000000"/>
                </a:solidFill>
              </a:rPr>
              <a:t>, BMW, …</a:t>
            </a:r>
            <a:endParaRPr lang="de-DE" altLang="de-DE" dirty="0"/>
          </a:p>
          <a:p>
            <a:endParaRPr lang="de-DE" dirty="0"/>
          </a:p>
        </p:txBody>
      </p:sp>
      <p:sp>
        <p:nvSpPr>
          <p:cNvPr id="4" name="Foliennummernplatzhalter 3"/>
          <p:cNvSpPr>
            <a:spLocks noGrp="1"/>
          </p:cNvSpPr>
          <p:nvPr>
            <p:ph type="sldNum" sz="quarter" idx="5"/>
          </p:nvPr>
        </p:nvSpPr>
        <p:spPr/>
        <p:txBody>
          <a:bodyPr/>
          <a:lstStyle/>
          <a:p>
            <a:fld id="{02866B63-ABF2-4051-B5E0-55F4C09865AA}" type="slidenum">
              <a:rPr lang="de-DE" smtClean="0"/>
              <a:t>21</a:t>
            </a:fld>
            <a:endParaRPr lang="de-DE"/>
          </a:p>
        </p:txBody>
      </p:sp>
    </p:spTree>
    <p:extLst>
      <p:ext uri="{BB962C8B-B14F-4D97-AF65-F5344CB8AC3E}">
        <p14:creationId xmlns:p14="http://schemas.microsoft.com/office/powerpoint/2010/main" val="3533097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fontAlgn="auto" hangingPunct="1">
              <a:spcBef>
                <a:spcPts val="0"/>
              </a:spcBef>
              <a:spcAft>
                <a:spcPts val="0"/>
              </a:spcAft>
              <a:defRPr/>
            </a:pPr>
            <a:r>
              <a:rPr lang="de-DE" dirty="0"/>
              <a:t>IDEE = </a:t>
            </a:r>
            <a:r>
              <a:rPr lang="de-DE" b="1" dirty="0" err="1">
                <a:ea typeface="Geneva"/>
                <a:cs typeface="Geneva"/>
              </a:rPr>
              <a:t>Idea</a:t>
            </a:r>
            <a:r>
              <a:rPr lang="de-DE" b="1" dirty="0">
                <a:ea typeface="Geneva"/>
                <a:cs typeface="Geneva"/>
              </a:rPr>
              <a:t> Design &amp; Entrepreneurship Education</a:t>
            </a:r>
          </a:p>
          <a:p>
            <a:pPr eaLnBrk="1" fontAlgn="auto" hangingPunct="1">
              <a:spcBef>
                <a:spcPts val="0"/>
              </a:spcBef>
              <a:spcAft>
                <a:spcPts val="0"/>
              </a:spcAft>
              <a:defRPr/>
            </a:pPr>
            <a:endParaRPr lang="de-DE" b="1" dirty="0"/>
          </a:p>
          <a:p>
            <a:pPr eaLnBrk="1" fontAlgn="auto" hangingPunct="1">
              <a:spcBef>
                <a:spcPts val="0"/>
              </a:spcBef>
              <a:spcAft>
                <a:spcPts val="1200"/>
              </a:spcAft>
              <a:defRPr/>
            </a:pPr>
            <a:r>
              <a:rPr lang="de-DE" altLang="de-DE" dirty="0">
                <a:ea typeface="Geneva"/>
                <a:cs typeface="Geneva"/>
              </a:rPr>
              <a:t>Duales Studium / Praktika / Bachelor- und Masterarbeiten</a:t>
            </a:r>
            <a:endParaRPr lang="de-DE" altLang="de-DE" sz="100" dirty="0">
              <a:ea typeface="Geneva"/>
              <a:cs typeface="Geneva"/>
            </a:endParaRPr>
          </a:p>
          <a:p>
            <a:pPr eaLnBrk="1" fontAlgn="auto" hangingPunct="1">
              <a:spcBef>
                <a:spcPts val="1200"/>
              </a:spcBef>
              <a:spcAft>
                <a:spcPts val="0"/>
              </a:spcAft>
              <a:defRPr/>
            </a:pPr>
            <a:r>
              <a:rPr lang="de-DE" altLang="de-DE" dirty="0">
                <a:ea typeface="Geneva"/>
                <a:cs typeface="Geneva"/>
              </a:rPr>
              <a:t>Berufsbegleitende Studiengänge</a:t>
            </a:r>
          </a:p>
          <a:p>
            <a:pPr eaLnBrk="1" fontAlgn="auto" hangingPunct="1">
              <a:spcBef>
                <a:spcPts val="0"/>
              </a:spcBef>
              <a:spcAft>
                <a:spcPts val="0"/>
              </a:spcAft>
              <a:defRPr/>
            </a:pPr>
            <a:r>
              <a:rPr lang="de-DE" altLang="de-DE" dirty="0">
                <a:ea typeface="Geneva"/>
                <a:cs typeface="Geneva"/>
              </a:rPr>
              <a:t>Hochschulzertifikate (10 Tage)</a:t>
            </a:r>
          </a:p>
          <a:p>
            <a:pPr eaLnBrk="1" fontAlgn="auto" hangingPunct="1">
              <a:spcBef>
                <a:spcPts val="0"/>
              </a:spcBef>
              <a:spcAft>
                <a:spcPts val="1200"/>
              </a:spcAft>
              <a:defRPr/>
            </a:pPr>
            <a:r>
              <a:rPr lang="de-DE" altLang="de-DE" dirty="0">
                <a:ea typeface="Geneva"/>
                <a:cs typeface="Geneva"/>
              </a:rPr>
              <a:t>Hochschule Dual International (1 Jahr Sprach- und Kulturausbildung zur Vorbereitung auf Studiengänge)</a:t>
            </a:r>
          </a:p>
          <a:p>
            <a:pPr eaLnBrk="1" fontAlgn="auto" hangingPunct="1">
              <a:spcBef>
                <a:spcPts val="1200"/>
              </a:spcBef>
              <a:spcAft>
                <a:spcPts val="0"/>
              </a:spcAft>
              <a:defRPr/>
            </a:pPr>
            <a:r>
              <a:rPr lang="de-DE" sz="800" kern="0" dirty="0"/>
              <a:t>Themenspezifische Veranstaltungen</a:t>
            </a:r>
          </a:p>
          <a:p>
            <a:pPr eaLnBrk="1" fontAlgn="auto" hangingPunct="1">
              <a:spcBef>
                <a:spcPts val="0"/>
              </a:spcBef>
              <a:spcAft>
                <a:spcPts val="1200"/>
              </a:spcAft>
              <a:defRPr/>
            </a:pPr>
            <a:r>
              <a:rPr lang="de-DE" sz="800" kern="0" dirty="0"/>
              <a:t>Cluster-Mitgliedschaft und Veranstaltungen</a:t>
            </a:r>
            <a:endParaRPr lang="de-DE" sz="100" kern="0" dirty="0"/>
          </a:p>
          <a:p>
            <a:pPr eaLnBrk="1" fontAlgn="auto" hangingPunct="1">
              <a:spcBef>
                <a:spcPts val="1200"/>
              </a:spcBef>
              <a:spcAft>
                <a:spcPts val="600"/>
              </a:spcAft>
              <a:defRPr/>
            </a:pPr>
            <a:r>
              <a:rPr lang="de-DE" sz="800" kern="0" dirty="0"/>
              <a:t>Angewandte Forschung / gemeinsame Forschungsprojekte</a:t>
            </a:r>
          </a:p>
          <a:p>
            <a:pPr eaLnBrk="1" fontAlgn="auto" hangingPunct="1">
              <a:spcBef>
                <a:spcPts val="0"/>
              </a:spcBef>
              <a:spcAft>
                <a:spcPts val="0"/>
              </a:spcAft>
              <a:defRPr/>
            </a:pPr>
            <a:r>
              <a:rPr lang="de-DE" sz="800" kern="0" dirty="0"/>
              <a:t>Labor-“Dienstleistungen“</a:t>
            </a:r>
          </a:p>
          <a:p>
            <a:endParaRPr lang="de-DE" dirty="0"/>
          </a:p>
        </p:txBody>
      </p:sp>
      <p:sp>
        <p:nvSpPr>
          <p:cNvPr id="4" name="Foliennummernplatzhalter 3"/>
          <p:cNvSpPr>
            <a:spLocks noGrp="1"/>
          </p:cNvSpPr>
          <p:nvPr>
            <p:ph type="sldNum" sz="quarter" idx="5"/>
          </p:nvPr>
        </p:nvSpPr>
        <p:spPr/>
        <p:txBody>
          <a:bodyPr/>
          <a:lstStyle/>
          <a:p>
            <a:fld id="{02866B63-ABF2-4051-B5E0-55F4C09865AA}" type="slidenum">
              <a:rPr lang="de-DE" smtClean="0"/>
              <a:t>22</a:t>
            </a:fld>
            <a:endParaRPr lang="de-DE"/>
          </a:p>
        </p:txBody>
      </p:sp>
    </p:spTree>
    <p:extLst>
      <p:ext uri="{BB962C8B-B14F-4D97-AF65-F5344CB8AC3E}">
        <p14:creationId xmlns:p14="http://schemas.microsoft.com/office/powerpoint/2010/main" val="2624005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defTabSz="627063" rtl="0" eaLnBrk="0" fontAlgn="base" hangingPunct="0">
              <a:lnSpc>
                <a:spcPts val="2700"/>
              </a:lnSpc>
              <a:spcBef>
                <a:spcPct val="0"/>
              </a:spcBef>
              <a:spcAft>
                <a:spcPct val="0"/>
              </a:spcAft>
            </a:pPr>
            <a:endParaRPr lang="de-DE" b="0" kern="1200" cap="none" dirty="0">
              <a:ea typeface="ＭＳ Ｐゴシック" pitchFamily="34" charset="-128"/>
              <a:cs typeface="Arial" panose="020B0604020202020204" pitchFamily="34" charset="0"/>
            </a:endParaRPr>
          </a:p>
        </p:txBody>
      </p:sp>
      <p:sp>
        <p:nvSpPr>
          <p:cNvPr id="4" name="Foliennummernplatzhalter 3"/>
          <p:cNvSpPr>
            <a:spLocks noGrp="1"/>
          </p:cNvSpPr>
          <p:nvPr>
            <p:ph type="sldNum" sz="quarter" idx="5"/>
          </p:nvPr>
        </p:nvSpPr>
        <p:spPr/>
        <p:txBody>
          <a:bodyPr/>
          <a:lstStyle/>
          <a:p>
            <a:fld id="{02866B63-ABF2-4051-B5E0-55F4C09865AA}" type="slidenum">
              <a:rPr lang="de-DE" smtClean="0"/>
              <a:t>23</a:t>
            </a:fld>
            <a:endParaRPr lang="de-DE"/>
          </a:p>
        </p:txBody>
      </p:sp>
    </p:spTree>
    <p:extLst>
      <p:ext uri="{BB962C8B-B14F-4D97-AF65-F5344CB8AC3E}">
        <p14:creationId xmlns:p14="http://schemas.microsoft.com/office/powerpoint/2010/main" val="3033362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pPr>
            <a:r>
              <a:rPr lang="de-DE" altLang="de-DE" sz="1800" dirty="0"/>
              <a:t>Leichtbauwerkstoffe </a:t>
            </a:r>
            <a:br>
              <a:rPr lang="de-DE" altLang="de-DE" sz="1800" dirty="0"/>
            </a:br>
            <a:r>
              <a:rPr lang="de-DE" altLang="de-DE" dirty="0"/>
              <a:t>Stähle, Metalle, Kunststoffe, …</a:t>
            </a:r>
          </a:p>
          <a:p>
            <a:pPr eaLnBrk="1" hangingPunct="1">
              <a:spcBef>
                <a:spcPct val="0"/>
              </a:spcBef>
            </a:pPr>
            <a:r>
              <a:rPr lang="de-DE" altLang="de-DE" sz="1800" dirty="0"/>
              <a:t>Leichtbaukonstruktion </a:t>
            </a:r>
            <a:br>
              <a:rPr lang="de-DE" altLang="de-DE" sz="1800" dirty="0"/>
            </a:br>
            <a:r>
              <a:rPr lang="de-DE" altLang="de-DE" dirty="0"/>
              <a:t>Leichtbauweisen, Befestigungskonzepte, optimierte Konstruktionen, …</a:t>
            </a:r>
          </a:p>
          <a:p>
            <a:pPr eaLnBrk="1" hangingPunct="1">
              <a:spcBef>
                <a:spcPct val="0"/>
              </a:spcBef>
            </a:pPr>
            <a:r>
              <a:rPr lang="de-DE" altLang="de-DE" sz="1800" dirty="0"/>
              <a:t>Fertigungstechnologien</a:t>
            </a:r>
            <a:br>
              <a:rPr lang="de-DE" altLang="de-DE" sz="1800" dirty="0"/>
            </a:br>
            <a:r>
              <a:rPr lang="de-DE" altLang="de-DE" dirty="0"/>
              <a:t>Ur- und Umformtechniken, Füge- und Verbindungstechniken, Prozesssimulation, …</a:t>
            </a:r>
          </a:p>
          <a:p>
            <a:endParaRPr lang="de-DE" dirty="0"/>
          </a:p>
        </p:txBody>
      </p:sp>
      <p:sp>
        <p:nvSpPr>
          <p:cNvPr id="4" name="Foliennummernplatzhalter 3"/>
          <p:cNvSpPr>
            <a:spLocks noGrp="1"/>
          </p:cNvSpPr>
          <p:nvPr>
            <p:ph type="sldNum" sz="quarter" idx="5"/>
          </p:nvPr>
        </p:nvSpPr>
        <p:spPr/>
        <p:txBody>
          <a:bodyPr/>
          <a:lstStyle/>
          <a:p>
            <a:fld id="{02866B63-ABF2-4051-B5E0-55F4C09865AA}" type="slidenum">
              <a:rPr lang="de-DE" smtClean="0"/>
              <a:t>25</a:t>
            </a:fld>
            <a:endParaRPr lang="de-DE"/>
          </a:p>
        </p:txBody>
      </p:sp>
    </p:spTree>
    <p:extLst>
      <p:ext uri="{BB962C8B-B14F-4D97-AF65-F5344CB8AC3E}">
        <p14:creationId xmlns:p14="http://schemas.microsoft.com/office/powerpoint/2010/main" val="2921954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862A55DA-F3A9-48FD-BEDD-193D472A2585}" type="slidenum">
              <a:rPr lang="en-US" smtClean="0"/>
              <a:t>2</a:t>
            </a:fld>
            <a:endParaRPr lang="en-US"/>
          </a:p>
        </p:txBody>
      </p:sp>
    </p:spTree>
    <p:extLst>
      <p:ext uri="{BB962C8B-B14F-4D97-AF65-F5344CB8AC3E}">
        <p14:creationId xmlns:p14="http://schemas.microsoft.com/office/powerpoint/2010/main" val="1443511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pPr>
            <a:r>
              <a:rPr lang="de-DE" altLang="de-DE" b="1" dirty="0"/>
              <a:t>TZE:</a:t>
            </a:r>
          </a:p>
          <a:p>
            <a:pPr eaLnBrk="1" hangingPunct="1">
              <a:spcBef>
                <a:spcPct val="0"/>
              </a:spcBef>
            </a:pPr>
            <a:r>
              <a:rPr lang="de-DE" altLang="de-DE" dirty="0"/>
              <a:t>Labor-, Forschungs- und Entwicklungsstandort für den Forschungsschwerpunkt Energie an der Hochschule Landshut. Das TZE bietet Laborkapazität für die Elektrotechnik, für die Lithium-Ionen Zellfertigung und dazu ein nasschemisches Labor mit entsprechend qualifiziertem Personal. </a:t>
            </a:r>
          </a:p>
          <a:p>
            <a:pPr eaLnBrk="1" hangingPunct="1">
              <a:spcBef>
                <a:spcPct val="0"/>
              </a:spcBef>
            </a:pPr>
            <a:r>
              <a:rPr lang="de-DE" altLang="de-DE" dirty="0"/>
              <a:t>Demonstrationsstandort für Dezentrale Energiesysteme </a:t>
            </a:r>
          </a:p>
          <a:p>
            <a:pPr eaLnBrk="1" hangingPunct="1">
              <a:spcBef>
                <a:spcPct val="0"/>
              </a:spcBef>
            </a:pPr>
            <a:r>
              <a:rPr lang="de-DE" altLang="de-DE" dirty="0"/>
              <a:t>Auch Dienstleistungszentrum: Ingenieursdienstleistungen für Kommunen, Gewerbe und Industrie, konzeptionell und technisch, inkl. der Entwicklung, Qualifizierung und Quantifizierung von Methoden und Systemen zur dezentralen, ressourcenschonenden </a:t>
            </a:r>
            <a:r>
              <a:rPr lang="de-DE" altLang="de-DE" dirty="0" err="1"/>
              <a:t>Energieversorgungeratungs</a:t>
            </a:r>
            <a:r>
              <a:rPr lang="de-DE" altLang="de-DE" dirty="0"/>
              <a:t>- und Kompetenzzentrum in der Region und für die Hochschule Landshut im Hinblick auf die Energiewende</a:t>
            </a:r>
          </a:p>
          <a:p>
            <a:pPr eaLnBrk="1" hangingPunct="1">
              <a:spcBef>
                <a:spcPct val="0"/>
              </a:spcBef>
            </a:pPr>
            <a:endParaRPr lang="de-DE" altLang="de-DE" dirty="0"/>
          </a:p>
          <a:p>
            <a:pPr eaLnBrk="1" hangingPunct="1">
              <a:spcBef>
                <a:spcPct val="0"/>
              </a:spcBef>
            </a:pPr>
            <a:r>
              <a:rPr lang="de-DE" altLang="de-DE" b="1" dirty="0"/>
              <a:t>TZ PULS:</a:t>
            </a:r>
          </a:p>
          <a:p>
            <a:pPr eaLnBrk="1" hangingPunct="1">
              <a:spcBef>
                <a:spcPct val="0"/>
              </a:spcBef>
            </a:pPr>
            <a:r>
              <a:rPr lang="de-DE" altLang="de-DE" dirty="0"/>
              <a:t>Mit dem Forschungsschwerpunkt Produktion und Logistiksysteme stärkt die Hochschule die Innovationskraft im Raum Niederbayern nachhaltig, da hier zahlreiche Unternehmen mit diesem fachlichen Schwerpunkt angesiedelt sind.</a:t>
            </a:r>
          </a:p>
          <a:p>
            <a:pPr eaLnBrk="1" hangingPunct="1">
              <a:spcBef>
                <a:spcPct val="0"/>
              </a:spcBef>
            </a:pPr>
            <a:r>
              <a:rPr lang="de-DE" altLang="de-DE" dirty="0"/>
              <a:t>Das TZ PULS bietet die ideale und einzigartige Infrastruktur für angewandte Forschung und strategische Kooperation der Hochschule Landshut mit Fabrikausrüster- und Anwenderunternehmen der Produktionslogistik auf gemeinsamen Forschungs- und Entwicklungsfeldern. Es bildet mit einer 900m² großen Musterfabrik, 300 m² Projektfläche sowie einer modernen Produktionslogistikausstattung die bestmöglichste Infrastruktur, um zentraler Veranstaltungs-, Forschungs-, und Demonstrationsort für den Dialog mit den Unternehmen der Region zu werden. Insbesondere KMUs, welche üblicherweise nur über stark eingeschränkte Ressourcen für Forschung verfügen, haben mit der Ausstattung des TZ PULS sowie dem Zugang zu Partnern des Netzwerkes eine einzigartige Chance für angewandte Forschung. </a:t>
            </a:r>
            <a:endParaRPr lang="de-DE" altLang="de-DE" b="1" dirty="0"/>
          </a:p>
          <a:p>
            <a:endParaRPr lang="de-DE" dirty="0"/>
          </a:p>
        </p:txBody>
      </p:sp>
      <p:sp>
        <p:nvSpPr>
          <p:cNvPr id="4" name="Foliennummernplatzhalter 3"/>
          <p:cNvSpPr>
            <a:spLocks noGrp="1"/>
          </p:cNvSpPr>
          <p:nvPr>
            <p:ph type="sldNum" sz="quarter" idx="5"/>
          </p:nvPr>
        </p:nvSpPr>
        <p:spPr/>
        <p:txBody>
          <a:bodyPr/>
          <a:lstStyle/>
          <a:p>
            <a:fld id="{02866B63-ABF2-4051-B5E0-55F4C09865AA}" type="slidenum">
              <a:rPr lang="de-DE" smtClean="0"/>
              <a:t>26</a:t>
            </a:fld>
            <a:endParaRPr lang="de-DE"/>
          </a:p>
        </p:txBody>
      </p:sp>
    </p:spTree>
    <p:extLst>
      <p:ext uri="{BB962C8B-B14F-4D97-AF65-F5344CB8AC3E}">
        <p14:creationId xmlns:p14="http://schemas.microsoft.com/office/powerpoint/2010/main" val="3358403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pPr>
            <a:r>
              <a:rPr lang="de-DE" altLang="de-DE" b="1" dirty="0"/>
              <a:t>Leichtbau: </a:t>
            </a:r>
          </a:p>
          <a:p>
            <a:pPr eaLnBrk="1" hangingPunct="1">
              <a:spcBef>
                <a:spcPct val="0"/>
              </a:spcBef>
            </a:pPr>
            <a:r>
              <a:rPr lang="de-DE" altLang="de-DE" dirty="0"/>
              <a:t>Forschungsprojekte aktuell z.B. </a:t>
            </a:r>
            <a:r>
              <a:rPr lang="de-DE" altLang="de-DE" dirty="0" err="1"/>
              <a:t>Interreg</a:t>
            </a:r>
            <a:r>
              <a:rPr lang="de-DE" altLang="de-DE" dirty="0"/>
              <a:t> Österreich Bayern: Zusammenarbeit der Universität Salzburg (PLUS) und der Hochschule Landshut. Ziel:  gemeinsames, Forschungs- und Entwicklungszentrum für den Leichtbau „n2m“ (nano-</a:t>
            </a:r>
            <a:r>
              <a:rPr lang="de-DE" altLang="de-DE" dirty="0" err="1"/>
              <a:t>to</a:t>
            </a:r>
            <a:r>
              <a:rPr lang="de-DE" altLang="de-DE" dirty="0"/>
              <a:t>-</a:t>
            </a:r>
            <a:r>
              <a:rPr lang="de-DE" altLang="de-DE" dirty="0" err="1"/>
              <a:t>macro</a:t>
            </a:r>
            <a:r>
              <a:rPr lang="de-DE" altLang="de-DE" dirty="0"/>
              <a:t>)</a:t>
            </a:r>
          </a:p>
          <a:p>
            <a:pPr eaLnBrk="1" hangingPunct="1">
              <a:spcBef>
                <a:spcPct val="0"/>
              </a:spcBef>
            </a:pPr>
            <a:r>
              <a:rPr lang="de-DE" altLang="de-DE" b="1" dirty="0"/>
              <a:t>IKON:</a:t>
            </a:r>
          </a:p>
          <a:p>
            <a:pPr eaLnBrk="1" hangingPunct="1">
              <a:spcBef>
                <a:spcPct val="0"/>
              </a:spcBef>
            </a:pPr>
            <a:r>
              <a:rPr lang="de-DE" altLang="de-DE" dirty="0"/>
              <a:t>Erforscht soziale Zusammenhalte von Gesellschaften &amp; Menschen</a:t>
            </a:r>
          </a:p>
          <a:p>
            <a:pPr eaLnBrk="1" hangingPunct="1">
              <a:spcBef>
                <a:spcPct val="0"/>
              </a:spcBef>
            </a:pPr>
            <a:r>
              <a:rPr lang="de-DE" altLang="de-DE" dirty="0"/>
              <a:t>Beispiele aktuelle Projekte: Kinderschutz in Institutionen, Projekte gegen Islamophobie, Unterstützung von Institutionen bei Kommunikation über Missbrauchsvorfälle…</a:t>
            </a:r>
          </a:p>
          <a:p>
            <a:pPr eaLnBrk="1" hangingPunct="1">
              <a:spcBef>
                <a:spcPct val="0"/>
              </a:spcBef>
            </a:pPr>
            <a:r>
              <a:rPr lang="de-DE" altLang="de-DE" dirty="0"/>
              <a:t>Mitglied im Bayerischen Forschungsverbund </a:t>
            </a:r>
            <a:r>
              <a:rPr lang="de-DE" altLang="de-DE" dirty="0" err="1"/>
              <a:t>ForGenderCare</a:t>
            </a:r>
            <a:r>
              <a:rPr lang="de-DE" altLang="de-DE" dirty="0"/>
              <a:t> (Fr. Thiessen ist Sprecherin), untersucht den Zusammenhang von Gender (Geschlecht) und Care (Fürsorge) </a:t>
            </a:r>
          </a:p>
          <a:p>
            <a:endParaRPr lang="de-DE" dirty="0"/>
          </a:p>
        </p:txBody>
      </p:sp>
      <p:sp>
        <p:nvSpPr>
          <p:cNvPr id="4" name="Foliennummernplatzhalter 3"/>
          <p:cNvSpPr>
            <a:spLocks noGrp="1"/>
          </p:cNvSpPr>
          <p:nvPr>
            <p:ph type="sldNum" sz="quarter" idx="5"/>
          </p:nvPr>
        </p:nvSpPr>
        <p:spPr/>
        <p:txBody>
          <a:bodyPr/>
          <a:lstStyle/>
          <a:p>
            <a:fld id="{02866B63-ABF2-4051-B5E0-55F4C09865AA}" type="slidenum">
              <a:rPr lang="de-DE" smtClean="0"/>
              <a:t>27</a:t>
            </a:fld>
            <a:endParaRPr lang="de-DE"/>
          </a:p>
        </p:txBody>
      </p:sp>
    </p:spTree>
    <p:extLst>
      <p:ext uri="{BB962C8B-B14F-4D97-AF65-F5344CB8AC3E}">
        <p14:creationId xmlns:p14="http://schemas.microsoft.com/office/powerpoint/2010/main" val="1873230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pPr>
            <a:r>
              <a:rPr lang="de-DE" altLang="de-DE" b="1"/>
              <a:t>IDP</a:t>
            </a:r>
            <a:r>
              <a:rPr lang="de-DE" altLang="de-DE" b="1" dirty="0"/>
              <a:t>:</a:t>
            </a:r>
          </a:p>
          <a:p>
            <a:pPr eaLnBrk="1" hangingPunct="1">
              <a:spcBef>
                <a:spcPct val="0"/>
              </a:spcBef>
            </a:pPr>
            <a:r>
              <a:rPr lang="de-DE" altLang="de-DE" dirty="0"/>
              <a:t>Das Arbeitsfeld reicht von Themen des hybriden Projektmanagements bis hin zur Informationssystementwicklung, wobei vor allem Projektmanagement im Mittelstand, agiles Projektmanagement und Prozessmodellierung im besonderen Fokus der Forschungsarbeit und Weiterbildung stehen. Das IPIM ist Academic Member der </a:t>
            </a:r>
            <a:r>
              <a:rPr lang="de-DE" altLang="de-DE" dirty="0" err="1"/>
              <a:t>Object</a:t>
            </a:r>
            <a:r>
              <a:rPr lang="de-DE" altLang="de-DE" dirty="0"/>
              <a:t> Management Group </a:t>
            </a:r>
          </a:p>
          <a:p>
            <a:pPr eaLnBrk="1" hangingPunct="1">
              <a:spcBef>
                <a:spcPct val="0"/>
              </a:spcBef>
            </a:pPr>
            <a:endParaRPr lang="de-DE" altLang="de-DE" dirty="0"/>
          </a:p>
          <a:p>
            <a:pPr eaLnBrk="1" hangingPunct="1">
              <a:spcBef>
                <a:spcPct val="0"/>
              </a:spcBef>
            </a:pPr>
            <a:r>
              <a:rPr lang="de-DE" altLang="de-DE" b="1" dirty="0"/>
              <a:t>PULL:</a:t>
            </a:r>
          </a:p>
          <a:p>
            <a:pPr eaLnBrk="1" hangingPunct="1">
              <a:spcBef>
                <a:spcPct val="0"/>
              </a:spcBef>
            </a:pPr>
            <a:r>
              <a:rPr lang="de-DE" altLang="de-DE" dirty="0"/>
              <a:t>Befasst sich mit allem, was Prozesse effizienter und Produkte besser produzierbar macht sowie die Produktivität – egal wo und wie – erhöht. </a:t>
            </a:r>
          </a:p>
          <a:p>
            <a:pPr eaLnBrk="1" hangingPunct="1">
              <a:spcBef>
                <a:spcPct val="0"/>
              </a:spcBef>
            </a:pPr>
            <a:r>
              <a:rPr lang="de-DE" altLang="de-DE" u="sng" dirty="0"/>
              <a:t>Planungszentrum</a:t>
            </a:r>
            <a:r>
              <a:rPr lang="de-DE" altLang="de-DE" dirty="0"/>
              <a:t>: neueste Technologien und Vorgehensmodelle werden erforscht und präsentiert, die den Planer in der frühen Phase des Produktentstehungsprozesses bei einer kostenoptimalen Gestaltung der Produktions- und Logistikprozesse unterstützen. Aufbau einer durchgängigen Planungsumgebung von der 3D-Fabrikplanung.</a:t>
            </a:r>
          </a:p>
          <a:p>
            <a:pPr eaLnBrk="1" hangingPunct="1">
              <a:spcBef>
                <a:spcPct val="0"/>
              </a:spcBef>
            </a:pPr>
            <a:r>
              <a:rPr lang="de-DE" altLang="de-DE" u="sng" dirty="0"/>
              <a:t>Lernfabrik</a:t>
            </a:r>
            <a:r>
              <a:rPr lang="de-DE" altLang="de-DE" dirty="0"/>
              <a:t>: echte Fertigungszelle, die vom Lager und einer Vorfertigung über ein Routenzug-Konzept mit Bauteilen versorgt wird. </a:t>
            </a:r>
          </a:p>
          <a:p>
            <a:pPr eaLnBrk="1" hangingPunct="1">
              <a:spcBef>
                <a:spcPct val="0"/>
              </a:spcBef>
            </a:pPr>
            <a:endParaRPr lang="de-DE" altLang="de-DE" dirty="0"/>
          </a:p>
          <a:p>
            <a:pPr defTabSz="914400" eaLnBrk="1" hangingPunct="1">
              <a:spcBef>
                <a:spcPct val="0"/>
              </a:spcBef>
            </a:pPr>
            <a:endParaRPr lang="de-DE" dirty="0"/>
          </a:p>
        </p:txBody>
      </p:sp>
      <p:sp>
        <p:nvSpPr>
          <p:cNvPr id="4" name="Foliennummernplatzhalter 3"/>
          <p:cNvSpPr>
            <a:spLocks noGrp="1"/>
          </p:cNvSpPr>
          <p:nvPr>
            <p:ph type="sldNum" sz="quarter" idx="5"/>
          </p:nvPr>
        </p:nvSpPr>
        <p:spPr/>
        <p:txBody>
          <a:bodyPr/>
          <a:lstStyle/>
          <a:p>
            <a:fld id="{02866B63-ABF2-4051-B5E0-55F4C09865AA}" type="slidenum">
              <a:rPr lang="de-DE" smtClean="0"/>
              <a:t>28</a:t>
            </a:fld>
            <a:endParaRPr lang="de-DE"/>
          </a:p>
        </p:txBody>
      </p:sp>
    </p:spTree>
    <p:extLst>
      <p:ext uri="{BB962C8B-B14F-4D97-AF65-F5344CB8AC3E}">
        <p14:creationId xmlns:p14="http://schemas.microsoft.com/office/powerpoint/2010/main" val="3349941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eaLnBrk="1" hangingPunct="1">
              <a:spcBef>
                <a:spcPct val="20000"/>
              </a:spcBef>
              <a:buFontTx/>
              <a:buChar char="•"/>
            </a:pPr>
            <a:r>
              <a:rPr lang="de-DE" altLang="de-DE" dirty="0"/>
              <a:t>Anbindung an Europäische Metropolregion München </a:t>
            </a:r>
          </a:p>
          <a:p>
            <a:pPr marL="342900" indent="-342900" eaLnBrk="1" hangingPunct="1">
              <a:spcBef>
                <a:spcPct val="20000"/>
              </a:spcBef>
              <a:buFontTx/>
              <a:buChar char="•"/>
            </a:pPr>
            <a:r>
              <a:rPr lang="de-DE" altLang="de-DE" dirty="0"/>
              <a:t>Mitglied der Europaregion Donau-Moldau</a:t>
            </a:r>
          </a:p>
          <a:p>
            <a:pPr marL="342900" indent="-342900" eaLnBrk="1" hangingPunct="1">
              <a:spcBef>
                <a:spcPct val="20000"/>
              </a:spcBef>
              <a:buFontTx/>
              <a:buChar char="•"/>
            </a:pPr>
            <a:r>
              <a:rPr lang="de-DE" altLang="de-DE" dirty="0"/>
              <a:t>Nähe zum Münchener Flughafen</a:t>
            </a:r>
          </a:p>
          <a:p>
            <a:pPr marL="342900" indent="-342900" eaLnBrk="1" hangingPunct="1">
              <a:spcBef>
                <a:spcPct val="20000"/>
              </a:spcBef>
              <a:buFontTx/>
              <a:buChar char="•"/>
            </a:pPr>
            <a:r>
              <a:rPr lang="de-DE" altLang="de-DE" dirty="0"/>
              <a:t>Hervorragende Infrastruktur</a:t>
            </a:r>
          </a:p>
          <a:p>
            <a:pPr marL="342900" indent="-342900" eaLnBrk="1" hangingPunct="1">
              <a:spcBef>
                <a:spcPct val="20000"/>
              </a:spcBef>
              <a:buFontTx/>
              <a:buChar char="•"/>
            </a:pPr>
            <a:r>
              <a:rPr lang="de-DE" altLang="de-DE" dirty="0"/>
              <a:t>Gutes Investitionsklima</a:t>
            </a:r>
          </a:p>
          <a:p>
            <a:pPr marL="342900" indent="-342900" eaLnBrk="1" hangingPunct="1">
              <a:spcBef>
                <a:spcPct val="20000"/>
              </a:spcBef>
              <a:buFontTx/>
              <a:buChar char="•"/>
            </a:pPr>
            <a:r>
              <a:rPr lang="de-DE" altLang="de-DE" dirty="0"/>
              <a:t>Wirtschaftliche Prosperität sehr niedrige Arbeitslosigkeit (3,2%)</a:t>
            </a:r>
          </a:p>
          <a:p>
            <a:endParaRPr lang="de-DE" dirty="0"/>
          </a:p>
        </p:txBody>
      </p:sp>
      <p:sp>
        <p:nvSpPr>
          <p:cNvPr id="4" name="Foliennummernplatzhalter 3"/>
          <p:cNvSpPr>
            <a:spLocks noGrp="1"/>
          </p:cNvSpPr>
          <p:nvPr>
            <p:ph type="sldNum" sz="quarter" idx="5"/>
          </p:nvPr>
        </p:nvSpPr>
        <p:spPr/>
        <p:txBody>
          <a:bodyPr/>
          <a:lstStyle/>
          <a:p>
            <a:fld id="{02866B63-ABF2-4051-B5E0-55F4C09865AA}" type="slidenum">
              <a:rPr lang="de-DE" smtClean="0"/>
              <a:t>3</a:t>
            </a:fld>
            <a:endParaRPr lang="de-DE"/>
          </a:p>
        </p:txBody>
      </p:sp>
    </p:spTree>
    <p:extLst>
      <p:ext uri="{BB962C8B-B14F-4D97-AF65-F5344CB8AC3E}">
        <p14:creationId xmlns:p14="http://schemas.microsoft.com/office/powerpoint/2010/main" val="1075782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fontAlgn="auto" hangingPunct="1">
              <a:spcBef>
                <a:spcPts val="0"/>
              </a:spcBef>
              <a:spcAft>
                <a:spcPts val="0"/>
              </a:spcAft>
              <a:defRPr/>
            </a:pPr>
            <a:r>
              <a:rPr lang="de-DE" dirty="0">
                <a:ea typeface="ＭＳ Ｐゴシック" pitchFamily="34" charset="-128"/>
              </a:rPr>
              <a:t>Mittelgroße Hochschule, Persönlicher Kontakt zwischen Lehrenden und Studierenden</a:t>
            </a:r>
          </a:p>
          <a:p>
            <a:pPr eaLnBrk="1" fontAlgn="auto" hangingPunct="1">
              <a:spcBef>
                <a:spcPts val="0"/>
              </a:spcBef>
              <a:spcAft>
                <a:spcPts val="0"/>
              </a:spcAft>
              <a:defRPr/>
            </a:pPr>
            <a:r>
              <a:rPr lang="de-DE" dirty="0">
                <a:ea typeface="ＭＳ Ｐゴシック" pitchFamily="34" charset="-128"/>
              </a:rPr>
              <a:t>Viele internationale Partneruniversitäten</a:t>
            </a:r>
          </a:p>
          <a:p>
            <a:pPr eaLnBrk="1" fontAlgn="auto" hangingPunct="1">
              <a:spcBef>
                <a:spcPts val="0"/>
              </a:spcBef>
              <a:spcAft>
                <a:spcPts val="0"/>
              </a:spcAft>
              <a:defRPr/>
            </a:pPr>
            <a:r>
              <a:rPr lang="de-DE" dirty="0">
                <a:ea typeface="ＭＳ Ｐゴシック" pitchFamily="34" charset="-128"/>
              </a:rPr>
              <a:t>24 Stunden Bibliothek, Sprachenzentrum</a:t>
            </a:r>
          </a:p>
          <a:p>
            <a:pPr eaLnBrk="1" fontAlgn="auto" hangingPunct="1">
              <a:spcBef>
                <a:spcPts val="0"/>
              </a:spcBef>
              <a:spcAft>
                <a:spcPts val="0"/>
              </a:spcAft>
              <a:defRPr/>
            </a:pPr>
            <a:r>
              <a:rPr lang="de-DE" dirty="0">
                <a:ea typeface="ＭＳ Ｐゴシック" pitchFamily="34" charset="-128"/>
              </a:rPr>
              <a:t>Gut ausgestattete Labore</a:t>
            </a:r>
          </a:p>
          <a:p>
            <a:pPr eaLnBrk="1" fontAlgn="auto" hangingPunct="1">
              <a:spcBef>
                <a:spcPts val="0"/>
              </a:spcBef>
              <a:spcAft>
                <a:spcPts val="0"/>
              </a:spcAft>
              <a:defRPr/>
            </a:pPr>
            <a:r>
              <a:rPr lang="de-DE" kern="0" dirty="0">
                <a:ea typeface="ＭＳ Ｐゴシック" pitchFamily="34" charset="-128"/>
              </a:rPr>
              <a:t>Verschiedene Studentenorganisationen: </a:t>
            </a:r>
            <a:r>
              <a:rPr lang="de-DE" kern="0" dirty="0" err="1">
                <a:ea typeface="ＭＳ Ｐゴシック" pitchFamily="34" charset="-128"/>
              </a:rPr>
              <a:t>WingLa</a:t>
            </a:r>
            <a:r>
              <a:rPr lang="de-DE" kern="0" dirty="0">
                <a:ea typeface="ＭＳ Ｐゴシック" pitchFamily="34" charset="-128"/>
              </a:rPr>
              <a:t>, </a:t>
            </a:r>
            <a:r>
              <a:rPr lang="de-DE" kern="0" dirty="0" err="1">
                <a:ea typeface="ＭＳ Ｐゴシック" pitchFamily="34" charset="-128"/>
              </a:rPr>
              <a:t>Unicon</a:t>
            </a:r>
            <a:r>
              <a:rPr lang="de-DE" kern="0" dirty="0">
                <a:ea typeface="ＭＳ Ｐゴシック" pitchFamily="34" charset="-128"/>
              </a:rPr>
              <a:t>, Campus Landshut, LA </a:t>
            </a:r>
            <a:r>
              <a:rPr lang="de-DE" kern="0" dirty="0" err="1">
                <a:ea typeface="ＭＳ Ｐゴシック" pitchFamily="34" charset="-128"/>
              </a:rPr>
              <a:t>eRacing</a:t>
            </a:r>
            <a:r>
              <a:rPr lang="de-DE" kern="0" dirty="0">
                <a:ea typeface="ＭＳ Ｐゴシック" pitchFamily="34" charset="-128"/>
              </a:rPr>
              <a:t>, </a:t>
            </a:r>
            <a:r>
              <a:rPr lang="de-DE" kern="0" dirty="0" err="1">
                <a:ea typeface="ＭＳ Ｐゴシック" pitchFamily="34" charset="-128"/>
              </a:rPr>
              <a:t>Enactus</a:t>
            </a:r>
            <a:r>
              <a:rPr lang="de-DE" kern="0" dirty="0">
                <a:ea typeface="ＭＳ Ｐゴシック" pitchFamily="34" charset="-128"/>
              </a:rPr>
              <a:t>, UNICEF Hochschule Landshut </a:t>
            </a:r>
          </a:p>
          <a:p>
            <a:pPr eaLnBrk="1" fontAlgn="auto" hangingPunct="1">
              <a:spcBef>
                <a:spcPts val="0"/>
              </a:spcBef>
              <a:spcAft>
                <a:spcPts val="0"/>
              </a:spcAft>
              <a:defRPr/>
            </a:pPr>
            <a:r>
              <a:rPr lang="de-DE" kern="0" dirty="0">
                <a:ea typeface="ＭＳ Ｐゴシック" pitchFamily="34" charset="-128"/>
              </a:rPr>
              <a:t>Viele Veranstaltungen (Akademische Abschlussfeier, Gründernacht, Nach der Wissenschaften …)</a:t>
            </a:r>
          </a:p>
          <a:p>
            <a:pPr eaLnBrk="1" fontAlgn="auto" hangingPunct="1">
              <a:spcBef>
                <a:spcPts val="0"/>
              </a:spcBef>
              <a:spcAft>
                <a:spcPts val="0"/>
              </a:spcAft>
              <a:defRPr/>
            </a:pPr>
            <a:r>
              <a:rPr lang="de-DE" kern="0" dirty="0">
                <a:ea typeface="ＭＳ Ｐゴシック" pitchFamily="34" charset="-128"/>
              </a:rPr>
              <a:t>Hervorragende Evaluationen (Platz 1 auf MeinProf.de)</a:t>
            </a:r>
          </a:p>
          <a:p>
            <a:pPr eaLnBrk="1" fontAlgn="auto" hangingPunct="1">
              <a:spcBef>
                <a:spcPts val="0"/>
              </a:spcBef>
              <a:spcAft>
                <a:spcPts val="0"/>
              </a:spcAft>
              <a:buFont typeface="Wingdings" pitchFamily="2" charset="2"/>
              <a:buNone/>
              <a:defRPr/>
            </a:pPr>
            <a:r>
              <a:rPr lang="de-DE" b="1" kern="0" dirty="0">
                <a:ea typeface="ＭＳ Ｐゴシック" pitchFamily="34" charset="-128"/>
                <a:sym typeface="Wingdings" pitchFamily="2" charset="2"/>
              </a:rPr>
              <a:t> Ideales Umfeld für ein erfolgreiches Studium</a:t>
            </a:r>
            <a:endParaRPr lang="de-DE" kern="0" dirty="0">
              <a:ea typeface="ＭＳ Ｐゴシック" pitchFamily="34" charset="-128"/>
            </a:endParaRPr>
          </a:p>
          <a:p>
            <a:pPr eaLnBrk="1" fontAlgn="auto" hangingPunct="1">
              <a:spcBef>
                <a:spcPts val="0"/>
              </a:spcBef>
              <a:spcAft>
                <a:spcPts val="0"/>
              </a:spcAft>
              <a:defRPr/>
            </a:pPr>
            <a:r>
              <a:rPr lang="de-DE" dirty="0"/>
              <a:t>Beispiele für Studiengänge:</a:t>
            </a:r>
          </a:p>
          <a:p>
            <a:pPr eaLnBrk="1" fontAlgn="auto" hangingPunct="1">
              <a:spcBef>
                <a:spcPts val="0"/>
              </a:spcBef>
              <a:spcAft>
                <a:spcPts val="0"/>
              </a:spcAft>
              <a:defRPr/>
            </a:pPr>
            <a:r>
              <a:rPr lang="de-DE" dirty="0"/>
              <a:t>BW – Betriebswirtschaft Bachelor, Personalmanagement Master</a:t>
            </a:r>
          </a:p>
          <a:p>
            <a:pPr eaLnBrk="1" fontAlgn="auto" hangingPunct="1">
              <a:spcBef>
                <a:spcPts val="0"/>
              </a:spcBef>
              <a:spcAft>
                <a:spcPts val="0"/>
              </a:spcAft>
              <a:defRPr/>
            </a:pPr>
            <a:r>
              <a:rPr lang="de-DE" dirty="0"/>
              <a:t>ETWI – Wirtschaftsingenieurwesen Bachelor (auch berufsbegleitend, Verweis auf Institut für Weiterbildung), Elektrotechnik Master</a:t>
            </a:r>
          </a:p>
          <a:p>
            <a:pPr eaLnBrk="1" fontAlgn="auto" hangingPunct="1">
              <a:spcBef>
                <a:spcPts val="0"/>
              </a:spcBef>
              <a:spcAft>
                <a:spcPts val="0"/>
              </a:spcAft>
              <a:defRPr/>
            </a:pPr>
            <a:r>
              <a:rPr lang="de-DE" dirty="0"/>
              <a:t>Informatik – Wirtschaftsinformatik Bachelor, Systems and Project Management MBA</a:t>
            </a:r>
          </a:p>
          <a:p>
            <a:pPr eaLnBrk="1" fontAlgn="auto" hangingPunct="1">
              <a:spcBef>
                <a:spcPts val="0"/>
              </a:spcBef>
              <a:spcAft>
                <a:spcPts val="0"/>
              </a:spcAft>
              <a:defRPr/>
            </a:pPr>
            <a:r>
              <a:rPr lang="de-DE" dirty="0"/>
              <a:t>Maschinen- und Bauwesen – Energie- und Leichtbautechnik Bachelor, Leichtbau und Simulation Master</a:t>
            </a:r>
          </a:p>
          <a:p>
            <a:pPr eaLnBrk="1" fontAlgn="auto" hangingPunct="1">
              <a:spcBef>
                <a:spcPts val="0"/>
              </a:spcBef>
              <a:spcAft>
                <a:spcPts val="0"/>
              </a:spcAft>
              <a:defRPr/>
            </a:pPr>
            <a:r>
              <a:rPr lang="de-DE" dirty="0"/>
              <a:t>Soziale Arbeit – Soziale Arbeit in der Kinder- und Jugendhilfe Bachelor, Klinische Sozialarbeit Master </a:t>
            </a:r>
          </a:p>
          <a:p>
            <a:pPr eaLnBrk="1" fontAlgn="auto" hangingPunct="1">
              <a:spcBef>
                <a:spcPts val="0"/>
              </a:spcBef>
              <a:spcAft>
                <a:spcPts val="0"/>
              </a:spcAft>
              <a:defRPr/>
            </a:pPr>
            <a:r>
              <a:rPr lang="de-DE" dirty="0"/>
              <a:t>Interdisziplinäre Studien – Ingenieurpädagogik Bachelor, Gebärdensprachdolmetschen Bachelor</a:t>
            </a:r>
          </a:p>
          <a:p>
            <a:endParaRPr lang="de-DE" dirty="0"/>
          </a:p>
        </p:txBody>
      </p:sp>
      <p:sp>
        <p:nvSpPr>
          <p:cNvPr id="4" name="Foliennummernplatzhalter 3"/>
          <p:cNvSpPr>
            <a:spLocks noGrp="1"/>
          </p:cNvSpPr>
          <p:nvPr>
            <p:ph type="sldNum" sz="quarter" idx="5"/>
          </p:nvPr>
        </p:nvSpPr>
        <p:spPr/>
        <p:txBody>
          <a:bodyPr/>
          <a:lstStyle/>
          <a:p>
            <a:fld id="{02866B63-ABF2-4051-B5E0-55F4C09865AA}" type="slidenum">
              <a:rPr lang="de-DE" smtClean="0"/>
              <a:t>4</a:t>
            </a:fld>
            <a:endParaRPr lang="de-DE"/>
          </a:p>
        </p:txBody>
      </p:sp>
    </p:spTree>
    <p:extLst>
      <p:ext uri="{BB962C8B-B14F-4D97-AF65-F5344CB8AC3E}">
        <p14:creationId xmlns:p14="http://schemas.microsoft.com/office/powerpoint/2010/main" val="3384318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2866B63-ABF2-4051-B5E0-55F4C09865AA}" type="slidenum">
              <a:rPr lang="de-DE" smtClean="0"/>
              <a:t>5</a:t>
            </a:fld>
            <a:endParaRPr lang="de-DE"/>
          </a:p>
        </p:txBody>
      </p:sp>
    </p:spTree>
    <p:extLst>
      <p:ext uri="{BB962C8B-B14F-4D97-AF65-F5344CB8AC3E}">
        <p14:creationId xmlns:p14="http://schemas.microsoft.com/office/powerpoint/2010/main" val="2152635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spcAft>
                <a:spcPts val="1200"/>
              </a:spcAft>
            </a:pPr>
            <a:r>
              <a:rPr lang="de-DE" altLang="de-DE" dirty="0">
                <a:solidFill>
                  <a:srgbClr val="000000"/>
                </a:solidFill>
                <a:ea typeface="MS PGothic" panose="020B0600070205080204" pitchFamily="34" charset="-128"/>
              </a:rPr>
              <a:t>1978 	Gründung mit Fachbereichen Betriebswirtschaft und Sozialwesen</a:t>
            </a:r>
          </a:p>
          <a:p>
            <a:pPr eaLnBrk="1" hangingPunct="1">
              <a:spcBef>
                <a:spcPct val="0"/>
              </a:spcBef>
              <a:spcAft>
                <a:spcPts val="1200"/>
              </a:spcAft>
            </a:pPr>
            <a:r>
              <a:rPr lang="de-DE" altLang="de-DE" dirty="0">
                <a:solidFill>
                  <a:srgbClr val="000000"/>
                </a:solidFill>
                <a:ea typeface="MS PGothic" panose="020B0600070205080204" pitchFamily="34" charset="-128"/>
              </a:rPr>
              <a:t>1983	 Einrichtung der technischen Fakultät mit den Studiengängen Elektrotechnik und Maschinenbau (ab 1990 eigenständige Fakultäten)</a:t>
            </a:r>
          </a:p>
          <a:p>
            <a:pPr eaLnBrk="1" hangingPunct="1">
              <a:spcBef>
                <a:spcPct val="0"/>
              </a:spcBef>
              <a:spcAft>
                <a:spcPts val="1200"/>
              </a:spcAft>
            </a:pPr>
            <a:r>
              <a:rPr lang="de-DE" altLang="de-DE" dirty="0">
                <a:solidFill>
                  <a:srgbClr val="000000"/>
                </a:solidFill>
                <a:ea typeface="MS PGothic" panose="020B0600070205080204" pitchFamily="34" charset="-128"/>
              </a:rPr>
              <a:t>1993 	Studiengang Informatik (ab 2001 eigenständig)</a:t>
            </a:r>
          </a:p>
          <a:p>
            <a:pPr eaLnBrk="1" hangingPunct="1">
              <a:spcBef>
                <a:spcPct val="0"/>
              </a:spcBef>
              <a:spcAft>
                <a:spcPts val="1200"/>
              </a:spcAft>
            </a:pPr>
            <a:r>
              <a:rPr lang="de-DE" altLang="de-DE" dirty="0">
                <a:solidFill>
                  <a:srgbClr val="000000"/>
                </a:solidFill>
                <a:ea typeface="MS PGothic" panose="020B0600070205080204" pitchFamily="34" charset="-128"/>
              </a:rPr>
              <a:t>2002	 Gründung Leichtbau-Cluster und -Kompetenzzentrum</a:t>
            </a:r>
          </a:p>
          <a:p>
            <a:pPr eaLnBrk="1" hangingPunct="1">
              <a:spcBef>
                <a:spcPct val="0"/>
              </a:spcBef>
              <a:spcAft>
                <a:spcPts val="1200"/>
              </a:spcAft>
            </a:pPr>
            <a:r>
              <a:rPr lang="de-DE" altLang="de-DE" dirty="0">
                <a:solidFill>
                  <a:srgbClr val="000000"/>
                </a:solidFill>
                <a:ea typeface="MS PGothic" panose="020B0600070205080204" pitchFamily="34" charset="-128"/>
              </a:rPr>
              <a:t>2011 	Eröffnung Technologiezentrum Energie</a:t>
            </a:r>
          </a:p>
          <a:p>
            <a:pPr eaLnBrk="1" hangingPunct="1">
              <a:spcBef>
                <a:spcPct val="0"/>
              </a:spcBef>
              <a:spcAft>
                <a:spcPts val="1200"/>
              </a:spcAft>
            </a:pPr>
            <a:r>
              <a:rPr lang="de-DE" altLang="de-DE" dirty="0">
                <a:solidFill>
                  <a:srgbClr val="000000"/>
                </a:solidFill>
                <a:ea typeface="MS PGothic" panose="020B0600070205080204" pitchFamily="34" charset="-128"/>
              </a:rPr>
              <a:t>2012 	Überarbeitung Strategische Ausrichtung</a:t>
            </a:r>
          </a:p>
          <a:p>
            <a:pPr eaLnBrk="1" hangingPunct="1">
              <a:spcBef>
                <a:spcPct val="0"/>
              </a:spcBef>
              <a:spcAft>
                <a:spcPts val="1200"/>
              </a:spcAft>
            </a:pPr>
            <a:r>
              <a:rPr lang="de-DE" altLang="de-DE" dirty="0">
                <a:solidFill>
                  <a:srgbClr val="000000"/>
                </a:solidFill>
                <a:ea typeface="MS PGothic" panose="020B0600070205080204" pitchFamily="34" charset="-128"/>
              </a:rPr>
              <a:t>2013	 Gründung Institut für Interdisziplinäres Lernen (=&gt; Fakultät ab 15.03.2016), Beteiligung am Wissenschaftszentrum in Straubing 	</a:t>
            </a:r>
          </a:p>
          <a:p>
            <a:pPr eaLnBrk="1" hangingPunct="1">
              <a:spcBef>
                <a:spcPct val="0"/>
              </a:spcBef>
              <a:spcAft>
                <a:spcPts val="1200"/>
              </a:spcAft>
            </a:pPr>
            <a:r>
              <a:rPr lang="de-DE" altLang="de-DE" dirty="0">
                <a:solidFill>
                  <a:srgbClr val="000000"/>
                </a:solidFill>
                <a:ea typeface="MS PGothic" panose="020B0600070205080204" pitchFamily="34" charset="-128"/>
              </a:rPr>
              <a:t>2014	 erstmals über 5.000 Studierende, Entwicklung neuer differenzierender Studiengänge</a:t>
            </a:r>
          </a:p>
          <a:p>
            <a:pPr eaLnBrk="1" hangingPunct="1">
              <a:spcBef>
                <a:spcPct val="0"/>
              </a:spcBef>
              <a:spcAft>
                <a:spcPts val="1200"/>
              </a:spcAft>
            </a:pPr>
            <a:r>
              <a:rPr lang="de-DE" altLang="de-DE" dirty="0">
                <a:solidFill>
                  <a:srgbClr val="000000"/>
                </a:solidFill>
                <a:ea typeface="MS PGothic" panose="020B0600070205080204" pitchFamily="34" charset="-128"/>
              </a:rPr>
              <a:t>2015	 Mitgründung Netzwerk INDIGO (Internet und Digitalisierung Ostbayern)</a:t>
            </a:r>
          </a:p>
          <a:p>
            <a:endParaRPr lang="de-DE" dirty="0"/>
          </a:p>
        </p:txBody>
      </p:sp>
      <p:sp>
        <p:nvSpPr>
          <p:cNvPr id="4" name="Foliennummernplatzhalter 3"/>
          <p:cNvSpPr>
            <a:spLocks noGrp="1"/>
          </p:cNvSpPr>
          <p:nvPr>
            <p:ph type="sldNum" sz="quarter" idx="5"/>
          </p:nvPr>
        </p:nvSpPr>
        <p:spPr/>
        <p:txBody>
          <a:bodyPr/>
          <a:lstStyle/>
          <a:p>
            <a:fld id="{02866B63-ABF2-4051-B5E0-55F4C09865AA}" type="slidenum">
              <a:rPr lang="de-DE" smtClean="0"/>
              <a:t>6</a:t>
            </a:fld>
            <a:endParaRPr lang="de-DE"/>
          </a:p>
        </p:txBody>
      </p:sp>
    </p:spTree>
    <p:extLst>
      <p:ext uri="{BB962C8B-B14F-4D97-AF65-F5344CB8AC3E}">
        <p14:creationId xmlns:p14="http://schemas.microsoft.com/office/powerpoint/2010/main" val="1525309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ts val="2700"/>
              </a:lnSpc>
              <a:spcBef>
                <a:spcPct val="0"/>
              </a:spcBef>
              <a:spcAft>
                <a:spcPct val="0"/>
              </a:spcAft>
              <a:buClrTx/>
              <a:buSzTx/>
              <a:buFontTx/>
              <a:buNone/>
              <a:tabLst>
                <a:tab pos="627063" algn="l"/>
              </a:tabLst>
              <a:defRPr/>
            </a:pPr>
            <a:r>
              <a:rPr lang="de-DE" kern="1200" cap="none" dirty="0">
                <a:solidFill>
                  <a:srgbClr val="BE0000"/>
                </a:solidFill>
                <a:cs typeface="Arial" panose="020B0604020202020204" pitchFamily="34" charset="0"/>
              </a:rPr>
              <a:t>2016	</a:t>
            </a:r>
            <a:r>
              <a:rPr lang="de-DE" altLang="de-DE" dirty="0">
                <a:solidFill>
                  <a:srgbClr val="000000"/>
                </a:solidFill>
                <a:ea typeface="MS PGothic" panose="020B0600070205080204" pitchFamily="34" charset="-128"/>
              </a:rPr>
              <a:t>Gründung zweites Technologiezentrum TZ PULS</a:t>
            </a:r>
          </a:p>
          <a:p>
            <a:pPr marL="0" marR="0" lvl="0" indent="0" algn="l" defTabSz="914400" rtl="0" eaLnBrk="0" fontAlgn="base" latinLnBrk="0" hangingPunct="0">
              <a:lnSpc>
                <a:spcPts val="2700"/>
              </a:lnSpc>
              <a:spcBef>
                <a:spcPct val="0"/>
              </a:spcBef>
              <a:spcAft>
                <a:spcPct val="0"/>
              </a:spcAft>
              <a:buClrTx/>
              <a:buSzTx/>
              <a:buFontTx/>
              <a:buNone/>
              <a:tabLst>
                <a:tab pos="627063" algn="l"/>
              </a:tabLst>
              <a:defRPr/>
            </a:pPr>
            <a:r>
              <a:rPr lang="de-DE" b="0" kern="1200" cap="none" dirty="0">
                <a:solidFill>
                  <a:srgbClr val="272727"/>
                </a:solidFill>
                <a:cs typeface="Arial" panose="020B0604020202020204" pitchFamily="34" charset="0"/>
              </a:rPr>
              <a:t>2017	E</a:t>
            </a:r>
            <a:r>
              <a:rPr lang="de-DE" kern="1200" cap="none" dirty="0">
                <a:ea typeface="ＭＳ Ｐゴシック" pitchFamily="34" charset="-128"/>
                <a:cs typeface="Arial" panose="020B0604020202020204" pitchFamily="34" charset="0"/>
              </a:rPr>
              <a:t>röffnung</a:t>
            </a:r>
            <a:r>
              <a:rPr lang="de-DE" b="0" kern="1200" cap="none" dirty="0">
                <a:ea typeface="ＭＳ Ｐゴシック" pitchFamily="34" charset="-128"/>
                <a:cs typeface="Arial" panose="020B0604020202020204" pitchFamily="34" charset="0"/>
              </a:rPr>
              <a:t> des neuen A-Gebäudes</a:t>
            </a:r>
          </a:p>
          <a:p>
            <a:pPr lvl="0" defTabSz="627063" rtl="0" eaLnBrk="0" fontAlgn="base" hangingPunct="0">
              <a:lnSpc>
                <a:spcPts val="2700"/>
              </a:lnSpc>
              <a:spcBef>
                <a:spcPct val="0"/>
              </a:spcBef>
              <a:spcAft>
                <a:spcPct val="0"/>
              </a:spcAft>
            </a:pPr>
            <a:r>
              <a:rPr lang="de-DE" kern="1200" cap="none" dirty="0">
                <a:solidFill>
                  <a:srgbClr val="BE0000"/>
                </a:solidFill>
                <a:cs typeface="Arial" panose="020B0604020202020204" pitchFamily="34" charset="0"/>
              </a:rPr>
              <a:t>2019</a:t>
            </a:r>
            <a:r>
              <a:rPr lang="de-DE" b="0" kern="1200" cap="none" dirty="0">
                <a:solidFill>
                  <a:srgbClr val="BE0000"/>
                </a:solidFill>
                <a:ea typeface="ＭＳ Ｐゴシック" pitchFamily="34" charset="-128"/>
                <a:cs typeface="Arial" panose="020B0604020202020204" pitchFamily="34" charset="0"/>
              </a:rPr>
              <a:t> 	</a:t>
            </a:r>
            <a:r>
              <a:rPr lang="de-DE" kern="1200" cap="none" dirty="0">
                <a:ea typeface="ＭＳ Ｐゴシック" pitchFamily="34" charset="-128"/>
                <a:cs typeface="Arial" panose="020B0604020202020204" pitchFamily="34" charset="0"/>
              </a:rPr>
              <a:t>Spatenstich </a:t>
            </a:r>
            <a:r>
              <a:rPr lang="de-DE" b="0" kern="1200" cap="none" dirty="0">
                <a:ea typeface="ＭＳ Ｐゴシック" pitchFamily="34" charset="-128"/>
                <a:cs typeface="Arial" panose="020B0604020202020204" pitchFamily="34" charset="0"/>
              </a:rPr>
              <a:t>für den Neubau der Mensa</a:t>
            </a:r>
          </a:p>
          <a:p>
            <a:pPr lvl="0" defTabSz="627063" rtl="0" eaLnBrk="0" fontAlgn="base" hangingPunct="0">
              <a:lnSpc>
                <a:spcPts val="2700"/>
              </a:lnSpc>
              <a:spcBef>
                <a:spcPct val="0"/>
              </a:spcBef>
              <a:spcAft>
                <a:spcPct val="0"/>
              </a:spcAft>
            </a:pPr>
            <a:r>
              <a:rPr lang="de-DE" kern="1200" cap="none" dirty="0">
                <a:solidFill>
                  <a:srgbClr val="BE0000"/>
                </a:solidFill>
                <a:cs typeface="Arial" panose="020B0604020202020204" pitchFamily="34" charset="0"/>
              </a:rPr>
              <a:t>2020</a:t>
            </a:r>
            <a:r>
              <a:rPr lang="de-DE" b="0" kern="1200" cap="none" dirty="0">
                <a:solidFill>
                  <a:srgbClr val="272727"/>
                </a:solidFill>
                <a:ea typeface="ＭＳ Ｐゴシック" pitchFamily="34" charset="-128"/>
                <a:cs typeface="Arial" panose="020B0604020202020204" pitchFamily="34" charset="0"/>
              </a:rPr>
              <a:t> 	</a:t>
            </a:r>
            <a:r>
              <a:rPr lang="de-DE" kern="1200" cap="none" dirty="0">
                <a:solidFill>
                  <a:srgbClr val="272727"/>
                </a:solidFill>
                <a:ea typeface="ＭＳ Ｐゴシック" pitchFamily="34" charset="-128"/>
                <a:cs typeface="Arial" panose="020B0604020202020204" pitchFamily="34" charset="0"/>
              </a:rPr>
              <a:t>E</a:t>
            </a:r>
            <a:r>
              <a:rPr lang="de-DE" kern="1200" cap="none" dirty="0">
                <a:ea typeface="ＭＳ Ｐゴシック" pitchFamily="34" charset="-128"/>
                <a:cs typeface="Arial" panose="020B0604020202020204" pitchFamily="34" charset="0"/>
              </a:rPr>
              <a:t>röffnung</a:t>
            </a:r>
            <a:r>
              <a:rPr lang="de-DE" b="0" kern="1200" cap="none" dirty="0">
                <a:ea typeface="ＭＳ Ｐゴシック" pitchFamily="34" charset="-128"/>
                <a:cs typeface="Arial" panose="020B0604020202020204" pitchFamily="34" charset="0"/>
              </a:rPr>
              <a:t> des neuen Lernorts Tirschenreuth</a:t>
            </a:r>
          </a:p>
          <a:p>
            <a:pPr lvl="0" defTabSz="627063" rtl="0" eaLnBrk="0" fontAlgn="base" hangingPunct="0">
              <a:lnSpc>
                <a:spcPts val="2700"/>
              </a:lnSpc>
              <a:spcBef>
                <a:spcPct val="0"/>
              </a:spcBef>
              <a:spcAft>
                <a:spcPct val="0"/>
              </a:spcAft>
            </a:pPr>
            <a:r>
              <a:rPr lang="de-DE" kern="1200" cap="none" dirty="0">
                <a:solidFill>
                  <a:srgbClr val="BE0000"/>
                </a:solidFill>
                <a:cs typeface="Arial" panose="020B0604020202020204" pitchFamily="34" charset="0"/>
              </a:rPr>
              <a:t>2022</a:t>
            </a:r>
            <a:r>
              <a:rPr lang="de-DE" b="0" kern="1200" cap="none" dirty="0">
                <a:solidFill>
                  <a:srgbClr val="272727"/>
                </a:solidFill>
                <a:ea typeface="ＭＳ Ｐゴシック" pitchFamily="34" charset="-128"/>
                <a:cs typeface="Arial" panose="020B0604020202020204" pitchFamily="34" charset="0"/>
              </a:rPr>
              <a:t> 	</a:t>
            </a:r>
            <a:r>
              <a:rPr lang="de-DE" kern="1200" cap="none" dirty="0">
                <a:ea typeface="ＭＳ Ｐゴシック" pitchFamily="34" charset="-128"/>
                <a:cs typeface="Arial" panose="020B0604020202020204" pitchFamily="34" charset="0"/>
              </a:rPr>
              <a:t>Eröffnung</a:t>
            </a:r>
            <a:r>
              <a:rPr lang="de-DE" b="0" kern="1200" cap="none" dirty="0">
                <a:ea typeface="ＭＳ Ｐゴシック" pitchFamily="34" charset="-128"/>
                <a:cs typeface="Arial" panose="020B0604020202020204" pitchFamily="34" charset="0"/>
              </a:rPr>
              <a:t> der neuen Mensa</a:t>
            </a:r>
          </a:p>
          <a:p>
            <a:pPr lvl="0" defTabSz="627063" rtl="0" eaLnBrk="0" fontAlgn="base" hangingPunct="0">
              <a:lnSpc>
                <a:spcPts val="2700"/>
              </a:lnSpc>
              <a:spcBef>
                <a:spcPct val="0"/>
              </a:spcBef>
              <a:spcAft>
                <a:spcPct val="0"/>
              </a:spcAft>
            </a:pPr>
            <a:r>
              <a:rPr lang="de-DE" kern="1200" cap="none" dirty="0">
                <a:solidFill>
                  <a:srgbClr val="BE0000"/>
                </a:solidFill>
                <a:cs typeface="Arial" panose="020B0604020202020204" pitchFamily="34" charset="0"/>
              </a:rPr>
              <a:t>2023</a:t>
            </a:r>
            <a:r>
              <a:rPr lang="de-DE" b="0" kern="1200" cap="none" dirty="0">
                <a:solidFill>
                  <a:srgbClr val="272727"/>
                </a:solidFill>
                <a:ea typeface="ＭＳ Ｐゴシック" pitchFamily="34" charset="-128"/>
                <a:cs typeface="Arial" panose="020B0604020202020204" pitchFamily="34" charset="0"/>
              </a:rPr>
              <a:t> 	</a:t>
            </a:r>
            <a:r>
              <a:rPr lang="de-DE" b="0" kern="1200" cap="none" dirty="0">
                <a:ea typeface="ＭＳ Ｐゴシック" pitchFamily="34" charset="-128"/>
                <a:cs typeface="Arial" panose="020B0604020202020204" pitchFamily="34" charset="0"/>
              </a:rPr>
              <a:t>Start </a:t>
            </a:r>
            <a:r>
              <a:rPr lang="de-DE" kern="1200" cap="none" dirty="0">
                <a:ea typeface="ＭＳ Ｐゴシック" pitchFamily="34" charset="-128"/>
                <a:cs typeface="Arial" panose="020B0604020202020204" pitchFamily="34" charset="0"/>
              </a:rPr>
              <a:t>International Campus </a:t>
            </a:r>
            <a:r>
              <a:rPr lang="de-DE" b="0" kern="1200" cap="none" dirty="0">
                <a:ea typeface="ＭＳ Ｐゴシック" pitchFamily="34" charset="-128"/>
                <a:cs typeface="Arial" panose="020B0604020202020204" pitchFamily="34" charset="0"/>
              </a:rPr>
              <a:t>in Dingolfing</a:t>
            </a:r>
          </a:p>
          <a:p>
            <a:pPr lvl="0" defTabSz="627063" rtl="0" eaLnBrk="0" fontAlgn="base" hangingPunct="0">
              <a:lnSpc>
                <a:spcPts val="2700"/>
              </a:lnSpc>
              <a:spcBef>
                <a:spcPct val="0"/>
              </a:spcBef>
              <a:spcAft>
                <a:spcPct val="0"/>
              </a:spcAft>
            </a:pPr>
            <a:r>
              <a:rPr lang="de-DE" b="0" kern="1200" cap="none" dirty="0">
                <a:ea typeface="ＭＳ Ｐゴシック" pitchFamily="34" charset="-128"/>
                <a:cs typeface="Arial" panose="020B0604020202020204" pitchFamily="34" charset="0"/>
              </a:rPr>
              <a:t>	Aufbau der zwei </a:t>
            </a:r>
            <a:r>
              <a:rPr lang="de-DE" kern="1200" cap="none" dirty="0">
                <a:ea typeface="ＭＳ Ｐゴシック" pitchFamily="34" charset="-128"/>
                <a:cs typeface="Arial" panose="020B0604020202020204" pitchFamily="34" charset="0"/>
              </a:rPr>
              <a:t>Promotionszentren</a:t>
            </a:r>
            <a:r>
              <a:rPr lang="de-DE" b="0" kern="1200" cap="none" dirty="0">
                <a:ea typeface="ＭＳ Ｐゴシック" pitchFamily="34" charset="-128"/>
                <a:cs typeface="Arial" panose="020B0604020202020204" pitchFamily="34" charset="0"/>
              </a:rPr>
              <a:t> „Digitale Technologien </a:t>
            </a:r>
            <a:br>
              <a:rPr lang="de-DE" b="0" kern="1200" cap="none" dirty="0">
                <a:ea typeface="ＭＳ Ｐゴシック" pitchFamily="34" charset="-128"/>
                <a:cs typeface="Arial" panose="020B0604020202020204" pitchFamily="34" charset="0"/>
              </a:rPr>
            </a:br>
            <a:r>
              <a:rPr lang="de-DE" b="0" kern="1200" cap="none" dirty="0">
                <a:ea typeface="ＭＳ Ｐゴシック" pitchFamily="34" charset="-128"/>
                <a:cs typeface="Arial" panose="020B0604020202020204" pitchFamily="34" charset="0"/>
              </a:rPr>
              <a:t>	und ihre Anwendung“ und „Digitale Innovationen für eine sich </a:t>
            </a:r>
            <a:br>
              <a:rPr lang="de-DE" b="0" kern="1200" cap="none" dirty="0">
                <a:ea typeface="ＭＳ Ｐゴシック" pitchFamily="34" charset="-128"/>
                <a:cs typeface="Arial" panose="020B0604020202020204" pitchFamily="34" charset="0"/>
              </a:rPr>
            </a:br>
            <a:r>
              <a:rPr lang="de-DE" b="0" kern="1200" cap="none" dirty="0">
                <a:ea typeface="ＭＳ Ｐゴシック" pitchFamily="34" charset="-128"/>
                <a:cs typeface="Arial" panose="020B0604020202020204" pitchFamily="34" charset="0"/>
              </a:rPr>
              <a:t>	wandelnde Gesellschaft“</a:t>
            </a:r>
          </a:p>
          <a:p>
            <a:pPr lvl="0" defTabSz="627063" rtl="0" eaLnBrk="0" fontAlgn="base" hangingPunct="0">
              <a:lnSpc>
                <a:spcPts val="2700"/>
              </a:lnSpc>
              <a:spcBef>
                <a:spcPct val="0"/>
              </a:spcBef>
              <a:spcAft>
                <a:spcPct val="0"/>
              </a:spcAft>
            </a:pPr>
            <a:r>
              <a:rPr lang="de-DE" b="0" kern="1200" cap="none" dirty="0">
                <a:ea typeface="ＭＳ Ｐゴシック" pitchFamily="34" charset="-128"/>
                <a:cs typeface="Arial" panose="020B0604020202020204" pitchFamily="34" charset="0"/>
              </a:rPr>
              <a:t>	Aufbau des neuen Studiengangs Architektur</a:t>
            </a:r>
          </a:p>
          <a:p>
            <a:pPr eaLnBrk="1" hangingPunct="1">
              <a:spcBef>
                <a:spcPct val="0"/>
              </a:spcBef>
              <a:spcAft>
                <a:spcPts val="1200"/>
              </a:spcAft>
            </a:pPr>
            <a:endParaRPr lang="de-DE" altLang="de-DE" dirty="0">
              <a:solidFill>
                <a:srgbClr val="000000"/>
              </a:solidFill>
              <a:ea typeface="MS PGothic" panose="020B0600070205080204" pitchFamily="34" charset="-128"/>
            </a:endParaRPr>
          </a:p>
          <a:p>
            <a:endParaRPr lang="de-DE" dirty="0"/>
          </a:p>
        </p:txBody>
      </p:sp>
      <p:sp>
        <p:nvSpPr>
          <p:cNvPr id="4" name="Foliennummernplatzhalter 3"/>
          <p:cNvSpPr>
            <a:spLocks noGrp="1"/>
          </p:cNvSpPr>
          <p:nvPr>
            <p:ph type="sldNum" sz="quarter" idx="5"/>
          </p:nvPr>
        </p:nvSpPr>
        <p:spPr/>
        <p:txBody>
          <a:bodyPr/>
          <a:lstStyle/>
          <a:p>
            <a:fld id="{02866B63-ABF2-4051-B5E0-55F4C09865AA}" type="slidenum">
              <a:rPr lang="de-DE" smtClean="0"/>
              <a:t>7</a:t>
            </a:fld>
            <a:endParaRPr lang="de-DE"/>
          </a:p>
        </p:txBody>
      </p:sp>
    </p:spTree>
    <p:extLst>
      <p:ext uri="{BB962C8B-B14F-4D97-AF65-F5344CB8AC3E}">
        <p14:creationId xmlns:p14="http://schemas.microsoft.com/office/powerpoint/2010/main" val="3821675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defTabSz="627063" rtl="0" eaLnBrk="0" fontAlgn="base" hangingPunct="0">
              <a:lnSpc>
                <a:spcPts val="2700"/>
              </a:lnSpc>
              <a:spcBef>
                <a:spcPct val="0"/>
              </a:spcBef>
              <a:spcAft>
                <a:spcPct val="0"/>
              </a:spcAft>
            </a:pPr>
            <a:r>
              <a:rPr lang="de-DE" dirty="0">
                <a:solidFill>
                  <a:srgbClr val="C00000"/>
                </a:solidFill>
              </a:rPr>
              <a:t>Wir sind attraktiv  - Unsere Studierendenzahlen steigen (4779 im WS 2023/24)</a:t>
            </a:r>
          </a:p>
          <a:p>
            <a:pPr marL="285750" lvl="0" indent="-285750" defTabSz="627063" rtl="0" eaLnBrk="0" fontAlgn="base" hangingPunct="0">
              <a:lnSpc>
                <a:spcPts val="2700"/>
              </a:lnSpc>
              <a:spcBef>
                <a:spcPct val="0"/>
              </a:spcBef>
              <a:spcAft>
                <a:spcPct val="0"/>
              </a:spcAft>
              <a:buFont typeface="Wingdings" panose="05000000000000000000" pitchFamily="2" charset="2"/>
              <a:buChar char="Ø"/>
            </a:pPr>
            <a:endParaRPr lang="de-DE" dirty="0">
              <a:solidFill>
                <a:srgbClr val="C00000"/>
              </a:solidFill>
            </a:endParaRPr>
          </a:p>
          <a:p>
            <a:pPr lvl="0" defTabSz="627063" rtl="0" eaLnBrk="0" fontAlgn="base" hangingPunct="0">
              <a:lnSpc>
                <a:spcPts val="2700"/>
              </a:lnSpc>
              <a:spcBef>
                <a:spcPct val="0"/>
              </a:spcBef>
              <a:spcAft>
                <a:spcPct val="0"/>
              </a:spcAft>
            </a:pPr>
            <a:r>
              <a:rPr lang="de-DE" dirty="0">
                <a:solidFill>
                  <a:srgbClr val="C00000"/>
                </a:solidFill>
              </a:rPr>
              <a:t>Wir haben als eine der ersten Hochschulen das bisher Universitäten vorbehaltene Promotionsrecht erhalten - damit schreiben wir Geschichte</a:t>
            </a:r>
          </a:p>
          <a:p>
            <a:pPr lvl="1" defTabSz="627063" rtl="0" eaLnBrk="0" fontAlgn="base" hangingPunct="0">
              <a:lnSpc>
                <a:spcPts val="2700"/>
              </a:lnSpc>
              <a:spcBef>
                <a:spcPct val="0"/>
              </a:spcBef>
              <a:spcAft>
                <a:spcPct val="0"/>
              </a:spcAft>
            </a:pPr>
            <a:r>
              <a:rPr lang="de-DE" b="0" kern="1200" dirty="0">
                <a:ea typeface="ＭＳ Ｐゴシック" pitchFamily="34" charset="-128"/>
                <a:cs typeface="Arial" panose="020B0604020202020204" pitchFamily="34" charset="0"/>
              </a:rPr>
              <a:t>		</a:t>
            </a:r>
            <a:r>
              <a:rPr lang="de-DE" b="0" kern="1200" cap="none" dirty="0">
                <a:ea typeface="ＭＳ Ｐゴシック" pitchFamily="34" charset="-128"/>
                <a:cs typeface="Arial" panose="020B0604020202020204" pitchFamily="34" charset="0"/>
              </a:rPr>
              <a:t>Beteiligung an den neuen Promotionszentren</a:t>
            </a:r>
          </a:p>
          <a:p>
            <a:pPr lvl="0" defTabSz="627063" rtl="0" eaLnBrk="0" fontAlgn="base" hangingPunct="0">
              <a:lnSpc>
                <a:spcPts val="2700"/>
              </a:lnSpc>
              <a:spcBef>
                <a:spcPct val="0"/>
              </a:spcBef>
              <a:spcAft>
                <a:spcPct val="0"/>
              </a:spcAft>
            </a:pPr>
            <a:r>
              <a:rPr lang="de-DE" b="0" kern="1200" cap="none" dirty="0">
                <a:ea typeface="ＭＳ Ｐゴシック" pitchFamily="34" charset="-128"/>
                <a:cs typeface="Arial" panose="020B0604020202020204" pitchFamily="34" charset="0"/>
              </a:rPr>
              <a:t>		„Digitale Technologien und ihre Anwendung“ </a:t>
            </a:r>
          </a:p>
          <a:p>
            <a:pPr lvl="0" defTabSz="627063" rtl="0" eaLnBrk="0" fontAlgn="base" hangingPunct="0">
              <a:lnSpc>
                <a:spcPts val="2700"/>
              </a:lnSpc>
              <a:spcBef>
                <a:spcPct val="0"/>
              </a:spcBef>
              <a:spcAft>
                <a:spcPct val="0"/>
              </a:spcAft>
            </a:pPr>
            <a:r>
              <a:rPr lang="de-DE" b="0" kern="1200" cap="none" dirty="0">
                <a:ea typeface="ＭＳ Ｐゴシック" pitchFamily="34" charset="-128"/>
                <a:cs typeface="Arial" panose="020B0604020202020204" pitchFamily="34" charset="0"/>
              </a:rPr>
              <a:t>		„Digitale Innovationen für eine sich wandelnde Gesellschaft“</a:t>
            </a:r>
          </a:p>
          <a:p>
            <a:pPr lvl="0" defTabSz="627063" rtl="0" eaLnBrk="0" fontAlgn="base" hangingPunct="0">
              <a:lnSpc>
                <a:spcPts val="2700"/>
              </a:lnSpc>
              <a:spcBef>
                <a:spcPct val="0"/>
              </a:spcBef>
              <a:spcAft>
                <a:spcPct val="0"/>
              </a:spcAft>
            </a:pPr>
            <a:endParaRPr lang="de-DE" b="0" kern="1200" cap="none" dirty="0">
              <a:ea typeface="ＭＳ Ｐゴシック" pitchFamily="34" charset="-128"/>
              <a:cs typeface="Arial" panose="020B0604020202020204" pitchFamily="34" charset="0"/>
            </a:endParaRPr>
          </a:p>
          <a:p>
            <a:pPr lvl="0" defTabSz="627063" rtl="0" eaLnBrk="0" fontAlgn="base" hangingPunct="0">
              <a:lnSpc>
                <a:spcPts val="2700"/>
              </a:lnSpc>
              <a:spcBef>
                <a:spcPct val="0"/>
              </a:spcBef>
              <a:spcAft>
                <a:spcPct val="0"/>
              </a:spcAft>
            </a:pPr>
            <a:r>
              <a:rPr lang="de-DE" dirty="0">
                <a:solidFill>
                  <a:srgbClr val="C00000"/>
                </a:solidFill>
              </a:rPr>
              <a:t>Wir bilden dringend benötigte Fachkräfte in unserer Region aus – damit Binden wir sie an die Region </a:t>
            </a:r>
          </a:p>
          <a:p>
            <a:pPr lvl="0" defTabSz="627063" rtl="0" eaLnBrk="0" fontAlgn="base" hangingPunct="0">
              <a:lnSpc>
                <a:spcPts val="2700"/>
              </a:lnSpc>
              <a:spcBef>
                <a:spcPct val="0"/>
              </a:spcBef>
              <a:spcAft>
                <a:spcPct val="0"/>
              </a:spcAft>
            </a:pPr>
            <a:r>
              <a:rPr lang="de-DE" b="0" kern="1200" cap="none" dirty="0">
                <a:solidFill>
                  <a:srgbClr val="C00000"/>
                </a:solidFill>
                <a:ea typeface="ＭＳ Ｐゴシック" pitchFamily="34" charset="-128"/>
                <a:cs typeface="Arial" panose="020B0604020202020204" pitchFamily="34" charset="0"/>
              </a:rPr>
              <a:t>		</a:t>
            </a:r>
            <a:r>
              <a:rPr lang="de-DE" b="0" kern="1200" cap="none" dirty="0">
                <a:ea typeface="ＭＳ Ｐゴシック" pitchFamily="34" charset="-128"/>
                <a:cs typeface="Arial" panose="020B0604020202020204" pitchFamily="34" charset="0"/>
              </a:rPr>
              <a:t>Aufbau des neuen Studiengangs Architektur</a:t>
            </a:r>
          </a:p>
          <a:p>
            <a:pPr lvl="0" defTabSz="627063" rtl="0" eaLnBrk="0" fontAlgn="base" hangingPunct="0">
              <a:lnSpc>
                <a:spcPts val="2700"/>
              </a:lnSpc>
              <a:spcBef>
                <a:spcPct val="0"/>
              </a:spcBef>
              <a:spcAft>
                <a:spcPct val="0"/>
              </a:spcAft>
            </a:pPr>
            <a:endParaRPr lang="de-DE" b="0" kern="1200" cap="none" dirty="0">
              <a:ea typeface="ＭＳ Ｐゴシック" pitchFamily="34" charset="-128"/>
              <a:cs typeface="Arial" panose="020B0604020202020204" pitchFamily="34" charset="0"/>
            </a:endParaRPr>
          </a:p>
          <a:p>
            <a:pPr lvl="0" defTabSz="627063" rtl="0" eaLnBrk="0" fontAlgn="base" hangingPunct="0">
              <a:lnSpc>
                <a:spcPts val="2700"/>
              </a:lnSpc>
              <a:spcBef>
                <a:spcPct val="0"/>
              </a:spcBef>
              <a:spcAft>
                <a:spcPct val="0"/>
              </a:spcAft>
            </a:pPr>
            <a:r>
              <a:rPr lang="de-DE" dirty="0">
                <a:solidFill>
                  <a:srgbClr val="C00000"/>
                </a:solidFill>
              </a:rPr>
              <a:t>Wir agieren Regional und International zugleich – Start des Internationalen Campus in Dingolfing</a:t>
            </a:r>
          </a:p>
          <a:p>
            <a:pPr lvl="0" defTabSz="627063" rtl="0" eaLnBrk="0" fontAlgn="base" hangingPunct="0">
              <a:lnSpc>
                <a:spcPts val="2700"/>
              </a:lnSpc>
              <a:spcBef>
                <a:spcPct val="0"/>
              </a:spcBef>
              <a:spcAft>
                <a:spcPct val="0"/>
              </a:spcAft>
            </a:pPr>
            <a:r>
              <a:rPr lang="de-DE" b="0" kern="1200" cap="none" dirty="0">
                <a:ea typeface="ＭＳ Ｐゴシック" pitchFamily="34" charset="-128"/>
                <a:cs typeface="Arial" panose="020B0604020202020204" pitchFamily="34" charset="0"/>
              </a:rPr>
              <a:t>		Pionier: Englischsprachiger Studiengang </a:t>
            </a:r>
            <a:r>
              <a:rPr lang="de-DE" kern="1200" cap="none" dirty="0" err="1">
                <a:ea typeface="ＭＳ Ｐゴシック" pitchFamily="34" charset="-128"/>
                <a:cs typeface="Arial" panose="020B0604020202020204" pitchFamily="34" charset="0"/>
              </a:rPr>
              <a:t>Sustainable</a:t>
            </a:r>
            <a:r>
              <a:rPr lang="de-DE" kern="1200" cap="none" dirty="0">
                <a:ea typeface="ＭＳ Ｐゴシック" pitchFamily="34" charset="-128"/>
                <a:cs typeface="Arial" panose="020B0604020202020204" pitchFamily="34" charset="0"/>
              </a:rPr>
              <a:t> </a:t>
            </a:r>
            <a:r>
              <a:rPr lang="de-DE" kern="1200" cap="none" dirty="0" err="1">
                <a:ea typeface="ＭＳ Ｐゴシック" pitchFamily="34" charset="-128"/>
                <a:cs typeface="Arial" panose="020B0604020202020204" pitchFamily="34" charset="0"/>
              </a:rPr>
              <a:t>Operations</a:t>
            </a:r>
            <a:r>
              <a:rPr lang="de-DE" kern="1200" cap="none" dirty="0">
                <a:ea typeface="ＭＳ Ｐゴシック" pitchFamily="34" charset="-128"/>
                <a:cs typeface="Arial" panose="020B0604020202020204" pitchFamily="34" charset="0"/>
              </a:rPr>
              <a:t> and Business (SIOB)</a:t>
            </a:r>
            <a:r>
              <a:rPr lang="de-DE" b="0" kern="1200" cap="none" dirty="0">
                <a:ea typeface="ＭＳ Ｐゴシック" pitchFamily="34" charset="-128"/>
                <a:cs typeface="Arial" panose="020B0604020202020204" pitchFamily="34" charset="0"/>
              </a:rPr>
              <a:t> in enger Kooperation mit der Industrie</a:t>
            </a:r>
          </a:p>
          <a:p>
            <a:pPr lvl="0" defTabSz="627063" rtl="0" eaLnBrk="0" fontAlgn="base" hangingPunct="0">
              <a:lnSpc>
                <a:spcPts val="2700"/>
              </a:lnSpc>
              <a:spcBef>
                <a:spcPct val="0"/>
              </a:spcBef>
              <a:spcAft>
                <a:spcPct val="0"/>
              </a:spcAft>
            </a:pPr>
            <a:endParaRPr lang="de-DE" b="0" kern="1200" cap="none" dirty="0">
              <a:ea typeface="ＭＳ Ｐゴシック" pitchFamily="34" charset="-128"/>
              <a:cs typeface="Arial" panose="020B0604020202020204" pitchFamily="34" charset="0"/>
            </a:endParaRPr>
          </a:p>
          <a:p>
            <a:pPr lvl="0" defTabSz="627063" rtl="0" eaLnBrk="0" fontAlgn="base" hangingPunct="0">
              <a:lnSpc>
                <a:spcPts val="2700"/>
              </a:lnSpc>
              <a:spcBef>
                <a:spcPct val="0"/>
              </a:spcBef>
              <a:spcAft>
                <a:spcPct val="0"/>
              </a:spcAft>
            </a:pPr>
            <a:r>
              <a:rPr lang="de-DE" dirty="0">
                <a:solidFill>
                  <a:srgbClr val="C00000"/>
                </a:solidFill>
              </a:rPr>
              <a:t>Das Studium der Humanmedizin kommt nach Landshut – Wir sichern und Verbessern die Gesundheitsversorgung in der Region </a:t>
            </a:r>
            <a:r>
              <a:rPr lang="de-DE" b="0" kern="1200" cap="none" dirty="0">
                <a:ea typeface="ＭＳ Ｐゴシック" pitchFamily="34" charset="-128"/>
                <a:cs typeface="Arial" panose="020B0604020202020204" pitchFamily="34" charset="0"/>
              </a:rPr>
              <a:t>	</a:t>
            </a:r>
          </a:p>
          <a:p>
            <a:pPr lvl="0" defTabSz="627063" rtl="0" eaLnBrk="0" fontAlgn="base" hangingPunct="0">
              <a:lnSpc>
                <a:spcPts val="2700"/>
              </a:lnSpc>
              <a:spcBef>
                <a:spcPct val="0"/>
              </a:spcBef>
              <a:spcAft>
                <a:spcPct val="0"/>
              </a:spcAft>
            </a:pPr>
            <a:r>
              <a:rPr lang="de-DE" b="0" kern="1200" cap="none" dirty="0">
                <a:ea typeface="ＭＳ Ｐゴシック" pitchFamily="34" charset="-128"/>
                <a:cs typeface="Arial" panose="020B0604020202020204" pitchFamily="34" charset="0"/>
              </a:rPr>
              <a:t>		Offizielle Beteiligung am im Aufbau befindlichen </a:t>
            </a:r>
            <a:r>
              <a:rPr lang="de-DE" kern="1200" cap="none" dirty="0" err="1">
                <a:ea typeface="ＭＳ Ｐゴシック" pitchFamily="34" charset="-128"/>
                <a:cs typeface="Arial" panose="020B0604020202020204" pitchFamily="34" charset="0"/>
              </a:rPr>
              <a:t>MedizinCampus</a:t>
            </a:r>
            <a:r>
              <a:rPr lang="de-DE" kern="1200" cap="none" dirty="0">
                <a:ea typeface="ＭＳ Ｐゴシック" pitchFamily="34" charset="-128"/>
                <a:cs typeface="Arial" panose="020B0604020202020204" pitchFamily="34" charset="0"/>
              </a:rPr>
              <a:t> Niederbayern (MCN)</a:t>
            </a:r>
            <a:endParaRPr lang="de-DE" b="0" kern="1200" cap="none" dirty="0">
              <a:ea typeface="ＭＳ Ｐゴシック" pitchFamily="34" charset="-128"/>
              <a:cs typeface="Arial" panose="020B0604020202020204" pitchFamily="34" charset="0"/>
            </a:endParaRPr>
          </a:p>
          <a:p>
            <a:pPr lvl="0" defTabSz="627063" rtl="0" eaLnBrk="0" fontAlgn="base" hangingPunct="0">
              <a:lnSpc>
                <a:spcPts val="2700"/>
              </a:lnSpc>
              <a:spcBef>
                <a:spcPct val="0"/>
              </a:spcBef>
              <a:spcAft>
                <a:spcPct val="0"/>
              </a:spcAft>
            </a:pPr>
            <a:endParaRPr lang="de-DE" b="0" kern="1200" cap="none" dirty="0">
              <a:ea typeface="ＭＳ Ｐゴシック" pitchFamily="34" charset="-128"/>
              <a:cs typeface="Arial" panose="020B0604020202020204" pitchFamily="34" charset="0"/>
            </a:endParaRPr>
          </a:p>
        </p:txBody>
      </p:sp>
      <p:sp>
        <p:nvSpPr>
          <p:cNvPr id="4" name="Foliennummernplatzhalter 3"/>
          <p:cNvSpPr>
            <a:spLocks noGrp="1"/>
          </p:cNvSpPr>
          <p:nvPr>
            <p:ph type="sldNum" sz="quarter" idx="5"/>
          </p:nvPr>
        </p:nvSpPr>
        <p:spPr/>
        <p:txBody>
          <a:bodyPr/>
          <a:lstStyle/>
          <a:p>
            <a:fld id="{02866B63-ABF2-4051-B5E0-55F4C09865AA}" type="slidenum">
              <a:rPr lang="de-DE" smtClean="0"/>
              <a:t>8</a:t>
            </a:fld>
            <a:endParaRPr lang="de-DE"/>
          </a:p>
        </p:txBody>
      </p:sp>
    </p:spTree>
    <p:extLst>
      <p:ext uri="{BB962C8B-B14F-4D97-AF65-F5344CB8AC3E}">
        <p14:creationId xmlns:p14="http://schemas.microsoft.com/office/powerpoint/2010/main" val="3556124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2866B63-ABF2-4051-B5E0-55F4C09865AA}" type="slidenum">
              <a:rPr lang="de-DE" smtClean="0"/>
              <a:t>10</a:t>
            </a:fld>
            <a:endParaRPr lang="de-DE"/>
          </a:p>
        </p:txBody>
      </p:sp>
    </p:spTree>
    <p:extLst>
      <p:ext uri="{BB962C8B-B14F-4D97-AF65-F5344CB8AC3E}">
        <p14:creationId xmlns:p14="http://schemas.microsoft.com/office/powerpoint/2010/main" val="1334446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1">
    <p:bg>
      <p:bgPr>
        <a:solidFill>
          <a:schemeClr val="bg1"/>
        </a:solidFill>
        <a:effectLst/>
      </p:bgPr>
    </p:bg>
    <p:spTree>
      <p:nvGrpSpPr>
        <p:cNvPr id="1" name=""/>
        <p:cNvGrpSpPr/>
        <p:nvPr/>
      </p:nvGrpSpPr>
      <p:grpSpPr bwMode="auto">
        <a:xfrm>
          <a:off x="0" y="0"/>
          <a:ext cx="0" cy="0"/>
          <a:chOff x="0" y="0"/>
          <a:chExt cx="0" cy="0"/>
        </a:xfrm>
      </p:grpSpPr>
      <p:pic>
        <p:nvPicPr>
          <p:cNvPr id="14" name="Grafik 13" descr="Ein Bild, das draußen, Himmel, Wolke, Baum enthält.&#10;&#10;Automatisch generierte Beschreibung"/>
          <p:cNvPicPr>
            <a:picLocks noChangeAspect="1"/>
          </p:cNvPicPr>
          <p:nvPr userDrawn="1"/>
        </p:nvPicPr>
        <p:blipFill>
          <a:blip r:embed="rId2">
            <a:alphaModFix/>
          </a:blip>
          <a:stretch/>
        </p:blipFill>
        <p:spPr bwMode="auto">
          <a:xfrm>
            <a:off x="0" y="-1"/>
            <a:ext cx="7587341" cy="6857999"/>
          </a:xfrm>
          <a:prstGeom prst="rect">
            <a:avLst/>
          </a:prstGeom>
        </p:spPr>
      </p:pic>
      <p:sp>
        <p:nvSpPr>
          <p:cNvPr id="12" name="Freihandform: Form 11"/>
          <p:cNvSpPr/>
          <p:nvPr userDrawn="1"/>
        </p:nvSpPr>
        <p:spPr bwMode="auto">
          <a:xfrm>
            <a:off x="6087418" y="-1"/>
            <a:ext cx="6104582"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3" name="Untertitel 2"/>
          <p:cNvSpPr>
            <a:spLocks noGrp="1"/>
          </p:cNvSpPr>
          <p:nvPr>
            <p:ph type="subTitle" idx="1"/>
          </p:nvPr>
        </p:nvSpPr>
        <p:spPr bwMode="auto">
          <a:xfrm>
            <a:off x="8290560" y="4923793"/>
            <a:ext cx="3492000" cy="817205"/>
          </a:xfrm>
          <a:prstGeom prst="rect">
            <a:avLst/>
          </a:prstGeo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Edit Master Subtitle Format</a:t>
            </a:r>
            <a:endParaRPr lang="en-US"/>
          </a:p>
        </p:txBody>
      </p:sp>
      <p:pic>
        <p:nvPicPr>
          <p:cNvPr id="8" name="Grafik 7" descr="Ein Bild, das Text, Grafiken, Schrift, Grafikdesign enthält.&#10;&#10;Automatisch generierte Beschreibung"/>
          <p:cNvPicPr>
            <a:picLocks noChangeAspect="1"/>
          </p:cNvPicPr>
          <p:nvPr userDrawn="1"/>
        </p:nvPicPr>
        <p:blipFill>
          <a:blip r:embed="rId3"/>
          <a:stretch/>
        </p:blipFill>
        <p:spPr bwMode="auto">
          <a:xfrm>
            <a:off x="432000" y="432000"/>
            <a:ext cx="1193815" cy="1219746"/>
          </a:xfrm>
          <a:prstGeom prst="rect">
            <a:avLst/>
          </a:prstGeom>
        </p:spPr>
      </p:pic>
      <p:pic>
        <p:nvPicPr>
          <p:cNvPr id="16" name="Grafik 15"/>
          <p:cNvPicPr>
            <a:picLocks noChangeAspect="1"/>
          </p:cNvPicPr>
          <p:nvPr userDrawn="1"/>
        </p:nvPicPr>
        <p:blipFill>
          <a:blip r:embed="rId4">
            <a:extLst>
              <a:ext uri="{96DAC541-7B7A-43D3-8B79-37D633B846F1}">
                <asvg:svgBlip xmlns:asvg="http://schemas.microsoft.com/office/drawing/2016/SVG/main" r:embed="rId5"/>
              </a:ext>
            </a:extLst>
          </a:blip>
          <a:srcRect b="2805"/>
          <a:stretch/>
        </p:blipFill>
        <p:spPr bwMode="auto">
          <a:xfrm>
            <a:off x="5382410" y="0"/>
            <a:ext cx="3246103" cy="6857998"/>
          </a:xfrm>
          <a:prstGeom prst="rect">
            <a:avLst/>
          </a:prstGeom>
        </p:spPr>
      </p:pic>
      <p:sp>
        <p:nvSpPr>
          <p:cNvPr id="4" name="Title 3"/>
          <p:cNvSpPr>
            <a:spLocks noGrp="1"/>
          </p:cNvSpPr>
          <p:nvPr>
            <p:ph type="title"/>
          </p:nvPr>
        </p:nvSpPr>
        <p:spPr bwMode="auto">
          <a:xfrm>
            <a:off x="8290560" y="2408400"/>
            <a:ext cx="3492000" cy="2386800"/>
          </a:xfrm>
        </p:spPr>
        <p:txBody>
          <a:bodyPr vert="horz" lIns="0" tIns="0" rIns="0" bIns="0" rtlCol="0" anchor="b">
            <a:normAutofit/>
          </a:bodyPr>
          <a:lstStyle>
            <a:lvl1pPr>
              <a:defRPr lang="en-US" sz="3200">
                <a:solidFill>
                  <a:schemeClr val="bg1"/>
                </a:solidFill>
              </a:defRPr>
            </a:lvl1pPr>
          </a:lstStyle>
          <a:p>
            <a:pPr lvl="0">
              <a:defRPr/>
            </a:pPr>
            <a:r>
              <a:rPr lang="en-US"/>
              <a:t>Click to edit Master 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Content with 3 Pictures">
    <p:bg>
      <p:bgPr>
        <a:solidFill>
          <a:schemeClr val="bg1"/>
        </a:solidFill>
        <a:effectLst/>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1B05EF99-0C51-40D0-87A9-C1AE9E3EBB75}" type="datetime1">
              <a:rPr lang="en-US"/>
              <a:t>10/11/2024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10" name="Bildplatzhalter 9"/>
          <p:cNvSpPr>
            <a:spLocks noGrp="1"/>
          </p:cNvSpPr>
          <p:nvPr>
            <p:ph type="pic" sz="quarter" idx="14"/>
          </p:nvPr>
        </p:nvSpPr>
        <p:spPr bwMode="auto">
          <a:xfrm>
            <a:off x="2664000" y="0"/>
            <a:ext cx="4962861"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7836000" y="0"/>
            <a:ext cx="4356000"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2" name="Bildplatzhalter 9"/>
          <p:cNvSpPr>
            <a:spLocks noGrp="1"/>
          </p:cNvSpPr>
          <p:nvPr>
            <p:ph type="pic" sz="quarter" idx="16"/>
          </p:nvPr>
        </p:nvSpPr>
        <p:spPr bwMode="auto">
          <a:xfrm>
            <a:off x="7836000" y="2303999"/>
            <a:ext cx="4356000" cy="3788826"/>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5" name="Grafik 14"/>
          <p:cNvPicPr>
            <a:picLocks noChangeAspect="1"/>
          </p:cNvPicPr>
          <p:nvPr userDrawn="1"/>
        </p:nvPicPr>
        <p:blipFill>
          <a:blip r:embed="rId2"/>
          <a:srcRect b="2805"/>
          <a:stretch/>
        </p:blipFill>
        <p:spPr bwMode="auto">
          <a:xfrm>
            <a:off x="0" y="0"/>
            <a:ext cx="3246103" cy="6858000"/>
          </a:xfrm>
          <a:prstGeom prst="rect">
            <a:avLst/>
          </a:prstGeom>
        </p:spPr>
      </p:pic>
      <p:sp>
        <p:nvSpPr>
          <p:cNvPr id="6" name="Content Placeholder 6"/>
          <p:cNvSpPr>
            <a:spLocks noGrp="1"/>
          </p:cNvSpPr>
          <p:nvPr>
            <p:ph sz="quarter" idx="17"/>
          </p:nvPr>
        </p:nvSpPr>
        <p:spPr bwMode="auto">
          <a:xfrm>
            <a:off x="2664367" y="3471134"/>
            <a:ext cx="4962494" cy="2621691"/>
          </a:xfrm>
        </p:spPr>
        <p:txBody>
          <a:bodyPr/>
          <a:lstStyle>
            <a:lvl1pPr>
              <a:spcAft>
                <a:spcPts val="600"/>
              </a:spcAft>
              <a:defRPr/>
            </a:lvl1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3" name="Title 12"/>
          <p:cNvSpPr>
            <a:spLocks noGrp="1"/>
          </p:cNvSpPr>
          <p:nvPr>
            <p:ph type="title"/>
          </p:nvPr>
        </p:nvSpPr>
        <p:spPr bwMode="auto">
          <a:xfrm>
            <a:off x="2664000" y="2303999"/>
            <a:ext cx="4962494" cy="907200"/>
          </a:xfrm>
        </p:spPr>
        <p:txBody>
          <a:bodyPr/>
          <a:lstStyle/>
          <a:p>
            <a:pPr>
              <a:defRPr/>
            </a:pPr>
            <a:r>
              <a:rPr lang="en-US"/>
              <a:t>Click to edit Master title style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Content with 3 Pictures - red">
    <p:bg>
      <p:bgPr>
        <a:solidFill>
          <a:schemeClr val="bg1"/>
        </a:solidFill>
        <a:effectLst/>
      </p:bgPr>
    </p:bg>
    <p:spTree>
      <p:nvGrpSpPr>
        <p:cNvPr id="1" name=""/>
        <p:cNvGrpSpPr/>
        <p:nvPr/>
      </p:nvGrpSpPr>
      <p:grpSpPr bwMode="auto">
        <a:xfrm>
          <a:off x="0" y="0"/>
          <a:ext cx="0" cy="0"/>
          <a:chOff x="0" y="0"/>
          <a:chExt cx="0" cy="0"/>
        </a:xfrm>
      </p:grpSpPr>
      <p:sp>
        <p:nvSpPr>
          <p:cNvPr id="4" name="Rechteck 3"/>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sp>
        <p:nvSpPr>
          <p:cNvPr id="10" name="Bildplatzhalter 9"/>
          <p:cNvSpPr>
            <a:spLocks noGrp="1"/>
          </p:cNvSpPr>
          <p:nvPr>
            <p:ph type="pic" sz="quarter" idx="14"/>
          </p:nvPr>
        </p:nvSpPr>
        <p:spPr bwMode="auto">
          <a:xfrm>
            <a:off x="2664000" y="0"/>
            <a:ext cx="4962861"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7836000" y="0"/>
            <a:ext cx="4356000"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pic>
        <p:nvPicPr>
          <p:cNvPr id="8" name="Grafik 7"/>
          <p:cNvPicPr>
            <a:picLocks noChangeAspect="1"/>
          </p:cNvPicPr>
          <p:nvPr userDrawn="1"/>
        </p:nvPicPr>
        <p:blipFill>
          <a:blip r:embed="rId2"/>
          <a:stretch/>
        </p:blipFill>
        <p:spPr bwMode="auto">
          <a:xfrm>
            <a:off x="11757906" y="6217611"/>
            <a:ext cx="216000" cy="469518"/>
          </a:xfrm>
          <a:prstGeom prst="rect">
            <a:avLst/>
          </a:prstGeom>
        </p:spPr>
      </p:pic>
      <p:pic>
        <p:nvPicPr>
          <p:cNvPr id="14" name="Grafik 13"/>
          <p:cNvPicPr>
            <a:picLocks noChangeAspect="1"/>
          </p:cNvPicPr>
          <p:nvPr userDrawn="1"/>
        </p:nvPicPr>
        <p:blipFill>
          <a:blip r:embed="rId2"/>
          <a:srcRect b="2805"/>
          <a:stretch/>
        </p:blipFill>
        <p:spPr bwMode="auto">
          <a:xfrm>
            <a:off x="0" y="0"/>
            <a:ext cx="3246103" cy="6858000"/>
          </a:xfrm>
          <a:prstGeom prst="rect">
            <a:avLst/>
          </a:prstGeom>
        </p:spPr>
      </p:pic>
      <p:sp>
        <p:nvSpPr>
          <p:cNvPr id="6" name="Bildplatzhalter 9"/>
          <p:cNvSpPr>
            <a:spLocks noGrp="1"/>
          </p:cNvSpPr>
          <p:nvPr>
            <p:ph type="pic" sz="quarter" idx="16"/>
          </p:nvPr>
        </p:nvSpPr>
        <p:spPr bwMode="auto">
          <a:xfrm>
            <a:off x="7836000" y="2303999"/>
            <a:ext cx="4356000" cy="3788826"/>
          </a:xfrm>
          <a:prstGeom prst="rect">
            <a:avLst/>
          </a:prstGeom>
          <a:pattFill prst="pct5">
            <a:fgClr>
              <a:schemeClr val="accent1"/>
            </a:fgClr>
            <a:bgClr>
              <a:schemeClr val="bg1">
                <a:lumMod val="95000"/>
              </a:schemeClr>
            </a:bgClr>
          </a:pattFill>
        </p:spPr>
        <p:txBody>
          <a:bodyPr/>
          <a:lstStyle/>
          <a:p>
            <a:pPr>
              <a:defRPr/>
            </a:pPr>
            <a:endParaRPr lang="en-US"/>
          </a:p>
        </p:txBody>
      </p:sp>
      <p:sp>
        <p:nvSpPr>
          <p:cNvPr id="13" name="Content Placeholder 6"/>
          <p:cNvSpPr>
            <a:spLocks noGrp="1"/>
          </p:cNvSpPr>
          <p:nvPr>
            <p:ph sz="quarter" idx="17"/>
          </p:nvPr>
        </p:nvSpPr>
        <p:spPr bwMode="auto">
          <a:xfrm>
            <a:off x="2664367" y="3471133"/>
            <a:ext cx="4962494" cy="2628000"/>
          </a:xfrm>
        </p:spPr>
        <p:txBody>
          <a:bodyPr/>
          <a:lstStyle>
            <a:lvl1pPr>
              <a:spcAft>
                <a:spcPts val="600"/>
              </a:spcAft>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5" name="Title 12"/>
          <p:cNvSpPr>
            <a:spLocks noGrp="1"/>
          </p:cNvSpPr>
          <p:nvPr>
            <p:ph type="title"/>
          </p:nvPr>
        </p:nvSpPr>
        <p:spPr bwMode="auto">
          <a:xfrm>
            <a:off x="2664000" y="2303999"/>
            <a:ext cx="4962494" cy="907200"/>
          </a:xfrm>
        </p:spPr>
        <p:txBody>
          <a:bodyPr/>
          <a:lstStyle>
            <a:lvl1pPr>
              <a:defRPr>
                <a:solidFill>
                  <a:schemeClr val="bg1"/>
                </a:solidFill>
              </a:defRPr>
            </a:lvl1pPr>
          </a:lstStyle>
          <a:p>
            <a:pPr>
              <a:defRPr/>
            </a:pPr>
            <a:r>
              <a:rPr lang="en-US"/>
              <a:t>Click to edit Master title style</a:t>
            </a:r>
            <a:endParaRPr/>
          </a:p>
        </p:txBody>
      </p:sp>
      <p:sp>
        <p:nvSpPr>
          <p:cNvPr id="2" name="Datumsplatzhalter 3"/>
          <p:cNvSpPr>
            <a:spLocks noGrp="1"/>
          </p:cNvSpPr>
          <p:nvPr>
            <p:ph type="dt" sz="half" idx="2"/>
          </p:nvPr>
        </p:nvSpPr>
        <p:spPr bwMode="auto">
          <a:xfrm>
            <a:off x="7481925" y="6354214"/>
            <a:ext cx="564257" cy="226591"/>
          </a:xfrm>
          <a:prstGeom prst="rect">
            <a:avLst/>
          </a:prstGeom>
        </p:spPr>
        <p:txBody>
          <a:bodyPr vert="horz" wrap="none" lIns="0" tIns="36000" rIns="0" bIns="36000" rtlCol="0" anchor="ctr">
            <a:spAutoFit/>
          </a:bodyPr>
          <a:lstStyle>
            <a:lvl1pPr algn="r">
              <a:defRPr sz="1000">
                <a:solidFill>
                  <a:schemeClr val="bg1"/>
                </a:solidFill>
              </a:defRPr>
            </a:lvl1pPr>
          </a:lstStyle>
          <a:p>
            <a:pPr>
              <a:defRPr/>
            </a:pPr>
            <a:fld id="{6AB30C32-B95A-4557-AEB1-CCB0467072DF}" type="datetime1">
              <a:rPr lang="en-US"/>
              <a:t>10/11/2024</a:t>
            </a:fld>
            <a:endParaRPr lang="en-US"/>
          </a:p>
        </p:txBody>
      </p:sp>
      <p:sp>
        <p:nvSpPr>
          <p:cNvPr id="7" name="Textfeld 6"/>
          <p:cNvSpPr txBox="1"/>
          <p:nvPr userDrawn="1"/>
        </p:nvSpPr>
        <p:spPr bwMode="auto">
          <a:xfrm>
            <a:off x="8178235" y="6354214"/>
            <a:ext cx="3177153"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University of Applied Sciences | www.uas-landshut.com </a:t>
            </a:r>
            <a:endParaRPr lang="en-US" sz="1000">
              <a:solidFill>
                <a:schemeClr val="bg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Content with 1 Picture">
    <p:bg>
      <p:bgPr>
        <a:solidFill>
          <a:schemeClr val="bg1"/>
        </a:solidFill>
        <a:effectLst/>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882E120E-5BE8-45A6-9587-22C6AA6AEAF9}" type="datetime1">
              <a:rPr lang="en-US"/>
              <a:t>10/11/2024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b="2805"/>
          <a:stretch/>
        </p:blipFill>
        <p:spPr bwMode="auto">
          <a:xfrm>
            <a:off x="0" y="0"/>
            <a:ext cx="3246103" cy="6858000"/>
          </a:xfrm>
          <a:prstGeom prst="rect">
            <a:avLst/>
          </a:prstGeom>
        </p:spPr>
      </p:pic>
      <p:sp>
        <p:nvSpPr>
          <p:cNvPr id="11" name="Bildplatzhalter 9"/>
          <p:cNvSpPr>
            <a:spLocks noGrp="1"/>
          </p:cNvSpPr>
          <p:nvPr>
            <p:ph type="pic" sz="quarter" idx="15"/>
          </p:nvPr>
        </p:nvSpPr>
        <p:spPr bwMode="auto">
          <a:xfrm>
            <a:off x="7163876" y="0"/>
            <a:ext cx="5028124" cy="6092825"/>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4" name="Content Placeholder 6"/>
          <p:cNvSpPr>
            <a:spLocks noGrp="1"/>
          </p:cNvSpPr>
          <p:nvPr>
            <p:ph sz="quarter" idx="16"/>
          </p:nvPr>
        </p:nvSpPr>
        <p:spPr bwMode="auto">
          <a:xfrm>
            <a:off x="2664367" y="1545515"/>
            <a:ext cx="4270730" cy="4547310"/>
          </a:xfrm>
        </p:spPr>
        <p:txBody>
          <a:bodyPr/>
          <a:lstStyle>
            <a:lvl1pPr>
              <a:spcAft>
                <a:spcPts val="1200"/>
              </a:spcAft>
              <a:defRPr/>
            </a:lvl1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Title 6"/>
          <p:cNvSpPr>
            <a:spLocks noGrp="1"/>
          </p:cNvSpPr>
          <p:nvPr>
            <p:ph type="title"/>
          </p:nvPr>
        </p:nvSpPr>
        <p:spPr bwMode="auto">
          <a:xfrm>
            <a:off x="2664366" y="471600"/>
            <a:ext cx="4270731" cy="907200"/>
          </a:xfrm>
        </p:spPr>
        <p:txBody>
          <a:bodyPr/>
          <a:lstStyle/>
          <a:p>
            <a:pPr>
              <a:defRPr/>
            </a:pPr>
            <a:r>
              <a:rPr lang="en-US"/>
              <a:t>Click to edit Master title style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Content with 1 Picture - red">
    <p:bg>
      <p:bgPr>
        <a:solidFill>
          <a:schemeClr val="bg1"/>
        </a:solidFill>
        <a:effectLst/>
      </p:bgPr>
    </p:bg>
    <p:spTree>
      <p:nvGrpSpPr>
        <p:cNvPr id="1" name=""/>
        <p:cNvGrpSpPr/>
        <p:nvPr/>
      </p:nvGrpSpPr>
      <p:grpSpPr bwMode="auto">
        <a:xfrm>
          <a:off x="0" y="0"/>
          <a:ext cx="0" cy="0"/>
          <a:chOff x="0" y="0"/>
          <a:chExt cx="0" cy="0"/>
        </a:xfrm>
      </p:grpSpPr>
      <p:sp>
        <p:nvSpPr>
          <p:cNvPr id="2" name="Rechteck 1"/>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4" name="Grafik 3"/>
          <p:cNvPicPr>
            <a:picLocks noChangeAspect="1"/>
          </p:cNvPicPr>
          <p:nvPr userDrawn="1"/>
        </p:nvPicPr>
        <p:blipFill>
          <a:blip r:embed="rId2"/>
          <a:stretch/>
        </p:blipFill>
        <p:spPr bwMode="auto">
          <a:xfrm>
            <a:off x="11757906" y="6217611"/>
            <a:ext cx="216000" cy="469518"/>
          </a:xfrm>
          <a:prstGeom prst="rect">
            <a:avLst/>
          </a:prstGeom>
        </p:spPr>
      </p:pic>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b="2805"/>
          <a:stretch/>
        </p:blipFill>
        <p:spPr bwMode="auto">
          <a:xfrm>
            <a:off x="0" y="0"/>
            <a:ext cx="3246103" cy="6858000"/>
          </a:xfrm>
          <a:prstGeom prst="rect">
            <a:avLst/>
          </a:prstGeom>
        </p:spPr>
      </p:pic>
      <p:sp>
        <p:nvSpPr>
          <p:cNvPr id="11" name="Bildplatzhalter 9"/>
          <p:cNvSpPr>
            <a:spLocks noGrp="1"/>
          </p:cNvSpPr>
          <p:nvPr>
            <p:ph type="pic" sz="quarter" idx="15"/>
          </p:nvPr>
        </p:nvSpPr>
        <p:spPr bwMode="auto">
          <a:xfrm>
            <a:off x="7163876" y="0"/>
            <a:ext cx="5028124" cy="6092825"/>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sp>
        <p:nvSpPr>
          <p:cNvPr id="8" name="Content Placeholder 6"/>
          <p:cNvSpPr>
            <a:spLocks noGrp="1"/>
          </p:cNvSpPr>
          <p:nvPr>
            <p:ph sz="quarter" idx="16"/>
          </p:nvPr>
        </p:nvSpPr>
        <p:spPr bwMode="auto">
          <a:xfrm>
            <a:off x="2664367" y="1545515"/>
            <a:ext cx="4270730" cy="4547310"/>
          </a:xfrm>
        </p:spPr>
        <p:txBody>
          <a:bodyPr/>
          <a:lstStyle>
            <a:lvl1pPr>
              <a:spcAft>
                <a:spcPts val="1200"/>
              </a:spcAft>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0" name="Title 6"/>
          <p:cNvSpPr>
            <a:spLocks noGrp="1"/>
          </p:cNvSpPr>
          <p:nvPr>
            <p:ph type="title"/>
          </p:nvPr>
        </p:nvSpPr>
        <p:spPr bwMode="auto">
          <a:xfrm>
            <a:off x="2664366" y="471600"/>
            <a:ext cx="4270731" cy="907200"/>
          </a:xfrm>
        </p:spPr>
        <p:txBody>
          <a:bodyPr/>
          <a:lstStyle>
            <a:lvl1pPr>
              <a:defRPr>
                <a:solidFill>
                  <a:schemeClr val="bg1"/>
                </a:solidFill>
              </a:defRPr>
            </a:lvl1pPr>
          </a:lstStyle>
          <a:p>
            <a:pPr>
              <a:defRPr/>
            </a:pPr>
            <a:r>
              <a:rPr lang="en-US"/>
              <a:t>Click to edit Master title style</a:t>
            </a:r>
            <a:endParaRPr/>
          </a:p>
        </p:txBody>
      </p:sp>
      <p:sp>
        <p:nvSpPr>
          <p:cNvPr id="12" name="Datumsplatzhalter 3"/>
          <p:cNvSpPr>
            <a:spLocks noGrp="1"/>
          </p:cNvSpPr>
          <p:nvPr>
            <p:ph type="dt" sz="half" idx="2"/>
          </p:nvPr>
        </p:nvSpPr>
        <p:spPr bwMode="auto">
          <a:xfrm>
            <a:off x="7481925" y="6354214"/>
            <a:ext cx="564257" cy="226591"/>
          </a:xfrm>
          <a:prstGeom prst="rect">
            <a:avLst/>
          </a:prstGeom>
        </p:spPr>
        <p:txBody>
          <a:bodyPr vert="horz" wrap="none" lIns="0" tIns="36000" rIns="0" bIns="36000" rtlCol="0" anchor="ctr">
            <a:spAutoFit/>
          </a:bodyPr>
          <a:lstStyle>
            <a:lvl1pPr algn="r">
              <a:defRPr sz="1000">
                <a:solidFill>
                  <a:schemeClr val="bg1"/>
                </a:solidFill>
              </a:defRPr>
            </a:lvl1pPr>
          </a:lstStyle>
          <a:p>
            <a:pPr>
              <a:defRPr/>
            </a:pPr>
            <a:fld id="{6AB30C32-B95A-4557-AEB1-CCB0467072DF}" type="datetime1">
              <a:rPr lang="en-US"/>
              <a:t>10/11/2024</a:t>
            </a:fld>
            <a:endParaRPr lang="en-US"/>
          </a:p>
        </p:txBody>
      </p:sp>
      <p:sp>
        <p:nvSpPr>
          <p:cNvPr id="13" name="Textfeld 12"/>
          <p:cNvSpPr txBox="1"/>
          <p:nvPr userDrawn="1"/>
        </p:nvSpPr>
        <p:spPr bwMode="auto">
          <a:xfrm>
            <a:off x="8178235" y="6354214"/>
            <a:ext cx="3177153"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University of Applied Sciences | www.uas-landshut.com </a:t>
            </a:r>
            <a:endParaRPr lang="en-US" sz="1000">
              <a:solidFill>
                <a:schemeClr val="bg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Content with 1 Picture on top">
    <p:bg>
      <p:bgPr>
        <a:solidFill>
          <a:schemeClr val="bg1"/>
        </a:solidFill>
        <a:effectLst/>
      </p:bgPr>
    </p:bg>
    <p:spTree>
      <p:nvGrpSpPr>
        <p:cNvPr id="1" name=""/>
        <p:cNvGrpSpPr/>
        <p:nvPr/>
      </p:nvGrpSpPr>
      <p:grpSpPr bwMode="auto">
        <a:xfrm>
          <a:off x="0" y="0"/>
          <a:ext cx="0" cy="0"/>
          <a:chOff x="0" y="0"/>
          <a:chExt cx="0" cy="0"/>
        </a:xfrm>
      </p:grpSpPr>
      <p:sp>
        <p:nvSpPr>
          <p:cNvPr id="11" name="Bildplatzhalter 9"/>
          <p:cNvSpPr>
            <a:spLocks noGrp="1"/>
          </p:cNvSpPr>
          <p:nvPr>
            <p:ph type="pic" sz="quarter" idx="15"/>
          </p:nvPr>
        </p:nvSpPr>
        <p:spPr bwMode="auto">
          <a:xfrm>
            <a:off x="0" y="0"/>
            <a:ext cx="12192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3" name="Datumsplatzhalter 2"/>
          <p:cNvSpPr>
            <a:spLocks noGrp="1"/>
          </p:cNvSpPr>
          <p:nvPr>
            <p:ph type="dt" sz="half" idx="10"/>
          </p:nvPr>
        </p:nvSpPr>
        <p:spPr bwMode="auto"/>
        <p:txBody>
          <a:bodyPr/>
          <a:lstStyle/>
          <a:p>
            <a:pPr>
              <a:defRPr/>
            </a:pPr>
            <a:fld id="{48AEF90E-DAB8-47FB-8B7D-D26B597B7476}" type="datetime1">
              <a:rPr lang="en-US"/>
              <a:t>10/11/2024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b="2805"/>
          <a:stretch/>
        </p:blipFill>
        <p:spPr bwMode="auto">
          <a:xfrm>
            <a:off x="0" y="0"/>
            <a:ext cx="3246103" cy="6858000"/>
          </a:xfrm>
          <a:prstGeom prst="rect">
            <a:avLst/>
          </a:prstGeom>
        </p:spPr>
      </p:pic>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3" name="Textplatzhalter 12"/>
          <p:cNvSpPr>
            <a:spLocks noGrp="1"/>
          </p:cNvSpPr>
          <p:nvPr>
            <p:ph type="body" sz="quarter" idx="17" hasCustomPrompt="1"/>
          </p:nvPr>
        </p:nvSpPr>
        <p:spPr bwMode="auto">
          <a:xfrm>
            <a:off x="0" y="0"/>
            <a:ext cx="3246438" cy="6858000"/>
          </a:xfrm>
          <a:prstGeom prst="rect">
            <a:avLst/>
          </a:prstGeom>
          <a:blipFill>
            <a:blip r:embed="rId2"/>
            <a:stretch/>
          </a:blipFill>
        </p:spPr>
        <p:txBody>
          <a:bodyPr/>
          <a:lstStyle/>
          <a:p>
            <a:pPr lvl="0">
              <a:defRPr/>
            </a:pPr>
            <a:r>
              <a:rPr lang="de-DE"/>
              <a:t> </a:t>
            </a:r>
            <a:endParaRPr lang="en-US"/>
          </a:p>
        </p:txBody>
      </p:sp>
      <p:sp>
        <p:nvSpPr>
          <p:cNvPr id="12" name="Content Placeholder 6"/>
          <p:cNvSpPr>
            <a:spLocks noGrp="1"/>
          </p:cNvSpPr>
          <p:nvPr>
            <p:ph sz="quarter" idx="18"/>
          </p:nvPr>
        </p:nvSpPr>
        <p:spPr bwMode="auto">
          <a:xfrm>
            <a:off x="2664367" y="3471134"/>
            <a:ext cx="4247633" cy="2621691"/>
          </a:xfrm>
        </p:spPr>
        <p:txBody>
          <a:bodyPr/>
          <a:lstStyle>
            <a:lvl1pPr>
              <a:spcAft>
                <a:spcPts val="600"/>
              </a:spcAft>
              <a:defRPr/>
            </a:lvl1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4" name="Content Placeholder 6"/>
          <p:cNvSpPr>
            <a:spLocks noGrp="1"/>
          </p:cNvSpPr>
          <p:nvPr>
            <p:ph sz="quarter" idx="19"/>
          </p:nvPr>
        </p:nvSpPr>
        <p:spPr bwMode="auto">
          <a:xfrm>
            <a:off x="7104212" y="3471134"/>
            <a:ext cx="4249587" cy="2621691"/>
          </a:xfrm>
        </p:spPr>
        <p:txBody>
          <a:bodyPr/>
          <a:lstStyle>
            <a:lvl1pPr>
              <a:spcAft>
                <a:spcPts val="600"/>
              </a:spcAft>
              <a:defRPr/>
            </a:lvl1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5" name="Title 14"/>
          <p:cNvSpPr>
            <a:spLocks noGrp="1"/>
          </p:cNvSpPr>
          <p:nvPr>
            <p:ph type="title"/>
          </p:nvPr>
        </p:nvSpPr>
        <p:spPr bwMode="auto">
          <a:xfrm>
            <a:off x="2664368" y="2430000"/>
            <a:ext cx="8689432" cy="907200"/>
          </a:xfrm>
        </p:spPr>
        <p:txBody>
          <a:bodyPr/>
          <a:lstStyle/>
          <a:p>
            <a:pPr>
              <a:defRPr/>
            </a:pPr>
            <a:r>
              <a:rPr lang="en-US"/>
              <a:t>Click to edit Master title style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Content with 1 Picture on top - red">
    <p:bg>
      <p:bgPr>
        <a:solidFill>
          <a:schemeClr val="bg1"/>
        </a:solidFill>
        <a:effectLst/>
      </p:bgPr>
    </p:bg>
    <p:spTree>
      <p:nvGrpSpPr>
        <p:cNvPr id="1" name=""/>
        <p:cNvGrpSpPr/>
        <p:nvPr/>
      </p:nvGrpSpPr>
      <p:grpSpPr bwMode="auto">
        <a:xfrm>
          <a:off x="0" y="0"/>
          <a:ext cx="0" cy="0"/>
          <a:chOff x="0" y="0"/>
          <a:chExt cx="0" cy="0"/>
        </a:xfrm>
      </p:grpSpPr>
      <p:sp>
        <p:nvSpPr>
          <p:cNvPr id="14" name="Rechteck 13"/>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5" name="Grafik 14"/>
          <p:cNvPicPr>
            <a:picLocks noChangeAspect="1"/>
          </p:cNvPicPr>
          <p:nvPr userDrawn="1"/>
        </p:nvPicPr>
        <p:blipFill>
          <a:blip r:embed="rId2"/>
          <a:stretch/>
        </p:blipFill>
        <p:spPr bwMode="auto">
          <a:xfrm>
            <a:off x="11757906" y="6217611"/>
            <a:ext cx="216000" cy="469518"/>
          </a:xfrm>
          <a:prstGeom prst="rect">
            <a:avLst/>
          </a:prstGeom>
        </p:spPr>
      </p:pic>
      <p:sp>
        <p:nvSpPr>
          <p:cNvPr id="11" name="Bildplatzhalter 9"/>
          <p:cNvSpPr>
            <a:spLocks noGrp="1"/>
          </p:cNvSpPr>
          <p:nvPr>
            <p:ph type="pic" sz="quarter" idx="15"/>
          </p:nvPr>
        </p:nvSpPr>
        <p:spPr bwMode="auto">
          <a:xfrm>
            <a:off x="0" y="0"/>
            <a:ext cx="12192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3"/>
          <a:srcRect b="2805"/>
          <a:stretch/>
        </p:blipFill>
        <p:spPr bwMode="auto">
          <a:xfrm>
            <a:off x="0" y="0"/>
            <a:ext cx="3246103" cy="6858000"/>
          </a:xfrm>
          <a:prstGeom prst="rect">
            <a:avLst/>
          </a:prstGeom>
        </p:spPr>
      </p:pic>
      <p:sp>
        <p:nvSpPr>
          <p:cNvPr id="9"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sp>
        <p:nvSpPr>
          <p:cNvPr id="13" name="Textplatzhalter 12"/>
          <p:cNvSpPr>
            <a:spLocks noGrp="1"/>
          </p:cNvSpPr>
          <p:nvPr>
            <p:ph type="body" sz="quarter" idx="17" hasCustomPrompt="1"/>
          </p:nvPr>
        </p:nvSpPr>
        <p:spPr bwMode="auto">
          <a:xfrm>
            <a:off x="0" y="0"/>
            <a:ext cx="3246438" cy="6858000"/>
          </a:xfrm>
          <a:prstGeom prst="rect">
            <a:avLst/>
          </a:prstGeom>
          <a:blipFill>
            <a:blip r:embed="rId4"/>
            <a:stretch/>
          </a:blipFill>
        </p:spPr>
        <p:txBody>
          <a:bodyPr/>
          <a:lstStyle/>
          <a:p>
            <a:pPr lvl="0">
              <a:defRPr/>
            </a:pPr>
            <a:r>
              <a:rPr lang="de-DE"/>
              <a:t> </a:t>
            </a:r>
            <a:endParaRPr lang="en-US"/>
          </a:p>
        </p:txBody>
      </p:sp>
      <p:sp>
        <p:nvSpPr>
          <p:cNvPr id="8" name="Content Placeholder 6"/>
          <p:cNvSpPr>
            <a:spLocks noGrp="1"/>
          </p:cNvSpPr>
          <p:nvPr>
            <p:ph sz="quarter" idx="18"/>
          </p:nvPr>
        </p:nvSpPr>
        <p:spPr bwMode="auto">
          <a:xfrm>
            <a:off x="2664367" y="3471134"/>
            <a:ext cx="4247633" cy="2621691"/>
          </a:xfrm>
        </p:spPr>
        <p:txBody>
          <a:bodyPr/>
          <a:lstStyle>
            <a:lvl1pPr>
              <a:spcAft>
                <a:spcPts val="600"/>
              </a:spcAft>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2" name="Content Placeholder 6"/>
          <p:cNvSpPr>
            <a:spLocks noGrp="1"/>
          </p:cNvSpPr>
          <p:nvPr>
            <p:ph sz="quarter" idx="19"/>
          </p:nvPr>
        </p:nvSpPr>
        <p:spPr bwMode="auto">
          <a:xfrm>
            <a:off x="7104212" y="3471134"/>
            <a:ext cx="4249587" cy="2621691"/>
          </a:xfrm>
        </p:spPr>
        <p:txBody>
          <a:bodyPr/>
          <a:lstStyle>
            <a:lvl1pPr>
              <a:spcAft>
                <a:spcPts val="600"/>
              </a:spcAft>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6" name="Title 14"/>
          <p:cNvSpPr>
            <a:spLocks noGrp="1"/>
          </p:cNvSpPr>
          <p:nvPr>
            <p:ph type="title"/>
          </p:nvPr>
        </p:nvSpPr>
        <p:spPr bwMode="auto">
          <a:xfrm>
            <a:off x="2664368" y="2430000"/>
            <a:ext cx="8689432" cy="907200"/>
          </a:xfrm>
        </p:spPr>
        <p:txBody>
          <a:bodyPr/>
          <a:lstStyle>
            <a:lvl1pPr>
              <a:defRPr>
                <a:solidFill>
                  <a:schemeClr val="bg1"/>
                </a:solidFill>
              </a:defRPr>
            </a:lvl1pPr>
          </a:lstStyle>
          <a:p>
            <a:pPr>
              <a:defRPr/>
            </a:pPr>
            <a:r>
              <a:rPr lang="en-US"/>
              <a:t>Click to edit Master title style</a:t>
            </a:r>
            <a:endParaRPr/>
          </a:p>
        </p:txBody>
      </p:sp>
      <p:sp>
        <p:nvSpPr>
          <p:cNvPr id="2" name="Datumsplatzhalter 3"/>
          <p:cNvSpPr>
            <a:spLocks noGrp="1"/>
          </p:cNvSpPr>
          <p:nvPr>
            <p:ph type="dt" sz="half" idx="2"/>
          </p:nvPr>
        </p:nvSpPr>
        <p:spPr bwMode="auto">
          <a:xfrm>
            <a:off x="7481925" y="6354214"/>
            <a:ext cx="564257" cy="226591"/>
          </a:xfrm>
          <a:prstGeom prst="rect">
            <a:avLst/>
          </a:prstGeom>
        </p:spPr>
        <p:txBody>
          <a:bodyPr vert="horz" wrap="none" lIns="0" tIns="36000" rIns="0" bIns="36000" rtlCol="0" anchor="ctr">
            <a:spAutoFit/>
          </a:bodyPr>
          <a:lstStyle>
            <a:lvl1pPr algn="r">
              <a:defRPr sz="1000">
                <a:solidFill>
                  <a:schemeClr val="bg1"/>
                </a:solidFill>
              </a:defRPr>
            </a:lvl1pPr>
          </a:lstStyle>
          <a:p>
            <a:pPr>
              <a:defRPr/>
            </a:pPr>
            <a:fld id="{6AB30C32-B95A-4557-AEB1-CCB0467072DF}" type="datetime1">
              <a:rPr lang="en-US"/>
              <a:t>10/11/2024</a:t>
            </a:fld>
            <a:endParaRPr lang="en-US"/>
          </a:p>
        </p:txBody>
      </p:sp>
      <p:sp>
        <p:nvSpPr>
          <p:cNvPr id="4" name="Textfeld 3"/>
          <p:cNvSpPr txBox="1"/>
          <p:nvPr userDrawn="1"/>
        </p:nvSpPr>
        <p:spPr bwMode="auto">
          <a:xfrm>
            <a:off x="8178235" y="6354214"/>
            <a:ext cx="3177153"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University of Applied Sciences | www.uas-landshut.com </a:t>
            </a:r>
            <a:endParaRPr lang="en-US" sz="1000">
              <a:solidFill>
                <a:schemeClr val="bg1"/>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Content with 1 Picture on top and box">
    <p:bg>
      <p:bgPr>
        <a:solidFill>
          <a:schemeClr val="bg1"/>
        </a:solidFill>
        <a:effectLst/>
      </p:bgPr>
    </p:bg>
    <p:spTree>
      <p:nvGrpSpPr>
        <p:cNvPr id="1" name=""/>
        <p:cNvGrpSpPr/>
        <p:nvPr/>
      </p:nvGrpSpPr>
      <p:grpSpPr bwMode="auto">
        <a:xfrm>
          <a:off x="0" y="0"/>
          <a:ext cx="0" cy="0"/>
          <a:chOff x="0" y="0"/>
          <a:chExt cx="0" cy="0"/>
        </a:xfrm>
      </p:grpSpPr>
      <p:sp>
        <p:nvSpPr>
          <p:cNvPr id="11" name="Bildplatzhalter 9"/>
          <p:cNvSpPr>
            <a:spLocks noGrp="1"/>
          </p:cNvSpPr>
          <p:nvPr>
            <p:ph type="pic" sz="quarter" idx="15"/>
          </p:nvPr>
        </p:nvSpPr>
        <p:spPr bwMode="auto">
          <a:xfrm>
            <a:off x="0" y="0"/>
            <a:ext cx="12192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3" name="Datumsplatzhalter 2"/>
          <p:cNvSpPr>
            <a:spLocks noGrp="1"/>
          </p:cNvSpPr>
          <p:nvPr>
            <p:ph type="dt" sz="half" idx="10"/>
          </p:nvPr>
        </p:nvSpPr>
        <p:spPr bwMode="auto"/>
        <p:txBody>
          <a:bodyPr/>
          <a:lstStyle/>
          <a:p>
            <a:pPr>
              <a:defRPr/>
            </a:pPr>
            <a:fld id="{CE400A85-4CF9-45B4-8885-3E994D1FCFC6}" type="datetime1">
              <a:rPr lang="en-US"/>
              <a:t>10/11/2024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b="2805"/>
          <a:stretch/>
        </p:blipFill>
        <p:spPr bwMode="auto">
          <a:xfrm>
            <a:off x="0" y="0"/>
            <a:ext cx="3246103" cy="6858000"/>
          </a:xfrm>
          <a:prstGeom prst="rect">
            <a:avLst/>
          </a:prstGeom>
        </p:spPr>
      </p:pic>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3" name="Textplatzhalter 12"/>
          <p:cNvSpPr>
            <a:spLocks noGrp="1"/>
          </p:cNvSpPr>
          <p:nvPr>
            <p:ph type="body" sz="quarter" idx="17" hasCustomPrompt="1"/>
          </p:nvPr>
        </p:nvSpPr>
        <p:spPr bwMode="auto">
          <a:xfrm>
            <a:off x="0" y="0"/>
            <a:ext cx="3246438" cy="6858000"/>
          </a:xfrm>
          <a:prstGeom prst="rect">
            <a:avLst/>
          </a:prstGeom>
          <a:blipFill>
            <a:blip r:embed="rId2"/>
            <a:stretch/>
          </a:blipFill>
        </p:spPr>
        <p:txBody>
          <a:bodyPr/>
          <a:lstStyle/>
          <a:p>
            <a:pPr lvl="0">
              <a:defRPr/>
            </a:pPr>
            <a:r>
              <a:rPr lang="de-DE"/>
              <a:t> </a:t>
            </a:r>
            <a:endParaRPr lang="en-US"/>
          </a:p>
        </p:txBody>
      </p:sp>
      <p:sp>
        <p:nvSpPr>
          <p:cNvPr id="4" name="Content Placeholder 6"/>
          <p:cNvSpPr>
            <a:spLocks noGrp="1"/>
          </p:cNvSpPr>
          <p:nvPr>
            <p:ph sz="quarter" idx="18"/>
          </p:nvPr>
        </p:nvSpPr>
        <p:spPr bwMode="auto">
          <a:xfrm>
            <a:off x="2664367" y="3471134"/>
            <a:ext cx="5500800" cy="2621691"/>
          </a:xfrm>
        </p:spPr>
        <p:txBody>
          <a:bodyPr/>
          <a:lstStyle>
            <a:lvl1pPr>
              <a:spcAft>
                <a:spcPts val="600"/>
              </a:spcAft>
              <a:defRPr/>
            </a:lvl1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0" name="Title 14"/>
          <p:cNvSpPr>
            <a:spLocks noGrp="1"/>
          </p:cNvSpPr>
          <p:nvPr>
            <p:ph type="title"/>
          </p:nvPr>
        </p:nvSpPr>
        <p:spPr bwMode="auto">
          <a:xfrm>
            <a:off x="2664368" y="2430000"/>
            <a:ext cx="5500800" cy="907200"/>
          </a:xfrm>
        </p:spPr>
        <p:txBody>
          <a:bodyPr/>
          <a:lstStyle/>
          <a:p>
            <a:pPr>
              <a:defRPr/>
            </a:pPr>
            <a:r>
              <a:rPr lang="en-US"/>
              <a:t>Click to edit Master title style</a:t>
            </a:r>
            <a:endParaRPr/>
          </a:p>
        </p:txBody>
      </p:sp>
      <p:sp>
        <p:nvSpPr>
          <p:cNvPr id="14" name="Content Placeholder 6"/>
          <p:cNvSpPr>
            <a:spLocks noGrp="1"/>
          </p:cNvSpPr>
          <p:nvPr>
            <p:ph sz="quarter" idx="19"/>
          </p:nvPr>
        </p:nvSpPr>
        <p:spPr bwMode="auto">
          <a:xfrm>
            <a:off x="8372400" y="0"/>
            <a:ext cx="3394800" cy="6092825"/>
          </a:xfrm>
          <a:prstGeom prst="rect">
            <a:avLst/>
          </a:prstGeom>
          <a:solidFill>
            <a:schemeClr val="bg2"/>
          </a:solidFill>
        </p:spPr>
        <p:txBody>
          <a:bodyPr vert="horz" lIns="504000" tIns="288000" rIns="360000" bIns="0" rtlCol="0">
            <a:normAutofit/>
          </a:bodyPr>
          <a:lstStyle>
            <a:lvl1pPr>
              <a:defRPr lang="en-US" sz="1200" b="0"/>
            </a:lvl1pPr>
            <a:lvl2pPr>
              <a:defRPr lang="en-US" sz="1200" b="0"/>
            </a:lvl2pPr>
            <a:lvl3pPr>
              <a:defRPr lang="en-US" sz="1200" b="0"/>
            </a:lvl3pPr>
            <a:lvl4pPr>
              <a:defRPr lang="en-US" sz="1200" b="0"/>
            </a:lvl4pPr>
            <a:lvl5pPr>
              <a:defRPr lang="en-US" sz="1200" b="0"/>
            </a:lvl5pPr>
          </a:lstStyle>
          <a:p>
            <a:pPr lvl="0">
              <a:spcAft>
                <a:spcPts val="600"/>
              </a:spcAft>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Content with 1 Picture on top and box - red">
    <p:bg>
      <p:bgPr>
        <a:solidFill>
          <a:schemeClr val="bg1"/>
        </a:solidFill>
        <a:effectLst/>
      </p:bgPr>
    </p:bg>
    <p:spTree>
      <p:nvGrpSpPr>
        <p:cNvPr id="1" name=""/>
        <p:cNvGrpSpPr/>
        <p:nvPr/>
      </p:nvGrpSpPr>
      <p:grpSpPr bwMode="auto">
        <a:xfrm>
          <a:off x="0" y="0"/>
          <a:ext cx="0" cy="0"/>
          <a:chOff x="0" y="0"/>
          <a:chExt cx="0" cy="0"/>
        </a:xfrm>
      </p:grpSpPr>
      <p:sp>
        <p:nvSpPr>
          <p:cNvPr id="4" name="Rechteck 3"/>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0" name="Grafik 9"/>
          <p:cNvPicPr>
            <a:picLocks noChangeAspect="1"/>
          </p:cNvPicPr>
          <p:nvPr userDrawn="1"/>
        </p:nvPicPr>
        <p:blipFill>
          <a:blip r:embed="rId2"/>
          <a:stretch/>
        </p:blipFill>
        <p:spPr bwMode="auto">
          <a:xfrm>
            <a:off x="11757906" y="6217611"/>
            <a:ext cx="216000" cy="469518"/>
          </a:xfrm>
          <a:prstGeom prst="rect">
            <a:avLst/>
          </a:prstGeom>
        </p:spPr>
      </p:pic>
      <p:sp>
        <p:nvSpPr>
          <p:cNvPr id="14" name="Textplatzhalter 12"/>
          <p:cNvSpPr>
            <a:spLocks noGrp="1"/>
          </p:cNvSpPr>
          <p:nvPr>
            <p:ph type="body" sz="quarter" idx="17" hasCustomPrompt="1"/>
          </p:nvPr>
        </p:nvSpPr>
        <p:spPr bwMode="auto">
          <a:xfrm>
            <a:off x="0" y="0"/>
            <a:ext cx="3246438" cy="6858000"/>
          </a:xfrm>
          <a:prstGeom prst="rect">
            <a:avLst/>
          </a:prstGeom>
          <a:blipFill>
            <a:blip r:embed="rId3"/>
            <a:stretch/>
          </a:blipFill>
        </p:spPr>
        <p:txBody>
          <a:bodyPr/>
          <a:lstStyle/>
          <a:p>
            <a:pPr lvl="0">
              <a:defRPr/>
            </a:pPr>
            <a:r>
              <a:rPr lang="de-DE"/>
              <a:t> </a:t>
            </a:r>
            <a:endParaRPr lang="en-US"/>
          </a:p>
        </p:txBody>
      </p:sp>
      <p:sp>
        <p:nvSpPr>
          <p:cNvPr id="11" name="Bildplatzhalter 9"/>
          <p:cNvSpPr>
            <a:spLocks noGrp="1"/>
          </p:cNvSpPr>
          <p:nvPr>
            <p:ph type="pic" sz="quarter" idx="15"/>
          </p:nvPr>
        </p:nvSpPr>
        <p:spPr bwMode="auto">
          <a:xfrm>
            <a:off x="0" y="0"/>
            <a:ext cx="12192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sp>
        <p:nvSpPr>
          <p:cNvPr id="9"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sp>
        <p:nvSpPr>
          <p:cNvPr id="15" name="Textplatzhalter 12"/>
          <p:cNvSpPr>
            <a:spLocks noGrp="1"/>
          </p:cNvSpPr>
          <p:nvPr>
            <p:ph type="body" sz="quarter" idx="18" hasCustomPrompt="1"/>
          </p:nvPr>
        </p:nvSpPr>
        <p:spPr bwMode="auto">
          <a:xfrm>
            <a:off x="0" y="0"/>
            <a:ext cx="3246438" cy="6858000"/>
          </a:xfrm>
          <a:prstGeom prst="rect">
            <a:avLst/>
          </a:prstGeom>
          <a:blipFill>
            <a:blip r:embed="rId3"/>
            <a:stretch/>
          </a:blipFill>
        </p:spPr>
        <p:txBody>
          <a:bodyPr/>
          <a:lstStyle/>
          <a:p>
            <a:pPr lvl="0">
              <a:defRPr/>
            </a:pPr>
            <a:r>
              <a:rPr lang="de-DE"/>
              <a:t> </a:t>
            </a:r>
            <a:endParaRPr lang="en-US"/>
          </a:p>
        </p:txBody>
      </p:sp>
      <p:sp>
        <p:nvSpPr>
          <p:cNvPr id="6" name="Content Placeholder 6"/>
          <p:cNvSpPr>
            <a:spLocks noGrp="1"/>
          </p:cNvSpPr>
          <p:nvPr>
            <p:ph sz="quarter" idx="19"/>
          </p:nvPr>
        </p:nvSpPr>
        <p:spPr bwMode="auto">
          <a:xfrm>
            <a:off x="2664367" y="3471134"/>
            <a:ext cx="5500800" cy="2621691"/>
          </a:xfrm>
        </p:spPr>
        <p:txBody>
          <a:bodyPr/>
          <a:lstStyle>
            <a:lvl1pPr>
              <a:spcAft>
                <a:spcPts val="600"/>
              </a:spcAft>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3" name="Title 14"/>
          <p:cNvSpPr>
            <a:spLocks noGrp="1"/>
          </p:cNvSpPr>
          <p:nvPr>
            <p:ph type="title"/>
          </p:nvPr>
        </p:nvSpPr>
        <p:spPr bwMode="auto">
          <a:xfrm>
            <a:off x="2664368" y="2430000"/>
            <a:ext cx="5500800" cy="907200"/>
          </a:xfrm>
        </p:spPr>
        <p:txBody>
          <a:bodyPr/>
          <a:lstStyle>
            <a:lvl1pPr>
              <a:defRPr>
                <a:solidFill>
                  <a:schemeClr val="bg1"/>
                </a:solidFill>
              </a:defRPr>
            </a:lvl1pPr>
          </a:lstStyle>
          <a:p>
            <a:pPr>
              <a:defRPr/>
            </a:pPr>
            <a:r>
              <a:rPr lang="en-US"/>
              <a:t>Click to edit Master title style</a:t>
            </a:r>
            <a:endParaRPr/>
          </a:p>
        </p:txBody>
      </p:sp>
      <p:sp>
        <p:nvSpPr>
          <p:cNvPr id="16" name="Content Placeholder 6"/>
          <p:cNvSpPr>
            <a:spLocks noGrp="1"/>
          </p:cNvSpPr>
          <p:nvPr>
            <p:ph sz="quarter" idx="20"/>
          </p:nvPr>
        </p:nvSpPr>
        <p:spPr bwMode="auto">
          <a:xfrm>
            <a:off x="8372400" y="0"/>
            <a:ext cx="3394800" cy="6092825"/>
          </a:xfrm>
          <a:prstGeom prst="rect">
            <a:avLst/>
          </a:prstGeom>
          <a:solidFill>
            <a:schemeClr val="bg2"/>
          </a:solidFill>
        </p:spPr>
        <p:txBody>
          <a:bodyPr vert="horz" lIns="504000" tIns="288000" rIns="360000" bIns="0" rtlCol="0">
            <a:normAutofit/>
          </a:bodyPr>
          <a:lstStyle>
            <a:lvl1pPr>
              <a:defRPr lang="en-US" sz="1200" b="0"/>
            </a:lvl1pPr>
            <a:lvl2pPr>
              <a:defRPr lang="en-US" sz="1200" b="0"/>
            </a:lvl2pPr>
            <a:lvl3pPr>
              <a:defRPr lang="en-US" sz="1200" b="0"/>
            </a:lvl3pPr>
            <a:lvl4pPr>
              <a:defRPr lang="en-US" sz="1200" b="0"/>
            </a:lvl4pPr>
            <a:lvl5pPr>
              <a:defRPr lang="en-US" sz="1200" b="0"/>
            </a:lvl5pPr>
          </a:lstStyle>
          <a:p>
            <a:pPr lvl="0">
              <a:spcAft>
                <a:spcPts val="600"/>
              </a:spcAft>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2" name="Datumsplatzhalter 3"/>
          <p:cNvSpPr>
            <a:spLocks noGrp="1"/>
          </p:cNvSpPr>
          <p:nvPr>
            <p:ph type="dt" sz="half" idx="2"/>
          </p:nvPr>
        </p:nvSpPr>
        <p:spPr bwMode="auto">
          <a:xfrm>
            <a:off x="7481925" y="6354214"/>
            <a:ext cx="564257" cy="226591"/>
          </a:xfrm>
          <a:prstGeom prst="rect">
            <a:avLst/>
          </a:prstGeom>
        </p:spPr>
        <p:txBody>
          <a:bodyPr vert="horz" wrap="none" lIns="0" tIns="36000" rIns="0" bIns="36000" rtlCol="0" anchor="ctr">
            <a:spAutoFit/>
          </a:bodyPr>
          <a:lstStyle>
            <a:lvl1pPr algn="r">
              <a:defRPr sz="1000">
                <a:solidFill>
                  <a:schemeClr val="bg1"/>
                </a:solidFill>
              </a:defRPr>
            </a:lvl1pPr>
          </a:lstStyle>
          <a:p>
            <a:pPr>
              <a:defRPr/>
            </a:pPr>
            <a:fld id="{6AB30C32-B95A-4557-AEB1-CCB0467072DF}" type="datetime1">
              <a:rPr lang="en-US"/>
              <a:t>10/11/2024</a:t>
            </a:fld>
            <a:endParaRPr lang="en-US"/>
          </a:p>
        </p:txBody>
      </p:sp>
      <p:sp>
        <p:nvSpPr>
          <p:cNvPr id="7" name="Textfeld 6"/>
          <p:cNvSpPr txBox="1"/>
          <p:nvPr userDrawn="1"/>
        </p:nvSpPr>
        <p:spPr bwMode="auto">
          <a:xfrm>
            <a:off x="8178235" y="6354214"/>
            <a:ext cx="3177153"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University of Applied Sciences | www.uas-landshut.com </a:t>
            </a:r>
            <a:endParaRPr lang="en-US" sz="1000">
              <a:solidFill>
                <a:schemeClr val="bg1"/>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tle and Content">
    <p:spTree>
      <p:nvGrpSpPr>
        <p:cNvPr id="1" name=""/>
        <p:cNvGrpSpPr/>
        <p:nvPr/>
      </p:nvGrpSpPr>
      <p:grpSpPr bwMode="auto">
        <a:xfrm>
          <a:off x="0" y="0"/>
          <a:ext cx="0" cy="0"/>
          <a:chOff x="0" y="0"/>
          <a:chExt cx="0" cy="0"/>
        </a:xfrm>
      </p:grpSpPr>
      <p:sp>
        <p:nvSpPr>
          <p:cNvPr id="4" name="Datumsplatzhalter 3"/>
          <p:cNvSpPr>
            <a:spLocks noGrp="1"/>
          </p:cNvSpPr>
          <p:nvPr>
            <p:ph type="dt" sz="half" idx="10"/>
          </p:nvPr>
        </p:nvSpPr>
        <p:spPr bwMode="auto"/>
        <p:txBody>
          <a:bodyPr/>
          <a:lstStyle/>
          <a:p>
            <a:pPr>
              <a:defRPr/>
            </a:pPr>
            <a:fld id="{3AC8132C-978F-478B-B12D-AA158AD378A3}" type="datetime1">
              <a:rPr lang="en-US"/>
              <a:t>10/11/2024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7" name="Title 6"/>
          <p:cNvSpPr>
            <a:spLocks noGrp="1"/>
          </p:cNvSpPr>
          <p:nvPr>
            <p:ph type="title"/>
          </p:nvPr>
        </p:nvSpPr>
        <p:spPr bwMode="auto"/>
        <p:txBody>
          <a:bodyPr/>
          <a:lstStyle/>
          <a:p>
            <a:pPr>
              <a:defRPr/>
            </a:pPr>
            <a:r>
              <a:rPr lang="en-US"/>
              <a:t>Click to edit Master title style</a:t>
            </a:r>
            <a:endParaRPr/>
          </a:p>
        </p:txBody>
      </p:sp>
      <p:sp>
        <p:nvSpPr>
          <p:cNvPr id="9" name="Content Placeholder 8"/>
          <p:cNvSpPr>
            <a:spLocks noGrp="1"/>
          </p:cNvSpPr>
          <p:nvPr>
            <p:ph sz="quarter" idx="13"/>
          </p:nvPr>
        </p:nvSpPr>
        <p:spPr bwMode="auto">
          <a:xfrm>
            <a:off x="839787" y="1808163"/>
            <a:ext cx="10512425" cy="4284662"/>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tle and 2 Contents">
    <p:spTree>
      <p:nvGrpSpPr>
        <p:cNvPr id="1" name=""/>
        <p:cNvGrpSpPr/>
        <p:nvPr/>
      </p:nvGrpSpPr>
      <p:grpSpPr bwMode="auto">
        <a:xfrm>
          <a:off x="0" y="0"/>
          <a:ext cx="0" cy="0"/>
          <a:chOff x="0" y="0"/>
          <a:chExt cx="0" cy="0"/>
        </a:xfrm>
      </p:grpSpPr>
      <p:sp>
        <p:nvSpPr>
          <p:cNvPr id="4" name="Datumsplatzhalter 3"/>
          <p:cNvSpPr>
            <a:spLocks noGrp="1"/>
          </p:cNvSpPr>
          <p:nvPr>
            <p:ph type="dt" sz="half" idx="10"/>
          </p:nvPr>
        </p:nvSpPr>
        <p:spPr bwMode="auto"/>
        <p:txBody>
          <a:bodyPr/>
          <a:lstStyle/>
          <a:p>
            <a:pPr>
              <a:defRPr/>
            </a:pPr>
            <a:fld id="{296307B9-D7A4-4B2F-BA6B-7C67D058961D}" type="datetime1">
              <a:rPr lang="en-US"/>
              <a:t>10/11/2024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9" name="Content Placeholder 8"/>
          <p:cNvSpPr>
            <a:spLocks noGrp="1"/>
          </p:cNvSpPr>
          <p:nvPr>
            <p:ph sz="quarter" idx="13"/>
          </p:nvPr>
        </p:nvSpPr>
        <p:spPr bwMode="auto">
          <a:xfrm>
            <a:off x="839787" y="1808163"/>
            <a:ext cx="5148263" cy="4284662"/>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0" name="Content Placeholder 8"/>
          <p:cNvSpPr>
            <a:spLocks noGrp="1"/>
          </p:cNvSpPr>
          <p:nvPr>
            <p:ph sz="quarter" idx="14"/>
          </p:nvPr>
        </p:nvSpPr>
        <p:spPr bwMode="auto">
          <a:xfrm>
            <a:off x="6205537" y="1808163"/>
            <a:ext cx="5148263" cy="4284662"/>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1" name="Title 10"/>
          <p:cNvSpPr>
            <a:spLocks noGrp="1"/>
          </p:cNvSpPr>
          <p:nvPr>
            <p:ph type="title"/>
          </p:nvPr>
        </p:nvSpPr>
        <p:spPr bwMode="auto"/>
        <p:txBody>
          <a:bodyPr/>
          <a:lstStyle/>
          <a:p>
            <a:pPr>
              <a:defRPr/>
            </a:pPr>
            <a:r>
              <a:rPr lang="en-US"/>
              <a:t>Click to edit Master title style</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2">
    <p:bg>
      <p:bgPr>
        <a:solidFill>
          <a:schemeClr val="bg1"/>
        </a:solidFill>
        <a:effectLst/>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alphaModFix/>
          </a:blip>
          <a:stretch/>
        </p:blipFill>
        <p:spPr bwMode="auto">
          <a:xfrm>
            <a:off x="0" y="-1"/>
            <a:ext cx="7587341" cy="6857999"/>
          </a:xfrm>
          <a:prstGeom prst="rect">
            <a:avLst/>
          </a:prstGeom>
        </p:spPr>
      </p:pic>
      <p:sp>
        <p:nvSpPr>
          <p:cNvPr id="12" name="Freihandform: Form 11"/>
          <p:cNvSpPr/>
          <p:nvPr userDrawn="1"/>
        </p:nvSpPr>
        <p:spPr bwMode="auto">
          <a:xfrm>
            <a:off x="6087418" y="-1"/>
            <a:ext cx="6104582"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8" name="Grafik 7" descr="Ein Bild, das Text, Grafiken, Schrift, Grafikdesign enthält.&#10;&#10;Automatisch generierte Beschreibung"/>
          <p:cNvPicPr>
            <a:picLocks noChangeAspect="1"/>
          </p:cNvPicPr>
          <p:nvPr userDrawn="1"/>
        </p:nvPicPr>
        <p:blipFill>
          <a:blip r:embed="rId3"/>
          <a:stretch/>
        </p:blipFill>
        <p:spPr bwMode="auto">
          <a:xfrm>
            <a:off x="432000" y="432000"/>
            <a:ext cx="1193815" cy="1219746"/>
          </a:xfrm>
          <a:prstGeom prst="rect">
            <a:avLst/>
          </a:prstGeom>
        </p:spPr>
      </p:pic>
      <p:pic>
        <p:nvPicPr>
          <p:cNvPr id="9" name="Grafik 8"/>
          <p:cNvPicPr>
            <a:picLocks noChangeAspect="1"/>
          </p:cNvPicPr>
          <p:nvPr userDrawn="1"/>
        </p:nvPicPr>
        <p:blipFill>
          <a:blip r:embed="rId4"/>
          <a:srcRect b="2805"/>
          <a:stretch/>
        </p:blipFill>
        <p:spPr bwMode="auto">
          <a:xfrm>
            <a:off x="5382410" y="0"/>
            <a:ext cx="3246103" cy="6857998"/>
          </a:xfrm>
          <a:prstGeom prst="rect">
            <a:avLst/>
          </a:prstGeom>
        </p:spPr>
      </p:pic>
      <p:sp>
        <p:nvSpPr>
          <p:cNvPr id="4" name="Untertitel 2"/>
          <p:cNvSpPr>
            <a:spLocks noGrp="1"/>
          </p:cNvSpPr>
          <p:nvPr>
            <p:ph type="subTitle" idx="1"/>
          </p:nvPr>
        </p:nvSpPr>
        <p:spPr bwMode="auto">
          <a:xfrm>
            <a:off x="8290560" y="4923793"/>
            <a:ext cx="3492000" cy="817205"/>
          </a:xfrm>
          <a:prstGeom prst="rect">
            <a:avLst/>
          </a:prstGeo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Edit Master Subtitle Format</a:t>
            </a:r>
            <a:endParaRPr lang="en-US"/>
          </a:p>
        </p:txBody>
      </p:sp>
      <p:sp>
        <p:nvSpPr>
          <p:cNvPr id="5" name="Title 3"/>
          <p:cNvSpPr>
            <a:spLocks noGrp="1"/>
          </p:cNvSpPr>
          <p:nvPr>
            <p:ph type="title"/>
          </p:nvPr>
        </p:nvSpPr>
        <p:spPr bwMode="auto">
          <a:xfrm>
            <a:off x="8290560" y="2408400"/>
            <a:ext cx="3492000" cy="2386800"/>
          </a:xfrm>
        </p:spPr>
        <p:txBody>
          <a:bodyPr vert="horz" lIns="0" tIns="0" rIns="0" bIns="0" rtlCol="0" anchor="b">
            <a:normAutofit/>
          </a:bodyPr>
          <a:lstStyle>
            <a:lvl1pPr>
              <a:defRPr lang="en-US" sz="3200">
                <a:solidFill>
                  <a:schemeClr val="bg1"/>
                </a:solidFill>
              </a:defRPr>
            </a:lvl1pPr>
          </a:lstStyle>
          <a:p>
            <a:pPr lvl="0">
              <a:defRPr/>
            </a:pPr>
            <a:r>
              <a:rPr lang="en-US"/>
              <a:t>Click to edit Master title style</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Title Content and Picture">
    <p:spTree>
      <p:nvGrpSpPr>
        <p:cNvPr id="1" name=""/>
        <p:cNvGrpSpPr/>
        <p:nvPr/>
      </p:nvGrpSpPr>
      <p:grpSpPr bwMode="auto">
        <a:xfrm>
          <a:off x="0" y="0"/>
          <a:ext cx="0" cy="0"/>
          <a:chOff x="0" y="0"/>
          <a:chExt cx="0" cy="0"/>
        </a:xfrm>
      </p:grpSpPr>
      <p:sp>
        <p:nvSpPr>
          <p:cNvPr id="4" name="Datumsplatzhalter 3"/>
          <p:cNvSpPr>
            <a:spLocks noGrp="1"/>
          </p:cNvSpPr>
          <p:nvPr>
            <p:ph type="dt" sz="half" idx="10"/>
          </p:nvPr>
        </p:nvSpPr>
        <p:spPr bwMode="auto"/>
        <p:txBody>
          <a:bodyPr/>
          <a:lstStyle/>
          <a:p>
            <a:pPr>
              <a:defRPr/>
            </a:pPr>
            <a:fld id="{BE6275EB-73FA-4001-B3F3-FDDA490C7E01}" type="datetime1">
              <a:rPr lang="en-US"/>
              <a:t>10/11/2024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8" name="Bildplatzhalter 9"/>
          <p:cNvSpPr>
            <a:spLocks noGrp="1"/>
          </p:cNvSpPr>
          <p:nvPr>
            <p:ph type="pic" sz="quarter" idx="15"/>
          </p:nvPr>
        </p:nvSpPr>
        <p:spPr bwMode="auto">
          <a:xfrm>
            <a:off x="7163876" y="0"/>
            <a:ext cx="5028124" cy="6092825"/>
          </a:xfrm>
          <a:prstGeom prst="rect">
            <a:avLst/>
          </a:prstGeom>
          <a:pattFill prst="pct5">
            <a:fgClr>
              <a:schemeClr val="accent1"/>
            </a:fgClr>
            <a:bgClr>
              <a:schemeClr val="bg1">
                <a:lumMod val="95000"/>
              </a:schemeClr>
            </a:bgClr>
          </a:pattFill>
        </p:spPr>
        <p:txBody>
          <a:bodyPr/>
          <a:lstStyle/>
          <a:p>
            <a:pPr>
              <a:defRPr/>
            </a:pPr>
            <a:endParaRPr lang="en-US"/>
          </a:p>
        </p:txBody>
      </p:sp>
      <p:sp>
        <p:nvSpPr>
          <p:cNvPr id="7" name="Content Placeholder 8"/>
          <p:cNvSpPr>
            <a:spLocks noGrp="1"/>
          </p:cNvSpPr>
          <p:nvPr>
            <p:ph sz="quarter" idx="13"/>
          </p:nvPr>
        </p:nvSpPr>
        <p:spPr bwMode="auto">
          <a:xfrm>
            <a:off x="839787" y="1808163"/>
            <a:ext cx="6095311" cy="4284662"/>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0" name="Title 9"/>
          <p:cNvSpPr>
            <a:spLocks noGrp="1"/>
          </p:cNvSpPr>
          <p:nvPr>
            <p:ph type="title"/>
          </p:nvPr>
        </p:nvSpPr>
        <p:spPr bwMode="auto">
          <a:xfrm>
            <a:off x="838200" y="702000"/>
            <a:ext cx="6095311" cy="907200"/>
          </a:xfrm>
        </p:spPr>
        <p:txBody>
          <a:bodyPr/>
          <a:lstStyle/>
          <a:p>
            <a:pPr>
              <a:defRPr/>
            </a:pPr>
            <a:r>
              <a:rPr lang="en-US"/>
              <a:t>Click to edit Master title style</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Title and 2 Contents with Pictures">
    <p:bg>
      <p:bgPr>
        <a:solidFill>
          <a:schemeClr val="bg1"/>
        </a:solidFill>
        <a:effectLst/>
      </p:bgPr>
    </p:bg>
    <p:spTree>
      <p:nvGrpSpPr>
        <p:cNvPr id="1" name=""/>
        <p:cNvGrpSpPr/>
        <p:nvPr/>
      </p:nvGrpSpPr>
      <p:grpSpPr bwMode="auto">
        <a:xfrm>
          <a:off x="0" y="0"/>
          <a:ext cx="0" cy="0"/>
          <a:chOff x="0" y="0"/>
          <a:chExt cx="0" cy="0"/>
        </a:xfrm>
      </p:grpSpPr>
      <p:sp>
        <p:nvSpPr>
          <p:cNvPr id="4" name="Datumsplatzhalter 3"/>
          <p:cNvSpPr>
            <a:spLocks noGrp="1"/>
          </p:cNvSpPr>
          <p:nvPr>
            <p:ph type="dt" sz="half" idx="10"/>
          </p:nvPr>
        </p:nvSpPr>
        <p:spPr bwMode="auto"/>
        <p:txBody>
          <a:bodyPr/>
          <a:lstStyle/>
          <a:p>
            <a:pPr>
              <a:defRPr/>
            </a:pPr>
            <a:fld id="{6EE8398F-173F-4535-B660-875CD749EFCC}" type="datetime1">
              <a:rPr lang="en-US"/>
              <a:t>10/11/2024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8" name="Bildplatzhalter 9"/>
          <p:cNvSpPr>
            <a:spLocks noGrp="1"/>
          </p:cNvSpPr>
          <p:nvPr>
            <p:ph type="pic" sz="quarter" idx="14"/>
          </p:nvPr>
        </p:nvSpPr>
        <p:spPr bwMode="auto">
          <a:xfrm>
            <a:off x="839787" y="1541929"/>
            <a:ext cx="5148000" cy="2354234"/>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Bildplatzhalter 9"/>
          <p:cNvSpPr>
            <a:spLocks noGrp="1"/>
          </p:cNvSpPr>
          <p:nvPr>
            <p:ph type="pic" sz="quarter" idx="15"/>
          </p:nvPr>
        </p:nvSpPr>
        <p:spPr bwMode="auto">
          <a:xfrm>
            <a:off x="6205799" y="1541929"/>
            <a:ext cx="5986201" cy="2354234"/>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Content Placeholder 8"/>
          <p:cNvSpPr>
            <a:spLocks noGrp="1"/>
          </p:cNvSpPr>
          <p:nvPr>
            <p:ph sz="quarter" idx="13"/>
          </p:nvPr>
        </p:nvSpPr>
        <p:spPr bwMode="auto">
          <a:xfrm>
            <a:off x="839787" y="4058825"/>
            <a:ext cx="5148263" cy="2034000"/>
          </a:xfrm>
        </p:spPr>
        <p:txBody>
          <a:bodyPr/>
          <a:lstStyle>
            <a:lvl1pPr>
              <a:spcAft>
                <a:spcPts val="12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2" name="Content Placeholder 8"/>
          <p:cNvSpPr>
            <a:spLocks noGrp="1"/>
          </p:cNvSpPr>
          <p:nvPr>
            <p:ph sz="quarter" idx="16"/>
          </p:nvPr>
        </p:nvSpPr>
        <p:spPr bwMode="auto">
          <a:xfrm>
            <a:off x="6205537" y="4058825"/>
            <a:ext cx="5148263" cy="2034000"/>
          </a:xfrm>
        </p:spPr>
        <p:txBody>
          <a:bodyPr/>
          <a:lstStyle>
            <a:lvl1pPr>
              <a:spcAft>
                <a:spcPts val="12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3" name="Title 12"/>
          <p:cNvSpPr>
            <a:spLocks noGrp="1"/>
          </p:cNvSpPr>
          <p:nvPr>
            <p:ph type="title"/>
          </p:nvPr>
        </p:nvSpPr>
        <p:spPr bwMode="auto">
          <a:xfrm>
            <a:off x="838200" y="702000"/>
            <a:ext cx="10515600" cy="684000"/>
          </a:xfrm>
        </p:spPr>
        <p:txBody>
          <a:bodyPr/>
          <a:lstStyle/>
          <a:p>
            <a:pPr>
              <a:defRPr/>
            </a:pPr>
            <a:r>
              <a:rPr lang="en-US"/>
              <a:t>Click to edit Master title style</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Title only">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DB5CCA18-D529-48F2-B5FC-D4F2920C591F}" type="datetime1">
              <a:rPr lang="en-US"/>
              <a:t>10/11/2024</a:t>
            </a:fld>
            <a:endParaRPr lang="en-US"/>
          </a:p>
        </p:txBody>
      </p:sp>
      <p:sp>
        <p:nvSpPr>
          <p:cNvPr id="4" name="Fußzeilenplatzhalter 3"/>
          <p:cNvSpPr>
            <a:spLocks noGrp="1"/>
          </p:cNvSpPr>
          <p:nvPr>
            <p:ph type="ftr" sz="quarter" idx="11"/>
          </p:nvPr>
        </p:nvSpPr>
        <p:spPr bwMode="auto"/>
        <p:txBody>
          <a:bodyPr/>
          <a:lstStyle/>
          <a:p>
            <a:pPr>
              <a:defRPr/>
            </a:pPr>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7" name="Title 6"/>
          <p:cNvSpPr>
            <a:spLocks noGrp="1"/>
          </p:cNvSpPr>
          <p:nvPr>
            <p:ph type="title"/>
          </p:nvPr>
        </p:nvSpPr>
        <p:spPr bwMode="auto"/>
        <p:txBody>
          <a:bodyPr/>
          <a:lstStyle/>
          <a:p>
            <a:pPr>
              <a:defRPr/>
            </a:pPr>
            <a:r>
              <a:rPr lang="en-US"/>
              <a:t>Click to edit Master title style</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6A3B6FC2-EF03-410F-BFB5-19E8D3C3D313}" type="datetime1">
              <a:rPr lang="en-US"/>
              <a:t>10/11/2024</a:t>
            </a:fld>
            <a:endParaRPr lang="en-US"/>
          </a:p>
        </p:txBody>
      </p:sp>
      <p:sp>
        <p:nvSpPr>
          <p:cNvPr id="3" name="Fußzeilenplatzhalter 2"/>
          <p:cNvSpPr>
            <a:spLocks noGrp="1"/>
          </p:cNvSpPr>
          <p:nvPr>
            <p:ph type="ftr" sz="quarter" idx="11"/>
          </p:nvPr>
        </p:nvSpPr>
        <p:spPr bwMode="auto"/>
        <p:txBody>
          <a:bodyPr/>
          <a:lstStyle/>
          <a:p>
            <a:pPr>
              <a:defRPr/>
            </a:pPr>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‹Nr.›</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ontact 1">
    <p:bg>
      <p:bgPr>
        <a:solidFill>
          <a:schemeClr val="bg1"/>
        </a:solidFill>
        <a:effectLst/>
      </p:bgPr>
    </p:bg>
    <p:spTree>
      <p:nvGrpSpPr>
        <p:cNvPr id="1" name=""/>
        <p:cNvGrpSpPr/>
        <p:nvPr/>
      </p:nvGrpSpPr>
      <p:grpSpPr bwMode="auto">
        <a:xfrm>
          <a:off x="0" y="0"/>
          <a:ext cx="0" cy="0"/>
          <a:chOff x="0" y="0"/>
          <a:chExt cx="0" cy="0"/>
        </a:xfrm>
      </p:grpSpPr>
      <p:pic>
        <p:nvPicPr>
          <p:cNvPr id="14" name="Grafik 13" descr="Ein Bild, das draußen, Himmel, Wolke, Baum enthält.&#10;&#10;Automatisch generierte Beschreibung"/>
          <p:cNvPicPr>
            <a:picLocks noChangeAspect="1"/>
          </p:cNvPicPr>
          <p:nvPr userDrawn="1"/>
        </p:nvPicPr>
        <p:blipFill>
          <a:blip r:embed="rId2">
            <a:alphaModFix/>
          </a:blip>
          <a:stretch/>
        </p:blipFill>
        <p:spPr bwMode="auto">
          <a:xfrm>
            <a:off x="0" y="-1"/>
            <a:ext cx="8617688" cy="6857999"/>
          </a:xfrm>
          <a:prstGeom prst="rect">
            <a:avLst/>
          </a:prstGeom>
        </p:spPr>
      </p:pic>
      <p:sp>
        <p:nvSpPr>
          <p:cNvPr id="12" name="Freihandform: Form 11"/>
          <p:cNvSpPr/>
          <p:nvPr userDrawn="1"/>
        </p:nvSpPr>
        <p:spPr bwMode="auto">
          <a:xfrm>
            <a:off x="7697972" y="0"/>
            <a:ext cx="4494028"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16" name="Grafik 15"/>
          <p:cNvPicPr>
            <a:picLocks noChangeAspect="1"/>
          </p:cNvPicPr>
          <p:nvPr userDrawn="1"/>
        </p:nvPicPr>
        <p:blipFill>
          <a:blip r:embed="rId3"/>
          <a:srcRect b="2805"/>
          <a:stretch/>
        </p:blipFill>
        <p:spPr bwMode="auto">
          <a:xfrm>
            <a:off x="6844718" y="0"/>
            <a:ext cx="3246103" cy="6857998"/>
          </a:xfrm>
          <a:prstGeom prst="rect">
            <a:avLst/>
          </a:prstGeom>
        </p:spPr>
      </p:pic>
      <p:pic>
        <p:nvPicPr>
          <p:cNvPr id="5" name="Grafik 4" descr="Ein Bild, das Schrift, Grafiken, Text, Grafikdesign enthält.&#10;&#10;Automatisch generierte Beschreibung"/>
          <p:cNvPicPr>
            <a:picLocks noChangeAspect="1"/>
          </p:cNvPicPr>
          <p:nvPr userDrawn="1"/>
        </p:nvPicPr>
        <p:blipFill>
          <a:blip r:embed="rId4"/>
          <a:stretch/>
        </p:blipFill>
        <p:spPr bwMode="auto">
          <a:xfrm>
            <a:off x="9619852" y="2721834"/>
            <a:ext cx="2016000" cy="567000"/>
          </a:xfrm>
          <a:prstGeom prst="rect">
            <a:avLst/>
          </a:prstGeom>
        </p:spPr>
      </p:pic>
      <p:sp>
        <p:nvSpPr>
          <p:cNvPr id="7" name="Textfeld 6"/>
          <p:cNvSpPr txBox="1"/>
          <p:nvPr userDrawn="1"/>
        </p:nvSpPr>
        <p:spPr bwMode="auto">
          <a:xfrm>
            <a:off x="9619853" y="3558598"/>
            <a:ext cx="2161022" cy="1292662"/>
          </a:xfrm>
          <a:prstGeom prst="rect">
            <a:avLst/>
          </a:prstGeom>
          <a:noFill/>
        </p:spPr>
        <p:txBody>
          <a:bodyPr wrap="square" lIns="0" tIns="0" rIns="0" bIns="0">
            <a:spAutoFit/>
          </a:bodyPr>
          <a:lstStyle/>
          <a:p>
            <a:pPr algn="l">
              <a:defRPr/>
            </a:pPr>
            <a:r>
              <a:rPr lang="en-US" sz="1400" b="0" i="0" u="none" strike="noStrike">
                <a:solidFill>
                  <a:srgbClr val="FFFFFF"/>
                </a:solidFill>
                <a:latin typeface="Arial"/>
              </a:rPr>
              <a:t>Am Lurzenhof 1</a:t>
            </a:r>
            <a:endParaRPr/>
          </a:p>
          <a:p>
            <a:pPr algn="l">
              <a:defRPr/>
            </a:pPr>
            <a:r>
              <a:rPr lang="en-US" sz="1400" b="0" i="0" u="none" strike="noStrike">
                <a:solidFill>
                  <a:srgbClr val="FFFFFF"/>
                </a:solidFill>
                <a:latin typeface="Arial"/>
              </a:rPr>
              <a:t>84036 Landshut</a:t>
            </a:r>
            <a:endParaRPr/>
          </a:p>
          <a:p>
            <a:pPr algn="l">
              <a:defRPr/>
            </a:pPr>
            <a:endParaRPr lang="en-US" sz="1400" b="0" i="0" u="none" strike="noStrike">
              <a:solidFill>
                <a:srgbClr val="FFFFFF"/>
              </a:solidFill>
              <a:latin typeface="Arial"/>
            </a:endParaRPr>
          </a:p>
          <a:p>
            <a:pPr algn="l">
              <a:defRPr/>
            </a:pPr>
            <a:r>
              <a:rPr lang="de-DE" sz="1400" b="0" i="0" u="none" strike="noStrike">
                <a:solidFill>
                  <a:srgbClr val="FFFFFF"/>
                </a:solidFill>
                <a:latin typeface="Arial"/>
              </a:rPr>
              <a:t>Phone: +49 (0) 871 - 506 0</a:t>
            </a:r>
            <a:endParaRPr/>
          </a:p>
          <a:p>
            <a:pPr algn="l">
              <a:defRPr/>
            </a:pPr>
            <a:r>
              <a:rPr lang="de-DE" sz="1400" b="0" i="0" u="none" strike="noStrike">
                <a:solidFill>
                  <a:srgbClr val="FFFFFF"/>
                </a:solidFill>
                <a:latin typeface="Arial"/>
              </a:rPr>
              <a:t>info@haw-landshut.de</a:t>
            </a:r>
            <a:endParaRPr/>
          </a:p>
          <a:p>
            <a:pPr algn="l">
              <a:defRPr/>
            </a:pPr>
            <a:r>
              <a:rPr lang="de-DE" sz="1400" b="0" i="0" u="none" strike="noStrike">
                <a:solidFill>
                  <a:srgbClr val="FFFFFF"/>
                </a:solidFill>
                <a:latin typeface="Arial"/>
              </a:rPr>
              <a:t>www.uas-landshut.de</a:t>
            </a:r>
            <a:endParaRPr lang="en-US" sz="1400" i="0">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ontact 2">
    <p:bg>
      <p:bgPr>
        <a:solidFill>
          <a:schemeClr val="bg1"/>
        </a:solidFill>
        <a:effectLst/>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stretch/>
        </p:blipFill>
        <p:spPr bwMode="auto">
          <a:xfrm>
            <a:off x="0" y="1"/>
            <a:ext cx="12192000" cy="6857999"/>
          </a:xfrm>
          <a:prstGeom prst="rect">
            <a:avLst/>
          </a:prstGeom>
        </p:spPr>
      </p:pic>
      <p:sp>
        <p:nvSpPr>
          <p:cNvPr id="12" name="Rechteck 11"/>
          <p:cNvSpPr/>
          <p:nvPr userDrawn="1"/>
        </p:nvSpPr>
        <p:spPr bwMode="auto">
          <a:xfrm>
            <a:off x="0" y="3288833"/>
            <a:ext cx="6984000" cy="309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16" name="Grafik 15"/>
          <p:cNvPicPr>
            <a:picLocks noChangeAspect="1"/>
          </p:cNvPicPr>
          <p:nvPr userDrawn="1"/>
        </p:nvPicPr>
        <p:blipFill>
          <a:blip r:embed="rId3"/>
          <a:srcRect b="-3335"/>
          <a:stretch/>
        </p:blipFill>
        <p:spPr bwMode="auto">
          <a:xfrm>
            <a:off x="411125" y="3288833"/>
            <a:ext cx="1328637" cy="2984376"/>
          </a:xfrm>
          <a:prstGeom prst="rect">
            <a:avLst/>
          </a:prstGeom>
        </p:spPr>
      </p:pic>
      <p:pic>
        <p:nvPicPr>
          <p:cNvPr id="5" name="Grafik 4" descr="Ein Bild, das Schrift, Grafiken, Text, Grafikdesign enthält.&#10;&#10;Automatisch generierte Beschreibung"/>
          <p:cNvPicPr>
            <a:picLocks noChangeAspect="1"/>
          </p:cNvPicPr>
          <p:nvPr userDrawn="1"/>
        </p:nvPicPr>
        <p:blipFill>
          <a:blip r:embed="rId4"/>
          <a:stretch/>
        </p:blipFill>
        <p:spPr bwMode="auto">
          <a:xfrm>
            <a:off x="2225313" y="4934356"/>
            <a:ext cx="2016000" cy="567000"/>
          </a:xfrm>
          <a:prstGeom prst="rect">
            <a:avLst/>
          </a:prstGeom>
        </p:spPr>
      </p:pic>
      <p:sp>
        <p:nvSpPr>
          <p:cNvPr id="7" name="Textfeld 6"/>
          <p:cNvSpPr txBox="1"/>
          <p:nvPr userDrawn="1"/>
        </p:nvSpPr>
        <p:spPr bwMode="auto">
          <a:xfrm>
            <a:off x="2225313" y="5637262"/>
            <a:ext cx="2161022" cy="430887"/>
          </a:xfrm>
          <a:prstGeom prst="rect">
            <a:avLst/>
          </a:prstGeom>
          <a:noFill/>
        </p:spPr>
        <p:txBody>
          <a:bodyPr wrap="square" lIns="0" tIns="0" rIns="0" bIns="0">
            <a:spAutoFit/>
          </a:bodyPr>
          <a:lstStyle/>
          <a:p>
            <a:pPr algn="l">
              <a:defRPr/>
            </a:pPr>
            <a:r>
              <a:rPr lang="en-US" sz="1400" b="0" i="0" u="none" strike="noStrike">
                <a:solidFill>
                  <a:srgbClr val="FFFFFF"/>
                </a:solidFill>
                <a:latin typeface="Arial"/>
              </a:rPr>
              <a:t>Am Lurzenhof 1</a:t>
            </a:r>
            <a:endParaRPr/>
          </a:p>
          <a:p>
            <a:pPr algn="l">
              <a:defRPr/>
            </a:pPr>
            <a:r>
              <a:rPr lang="en-US" sz="1400" b="0" i="0" u="none" strike="noStrike">
                <a:solidFill>
                  <a:srgbClr val="FFFFFF"/>
                </a:solidFill>
                <a:latin typeface="Arial"/>
              </a:rPr>
              <a:t>84036 Landshut</a:t>
            </a:r>
            <a:endParaRPr lang="en-US" sz="1400" i="0">
              <a:latin typeface="Arial"/>
            </a:endParaRPr>
          </a:p>
        </p:txBody>
      </p:sp>
      <p:sp>
        <p:nvSpPr>
          <p:cNvPr id="3" name="Textfeld 2"/>
          <p:cNvSpPr txBox="1"/>
          <p:nvPr userDrawn="1"/>
        </p:nvSpPr>
        <p:spPr bwMode="auto">
          <a:xfrm>
            <a:off x="4537460" y="5421817"/>
            <a:ext cx="2161022" cy="646331"/>
          </a:xfrm>
          <a:prstGeom prst="rect">
            <a:avLst/>
          </a:prstGeom>
          <a:noFill/>
        </p:spPr>
        <p:txBody>
          <a:bodyPr wrap="square" lIns="0" tIns="0" rIns="0" bIns="0">
            <a:spAutoFit/>
          </a:bodyPr>
          <a:lstStyle/>
          <a:p>
            <a:pPr algn="l">
              <a:defRPr/>
            </a:pPr>
            <a:r>
              <a:rPr lang="de-DE" sz="1400" b="0" i="0" u="none" strike="noStrike">
                <a:solidFill>
                  <a:srgbClr val="FFFFFF"/>
                </a:solidFill>
                <a:latin typeface="Arial"/>
              </a:rPr>
              <a:t>Phone: +49 (0) 871 - 506 0</a:t>
            </a:r>
            <a:endParaRPr/>
          </a:p>
          <a:p>
            <a:pPr algn="l">
              <a:defRPr/>
            </a:pPr>
            <a:r>
              <a:rPr lang="de-DE" sz="1400" b="0" i="0" u="none" strike="noStrike">
                <a:solidFill>
                  <a:srgbClr val="FFFFFF"/>
                </a:solidFill>
                <a:latin typeface="Arial"/>
              </a:rPr>
              <a:t>info@haw-landshut.de</a:t>
            </a:r>
            <a:endParaRPr/>
          </a:p>
          <a:p>
            <a:pPr algn="l">
              <a:defRPr/>
            </a:pPr>
            <a:r>
              <a:rPr lang="de-DE" sz="1400" b="0" i="0" u="none" strike="noStrike">
                <a:solidFill>
                  <a:srgbClr val="FFFFFF"/>
                </a:solidFill>
                <a:latin typeface="Arial"/>
              </a:rPr>
              <a:t>www.uas-landshut.de</a:t>
            </a:r>
            <a:endParaRPr lang="en-US" sz="1400" i="0">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showMasterPhAnim="0" type="title" userDrawn="1">
  <p:cSld name="Kapitelfolie 2">
    <p:bg>
      <p:bgPr>
        <a:solidFill>
          <a:schemeClr val="bg1"/>
        </a:solidFill>
        <a:effectLst/>
      </p:bgPr>
    </p:bg>
    <p:spTree>
      <p:nvGrpSpPr>
        <p:cNvPr id="1" name=""/>
        <p:cNvGrpSpPr/>
        <p:nvPr/>
      </p:nvGrpSpPr>
      <p:grpSpPr bwMode="auto">
        <a:xfrm>
          <a:off x="0" y="0"/>
          <a:ext cx="0" cy="0"/>
          <a:chOff x="0" y="0"/>
          <a:chExt cx="0" cy="0"/>
        </a:xfrm>
      </p:grpSpPr>
      <p:sp>
        <p:nvSpPr>
          <p:cNvPr id="6" name="Rechteck 5"/>
          <p:cNvSpPr/>
          <p:nvPr userDrawn="1"/>
        </p:nvSpPr>
        <p:spPr bwMode="auto">
          <a:xfrm>
            <a:off x="1" y="0"/>
            <a:ext cx="12192000" cy="68580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2" name="Titel 1"/>
          <p:cNvSpPr>
            <a:spLocks noGrp="1"/>
          </p:cNvSpPr>
          <p:nvPr>
            <p:ph type="ctrTitle" hasCustomPrompt="1"/>
          </p:nvPr>
        </p:nvSpPr>
        <p:spPr bwMode="auto">
          <a:xfrm>
            <a:off x="3051101" y="1764000"/>
            <a:ext cx="8301111" cy="2387600"/>
          </a:xfrm>
        </p:spPr>
        <p:txBody>
          <a:bodyPr anchor="b">
            <a:normAutofit/>
          </a:bodyPr>
          <a:lstStyle>
            <a:lvl1pPr algn="l">
              <a:defRPr sz="2400">
                <a:solidFill>
                  <a:schemeClr val="bg1"/>
                </a:solidFill>
              </a:defRPr>
            </a:lvl1pPr>
          </a:lstStyle>
          <a:p>
            <a:pPr>
              <a:defRPr/>
            </a:pPr>
            <a:r>
              <a:rPr lang="de-DE"/>
              <a:t>Titel bearbeiten</a:t>
            </a:r>
            <a:endParaRPr lang="en-US"/>
          </a:p>
        </p:txBody>
      </p:sp>
      <p:sp>
        <p:nvSpPr>
          <p:cNvPr id="3" name="Untertitel 2"/>
          <p:cNvSpPr>
            <a:spLocks noGrp="1"/>
          </p:cNvSpPr>
          <p:nvPr>
            <p:ph type="subTitle" idx="1"/>
          </p:nvPr>
        </p:nvSpPr>
        <p:spPr bwMode="auto">
          <a:xfrm>
            <a:off x="3051101" y="4284000"/>
            <a:ext cx="8301111" cy="817205"/>
          </a:xfr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pic>
        <p:nvPicPr>
          <p:cNvPr id="8" name="Grafik 7"/>
          <p:cNvPicPr>
            <a:picLocks noChangeAspect="1"/>
          </p:cNvPicPr>
          <p:nvPr userDrawn="1"/>
        </p:nvPicPr>
        <p:blipFill>
          <a:blip r:embed="rId2"/>
          <a:srcRect b="2805"/>
          <a:stretch/>
        </p:blipFill>
        <p:spPr bwMode="auto">
          <a:xfrm>
            <a:off x="0" y="0"/>
            <a:ext cx="3246103" cy="6858000"/>
          </a:xfrm>
          <a:prstGeom prst="rect">
            <a:avLst/>
          </a:prstGeom>
        </p:spPr>
      </p:pic>
    </p:spTree>
    <p:extLst>
      <p:ext uri="{BB962C8B-B14F-4D97-AF65-F5344CB8AC3E}">
        <p14:creationId xmlns:p14="http://schemas.microsoft.com/office/powerpoint/2010/main" val="955476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type="obj"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lang="en-US"/>
          </a:p>
        </p:txBody>
      </p:sp>
      <p:sp>
        <p:nvSpPr>
          <p:cNvPr id="3" name="Inhaltsplatzhalter 2"/>
          <p:cNvSpPr>
            <a:spLocks noGrp="1"/>
          </p:cNvSpPr>
          <p:nvPr>
            <p:ph idx="1"/>
          </p:nvPr>
        </p:nvSpPr>
        <p:spPr bwMode="auto"/>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10"/>
          </p:nvPr>
        </p:nvSpPr>
        <p:spPr bwMode="auto"/>
        <p:txBody>
          <a:bodyPr/>
          <a:lstStyle/>
          <a:p>
            <a:pPr>
              <a:defRPr/>
            </a:pPr>
            <a:fld id="{7C80D59F-8B69-4526-9E99-2CF4A1E10134}" type="datetime1">
              <a:rPr lang="de-DE"/>
              <a:t>11.10.2024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Tree>
    <p:extLst>
      <p:ext uri="{BB962C8B-B14F-4D97-AF65-F5344CB8AC3E}">
        <p14:creationId xmlns:p14="http://schemas.microsoft.com/office/powerpoint/2010/main" val="30272977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userDrawn="1">
  <p:cSld name="Inhalte mit 1 Bild">
    <p:bg>
      <p:bgPr>
        <a:solidFill>
          <a:schemeClr val="bg1"/>
        </a:solidFill>
        <a:effectLst/>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3D2715E6-0C1E-46FF-9199-B1F9FC0DF75D}" type="datetime1">
              <a:rPr lang="de-DE"/>
              <a:t>11.10.2024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b="2805"/>
          <a:stretch/>
        </p:blipFill>
        <p:spPr bwMode="auto">
          <a:xfrm>
            <a:off x="0" y="0"/>
            <a:ext cx="3246103" cy="6858000"/>
          </a:xfrm>
          <a:prstGeom prst="rect">
            <a:avLst/>
          </a:prstGeom>
        </p:spPr>
      </p:pic>
      <p:sp>
        <p:nvSpPr>
          <p:cNvPr id="11" name="Bildplatzhalter 9"/>
          <p:cNvSpPr>
            <a:spLocks noGrp="1"/>
          </p:cNvSpPr>
          <p:nvPr>
            <p:ph type="pic" sz="quarter" idx="15"/>
          </p:nvPr>
        </p:nvSpPr>
        <p:spPr bwMode="auto">
          <a:xfrm>
            <a:off x="7163876" y="0"/>
            <a:ext cx="5028124" cy="6092825"/>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2" name="Titel 1"/>
          <p:cNvSpPr>
            <a:spLocks noGrp="1"/>
          </p:cNvSpPr>
          <p:nvPr>
            <p:ph type="title"/>
          </p:nvPr>
        </p:nvSpPr>
        <p:spPr bwMode="auto">
          <a:xfrm>
            <a:off x="2664001" y="471488"/>
            <a:ext cx="4271096" cy="906558"/>
          </a:xfrm>
        </p:spPr>
        <p:txBody>
          <a:bodyPr/>
          <a:lstStyle>
            <a:lvl1pPr>
              <a:defRPr>
                <a:solidFill>
                  <a:schemeClr val="tx2"/>
                </a:solidFill>
              </a:defRPr>
            </a:lvl1pPr>
          </a:lstStyle>
          <a:p>
            <a:pPr>
              <a:defRPr/>
            </a:pPr>
            <a:r>
              <a:rPr lang="de-DE"/>
              <a:t>Mastertitelformat bearbeiten</a:t>
            </a:r>
            <a:endParaRPr lang="en-US"/>
          </a:p>
        </p:txBody>
      </p:sp>
      <p:sp>
        <p:nvSpPr>
          <p:cNvPr id="13" name="Inhaltsplatzhalter 2"/>
          <p:cNvSpPr>
            <a:spLocks noGrp="1"/>
          </p:cNvSpPr>
          <p:nvPr>
            <p:ph idx="1"/>
          </p:nvPr>
        </p:nvSpPr>
        <p:spPr bwMode="auto">
          <a:xfrm>
            <a:off x="2664002" y="1545515"/>
            <a:ext cx="4271096" cy="4547310"/>
          </a:xfrm>
        </p:spPr>
        <p:txBody>
          <a:bodyPr/>
          <a:lstStyle>
            <a:lvl1pPr>
              <a:spcAft>
                <a:spcPts val="1200"/>
              </a:spcAft>
              <a:defRPr>
                <a:solidFill>
                  <a:schemeClr val="tx1"/>
                </a:solidFill>
              </a:defRPr>
            </a:lvl1pPr>
            <a:lvl2pPr>
              <a:spcAft>
                <a:spcPts val="600"/>
              </a:spcAft>
              <a:defRPr>
                <a:solidFill>
                  <a:schemeClr val="tx1"/>
                </a:solidFill>
              </a:defRPr>
            </a:lvl2pPr>
            <a:lvl3pPr>
              <a:spcAft>
                <a:spcPts val="600"/>
              </a:spcAft>
              <a:defRPr>
                <a:solidFill>
                  <a:schemeClr val="tx1"/>
                </a:solidFill>
              </a:defRPr>
            </a:lvl3pPr>
            <a:lvl4pPr>
              <a:spcAft>
                <a:spcPts val="600"/>
              </a:spcAft>
              <a:defRPr>
                <a:solidFill>
                  <a:schemeClr val="tx1"/>
                </a:solidFill>
              </a:defRPr>
            </a:lvl4pPr>
            <a:lvl5pPr>
              <a:spcAft>
                <a:spcPts val="600"/>
              </a:spcAft>
              <a:defRPr>
                <a:solidFill>
                  <a:schemeClr val="tx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Tree>
    <p:extLst>
      <p:ext uri="{BB962C8B-B14F-4D97-AF65-F5344CB8AC3E}">
        <p14:creationId xmlns:p14="http://schemas.microsoft.com/office/powerpoint/2010/main" val="1941714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userDrawn="1">
  <p:cSld name="Inhalte mit 2 Bildern">
    <p:bg>
      <p:bgPr>
        <a:solidFill>
          <a:schemeClr val="bg1"/>
        </a:solidFill>
        <a:effectLst/>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17AFA975-D199-4BCC-A44E-E091D5C6EFBF}" type="datetime1">
              <a:rPr lang="de-DE"/>
              <a:t>11.10.2024</a:t>
            </a:fld>
            <a:endParaRPr lang="en-US"/>
          </a:p>
        </p:txBody>
      </p:sp>
      <p:sp>
        <p:nvSpPr>
          <p:cNvPr id="4"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8" name="Inhaltsplatzhalter 2"/>
          <p:cNvSpPr>
            <a:spLocks noGrp="1"/>
          </p:cNvSpPr>
          <p:nvPr>
            <p:ph idx="13"/>
          </p:nvPr>
        </p:nvSpPr>
        <p:spPr bwMode="auto">
          <a:xfrm>
            <a:off x="8374094" y="3976527"/>
            <a:ext cx="2978119" cy="2114504"/>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1" name="Bildplatzhalter 9"/>
          <p:cNvSpPr>
            <a:spLocks noGrp="1"/>
          </p:cNvSpPr>
          <p:nvPr>
            <p:ph type="pic" sz="quarter" idx="15"/>
          </p:nvPr>
        </p:nvSpPr>
        <p:spPr bwMode="auto">
          <a:xfrm>
            <a:off x="7163876" y="1470493"/>
            <a:ext cx="5028124"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3" name="Titel 1"/>
          <p:cNvSpPr>
            <a:spLocks noGrp="1"/>
          </p:cNvSpPr>
          <p:nvPr>
            <p:ph type="title"/>
          </p:nvPr>
        </p:nvSpPr>
        <p:spPr bwMode="auto">
          <a:xfrm>
            <a:off x="2664000" y="471488"/>
            <a:ext cx="8753901" cy="906558"/>
          </a:xfrm>
        </p:spPr>
        <p:txBody>
          <a:bodyPr/>
          <a:lstStyle>
            <a:lvl1pPr>
              <a:defRPr>
                <a:solidFill>
                  <a:schemeClr val="tx2"/>
                </a:solidFill>
              </a:defRPr>
            </a:lvl1pPr>
          </a:lstStyle>
          <a:p>
            <a:pPr>
              <a:defRPr/>
            </a:pPr>
            <a:r>
              <a:rPr lang="de-DE"/>
              <a:t>Mastertitelformat bearbeiten</a:t>
            </a:r>
            <a:endParaRPr lang="en-US"/>
          </a:p>
        </p:txBody>
      </p:sp>
      <p:sp>
        <p:nvSpPr>
          <p:cNvPr id="14" name="Inhaltsplatzhalter 2"/>
          <p:cNvSpPr>
            <a:spLocks noGrp="1"/>
          </p:cNvSpPr>
          <p:nvPr>
            <p:ph idx="1"/>
          </p:nvPr>
        </p:nvSpPr>
        <p:spPr bwMode="auto">
          <a:xfrm>
            <a:off x="2664001" y="3978321"/>
            <a:ext cx="5501054" cy="2114504"/>
          </a:xfrm>
        </p:spPr>
        <p:txBody>
          <a:bodyPr/>
          <a:lstStyle>
            <a:lvl1pPr>
              <a:spcAft>
                <a:spcPts val="600"/>
              </a:spcAft>
              <a:defRPr>
                <a:solidFill>
                  <a:schemeClr val="tx1"/>
                </a:solidFill>
              </a:defRPr>
            </a:lvl1pPr>
            <a:lvl2pPr>
              <a:spcAft>
                <a:spcPts val="600"/>
              </a:spcAft>
              <a:defRPr>
                <a:solidFill>
                  <a:schemeClr val="tx1"/>
                </a:solidFill>
              </a:defRPr>
            </a:lvl2pPr>
            <a:lvl3pPr>
              <a:spcAft>
                <a:spcPts val="600"/>
              </a:spcAft>
              <a:defRPr>
                <a:solidFill>
                  <a:schemeClr val="tx1"/>
                </a:solidFill>
              </a:defRPr>
            </a:lvl3pPr>
            <a:lvl4pPr>
              <a:spcAft>
                <a:spcPts val="600"/>
              </a:spcAft>
              <a:defRPr>
                <a:solidFill>
                  <a:schemeClr val="tx1"/>
                </a:solidFill>
              </a:defRPr>
            </a:lvl4pPr>
            <a:lvl5pPr>
              <a:spcAft>
                <a:spcPts val="600"/>
              </a:spcAft>
              <a:defRPr>
                <a:solidFill>
                  <a:schemeClr val="tx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5" name="Bildplatzhalter 9"/>
          <p:cNvSpPr>
            <a:spLocks noGrp="1"/>
          </p:cNvSpPr>
          <p:nvPr>
            <p:ph type="pic" sz="quarter" idx="14"/>
          </p:nvPr>
        </p:nvSpPr>
        <p:spPr bwMode="auto">
          <a:xfrm>
            <a:off x="2664000" y="1470493"/>
            <a:ext cx="4283876"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6" name="Grafik 15"/>
          <p:cNvPicPr>
            <a:picLocks noChangeAspect="1"/>
          </p:cNvPicPr>
          <p:nvPr userDrawn="1"/>
        </p:nvPicPr>
        <p:blipFill>
          <a:blip r:embed="rId2"/>
          <a:srcRect b="2805"/>
          <a:stretch/>
        </p:blipFill>
        <p:spPr bwMode="auto">
          <a:xfrm>
            <a:off x="0" y="0"/>
            <a:ext cx="3246103" cy="6858000"/>
          </a:xfrm>
          <a:prstGeom prst="rect">
            <a:avLst/>
          </a:prstGeom>
        </p:spPr>
      </p:pic>
    </p:spTree>
    <p:extLst>
      <p:ext uri="{BB962C8B-B14F-4D97-AF65-F5344CB8AC3E}">
        <p14:creationId xmlns:p14="http://schemas.microsoft.com/office/powerpoint/2010/main" val="70715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3">
    <p:bg>
      <p:bgPr>
        <a:solidFill>
          <a:schemeClr val="bg1"/>
        </a:solidFill>
        <a:effectLst/>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stretch/>
        </p:blipFill>
        <p:spPr bwMode="auto">
          <a:xfrm>
            <a:off x="0" y="-1"/>
            <a:ext cx="7587341" cy="6857999"/>
          </a:xfrm>
          <a:prstGeom prst="rect">
            <a:avLst/>
          </a:prstGeom>
        </p:spPr>
      </p:pic>
      <p:sp>
        <p:nvSpPr>
          <p:cNvPr id="12" name="Freihandform: Form 11"/>
          <p:cNvSpPr/>
          <p:nvPr userDrawn="1"/>
        </p:nvSpPr>
        <p:spPr bwMode="auto">
          <a:xfrm>
            <a:off x="6087418" y="-1"/>
            <a:ext cx="6104582"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8" name="Grafik 7" descr="Ein Bild, das Text, Grafiken, Schrift, Grafikdesign enthält.&#10;&#10;Automatisch generierte Beschreibung"/>
          <p:cNvPicPr>
            <a:picLocks noChangeAspect="1"/>
          </p:cNvPicPr>
          <p:nvPr userDrawn="1"/>
        </p:nvPicPr>
        <p:blipFill>
          <a:blip r:embed="rId3"/>
          <a:stretch/>
        </p:blipFill>
        <p:spPr bwMode="auto">
          <a:xfrm>
            <a:off x="432000" y="432000"/>
            <a:ext cx="1193815" cy="1219746"/>
          </a:xfrm>
          <a:prstGeom prst="rect">
            <a:avLst/>
          </a:prstGeom>
        </p:spPr>
      </p:pic>
      <p:pic>
        <p:nvPicPr>
          <p:cNvPr id="10" name="Grafik 9"/>
          <p:cNvPicPr>
            <a:picLocks noChangeAspect="1"/>
          </p:cNvPicPr>
          <p:nvPr userDrawn="1"/>
        </p:nvPicPr>
        <p:blipFill>
          <a:blip r:embed="rId4"/>
          <a:srcRect b="2805"/>
          <a:stretch/>
        </p:blipFill>
        <p:spPr bwMode="auto">
          <a:xfrm>
            <a:off x="5382410" y="0"/>
            <a:ext cx="3246103" cy="6857998"/>
          </a:xfrm>
          <a:prstGeom prst="rect">
            <a:avLst/>
          </a:prstGeom>
        </p:spPr>
      </p:pic>
      <p:sp>
        <p:nvSpPr>
          <p:cNvPr id="2" name="Untertitel 2"/>
          <p:cNvSpPr>
            <a:spLocks noGrp="1"/>
          </p:cNvSpPr>
          <p:nvPr>
            <p:ph type="subTitle" idx="1"/>
          </p:nvPr>
        </p:nvSpPr>
        <p:spPr bwMode="auto">
          <a:xfrm>
            <a:off x="8290560" y="4923793"/>
            <a:ext cx="3492000" cy="817205"/>
          </a:xfrm>
          <a:prstGeom prst="rect">
            <a:avLst/>
          </a:prstGeo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Edit Master Subtitle Format</a:t>
            </a:r>
            <a:endParaRPr lang="en-US"/>
          </a:p>
        </p:txBody>
      </p:sp>
      <p:sp>
        <p:nvSpPr>
          <p:cNvPr id="3" name="Title 3"/>
          <p:cNvSpPr>
            <a:spLocks noGrp="1"/>
          </p:cNvSpPr>
          <p:nvPr>
            <p:ph type="title"/>
          </p:nvPr>
        </p:nvSpPr>
        <p:spPr bwMode="auto">
          <a:xfrm>
            <a:off x="8290560" y="2408400"/>
            <a:ext cx="3492000" cy="2386800"/>
          </a:xfrm>
        </p:spPr>
        <p:txBody>
          <a:bodyPr vert="horz" lIns="0" tIns="0" rIns="0" bIns="0" rtlCol="0" anchor="b">
            <a:normAutofit/>
          </a:bodyPr>
          <a:lstStyle>
            <a:lvl1pPr>
              <a:defRPr lang="en-US" sz="3200">
                <a:solidFill>
                  <a:schemeClr val="bg1"/>
                </a:solidFill>
              </a:defRPr>
            </a:lvl1pPr>
          </a:lstStyle>
          <a:p>
            <a:pPr lvl="0">
              <a:defRPr/>
            </a:pPr>
            <a:r>
              <a:rPr lang="en-US"/>
              <a:t>Click to edit Master title style</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userDrawn="1">
  <p:cSld name="Inhalte mit 3 Bildern">
    <p:bg>
      <p:bgPr>
        <a:solidFill>
          <a:schemeClr val="bg1"/>
        </a:solidFill>
        <a:effectLst/>
      </p:bgPr>
    </p:bg>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664000" y="2303999"/>
            <a:ext cx="4962861" cy="906558"/>
          </a:xfrm>
        </p:spPr>
        <p:txBody>
          <a:body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p>
            <a:pPr>
              <a:defRPr/>
            </a:pPr>
            <a:fld id="{83E972C0-C295-4084-A519-310533F38F18}" type="datetime1">
              <a:rPr lang="de-DE"/>
              <a:t>11.10.2024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7" name="Inhaltsplatzhalter 2"/>
          <p:cNvSpPr>
            <a:spLocks noGrp="1"/>
          </p:cNvSpPr>
          <p:nvPr>
            <p:ph idx="1"/>
          </p:nvPr>
        </p:nvSpPr>
        <p:spPr bwMode="auto">
          <a:xfrm>
            <a:off x="2664000" y="3471134"/>
            <a:ext cx="4962861" cy="2621691"/>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0" name="Bildplatzhalter 9"/>
          <p:cNvSpPr>
            <a:spLocks noGrp="1"/>
          </p:cNvSpPr>
          <p:nvPr>
            <p:ph type="pic" sz="quarter" idx="14"/>
          </p:nvPr>
        </p:nvSpPr>
        <p:spPr bwMode="auto">
          <a:xfrm>
            <a:off x="2664000" y="0"/>
            <a:ext cx="4962861"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7836000" y="0"/>
            <a:ext cx="4356000"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2" name="Bildplatzhalter 9"/>
          <p:cNvSpPr>
            <a:spLocks noGrp="1"/>
          </p:cNvSpPr>
          <p:nvPr>
            <p:ph type="pic" sz="quarter" idx="16"/>
          </p:nvPr>
        </p:nvSpPr>
        <p:spPr bwMode="auto">
          <a:xfrm>
            <a:off x="7836000" y="2303999"/>
            <a:ext cx="4356000" cy="3788826"/>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5" name="Grafik 14"/>
          <p:cNvPicPr>
            <a:picLocks noChangeAspect="1"/>
          </p:cNvPicPr>
          <p:nvPr userDrawn="1"/>
        </p:nvPicPr>
        <p:blipFill>
          <a:blip r:embed="rId2"/>
          <a:srcRect b="2805"/>
          <a:stretch/>
        </p:blipFill>
        <p:spPr bwMode="auto">
          <a:xfrm>
            <a:off x="0" y="0"/>
            <a:ext cx="3246103" cy="6858000"/>
          </a:xfrm>
          <a:prstGeom prst="rect">
            <a:avLst/>
          </a:prstGeom>
        </p:spPr>
      </p:pic>
    </p:spTree>
    <p:extLst>
      <p:ext uri="{BB962C8B-B14F-4D97-AF65-F5344CB8AC3E}">
        <p14:creationId xmlns:p14="http://schemas.microsoft.com/office/powerpoint/2010/main" val="987329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showMasterPhAnim="0" userDrawn="1">
  <p:cSld name="Kontakt 2">
    <p:bg>
      <p:bgPr>
        <a:solidFill>
          <a:schemeClr val="bg1"/>
        </a:solidFill>
        <a:effectLst/>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stretch/>
        </p:blipFill>
        <p:spPr bwMode="auto">
          <a:xfrm>
            <a:off x="0" y="1"/>
            <a:ext cx="12192000" cy="6857999"/>
          </a:xfrm>
          <a:prstGeom prst="rect">
            <a:avLst/>
          </a:prstGeom>
        </p:spPr>
      </p:pic>
      <p:sp>
        <p:nvSpPr>
          <p:cNvPr id="12" name="Rechteck 11"/>
          <p:cNvSpPr/>
          <p:nvPr userDrawn="1"/>
        </p:nvSpPr>
        <p:spPr bwMode="auto">
          <a:xfrm>
            <a:off x="0" y="3288833"/>
            <a:ext cx="6984000" cy="309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16" name="Grafik 15"/>
          <p:cNvPicPr>
            <a:picLocks noChangeAspect="1"/>
          </p:cNvPicPr>
          <p:nvPr userDrawn="1"/>
        </p:nvPicPr>
        <p:blipFill>
          <a:blip r:embed="rId3"/>
          <a:srcRect b="-3334"/>
          <a:stretch/>
        </p:blipFill>
        <p:spPr bwMode="auto">
          <a:xfrm>
            <a:off x="411125" y="3288833"/>
            <a:ext cx="1328637" cy="2984376"/>
          </a:xfrm>
          <a:prstGeom prst="rect">
            <a:avLst/>
          </a:prstGeom>
        </p:spPr>
      </p:pic>
      <p:pic>
        <p:nvPicPr>
          <p:cNvPr id="5" name="Grafik 4" descr="Ein Bild, das Schrift, Grafiken, Text, Grafikdesign enthält.&#10;&#10;Automatisch generierte Beschreibung"/>
          <p:cNvPicPr>
            <a:picLocks noChangeAspect="1"/>
          </p:cNvPicPr>
          <p:nvPr userDrawn="1"/>
        </p:nvPicPr>
        <p:blipFill>
          <a:blip r:embed="rId4"/>
          <a:stretch/>
        </p:blipFill>
        <p:spPr bwMode="auto">
          <a:xfrm>
            <a:off x="2225313" y="4934356"/>
            <a:ext cx="2016000" cy="567000"/>
          </a:xfrm>
          <a:prstGeom prst="rect">
            <a:avLst/>
          </a:prstGeom>
        </p:spPr>
      </p:pic>
      <p:sp>
        <p:nvSpPr>
          <p:cNvPr id="7" name="Textfeld 6"/>
          <p:cNvSpPr txBox="1"/>
          <p:nvPr userDrawn="1"/>
        </p:nvSpPr>
        <p:spPr bwMode="auto">
          <a:xfrm>
            <a:off x="2225313" y="5637262"/>
            <a:ext cx="2161022" cy="430887"/>
          </a:xfrm>
          <a:prstGeom prst="rect">
            <a:avLst/>
          </a:prstGeom>
          <a:noFill/>
        </p:spPr>
        <p:txBody>
          <a:bodyPr wrap="square" lIns="0" tIns="0" rIns="0" bIns="0">
            <a:spAutoFit/>
          </a:bodyPr>
          <a:lstStyle/>
          <a:p>
            <a:pPr algn="l">
              <a:defRPr/>
            </a:pPr>
            <a:r>
              <a:rPr lang="en-US" sz="1400" b="0" i="0" u="none" strike="noStrike">
                <a:solidFill>
                  <a:srgbClr val="FFFFFF"/>
                </a:solidFill>
                <a:latin typeface="Arial"/>
              </a:rPr>
              <a:t>Am Lurzenhof 1</a:t>
            </a:r>
            <a:endParaRPr/>
          </a:p>
          <a:p>
            <a:pPr algn="l">
              <a:defRPr/>
            </a:pPr>
            <a:r>
              <a:rPr lang="en-US" sz="1400" b="0" i="0" u="none" strike="noStrike">
                <a:solidFill>
                  <a:srgbClr val="FFFFFF"/>
                </a:solidFill>
                <a:latin typeface="Arial"/>
              </a:rPr>
              <a:t>84036 Landshut</a:t>
            </a:r>
            <a:endParaRPr lang="en-US" sz="1400" i="0">
              <a:latin typeface="Arial"/>
            </a:endParaRPr>
          </a:p>
        </p:txBody>
      </p:sp>
      <p:sp>
        <p:nvSpPr>
          <p:cNvPr id="3" name="Textfeld 2"/>
          <p:cNvSpPr txBox="1"/>
          <p:nvPr userDrawn="1"/>
        </p:nvSpPr>
        <p:spPr bwMode="auto">
          <a:xfrm>
            <a:off x="4537460" y="5421817"/>
            <a:ext cx="2161022" cy="646331"/>
          </a:xfrm>
          <a:prstGeom prst="rect">
            <a:avLst/>
          </a:prstGeom>
          <a:noFill/>
        </p:spPr>
        <p:txBody>
          <a:bodyPr wrap="square" lIns="0" tIns="0" rIns="0" bIns="0">
            <a:spAutoFit/>
          </a:bodyPr>
          <a:lstStyle/>
          <a:p>
            <a:pPr algn="l">
              <a:defRPr/>
            </a:pPr>
            <a:r>
              <a:rPr lang="de-DE" sz="1400" b="0" i="0" u="none" strike="noStrike">
                <a:solidFill>
                  <a:srgbClr val="FFFFFF"/>
                </a:solidFill>
                <a:latin typeface="Arial"/>
              </a:rPr>
              <a:t>Tel.: +49 (0) 871 - 506 0</a:t>
            </a:r>
            <a:endParaRPr/>
          </a:p>
          <a:p>
            <a:pPr algn="l">
              <a:defRPr/>
            </a:pPr>
            <a:r>
              <a:rPr lang="en-US" sz="1400" b="0" i="0" u="none" strike="noStrike">
                <a:solidFill>
                  <a:srgbClr val="FFFFFF"/>
                </a:solidFill>
                <a:latin typeface="Arial"/>
              </a:rPr>
              <a:t>info@haw-landshut.de</a:t>
            </a:r>
            <a:endParaRPr/>
          </a:p>
          <a:p>
            <a:pPr algn="l">
              <a:defRPr/>
            </a:pPr>
            <a:r>
              <a:rPr lang="en-US" sz="1400" b="0" i="0" u="none" strike="noStrike">
                <a:solidFill>
                  <a:srgbClr val="FFFFFF"/>
                </a:solidFill>
                <a:latin typeface="Arial"/>
              </a:rPr>
              <a:t>www.haw-landshut.de</a:t>
            </a:r>
            <a:endParaRPr lang="en-US" sz="1400" i="0">
              <a:latin typeface="Arial"/>
            </a:endParaRPr>
          </a:p>
        </p:txBody>
      </p:sp>
    </p:spTree>
    <p:extLst>
      <p:ext uri="{BB962C8B-B14F-4D97-AF65-F5344CB8AC3E}">
        <p14:creationId xmlns:p14="http://schemas.microsoft.com/office/powerpoint/2010/main" val="278738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type="titleOnly"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p>
            <a:pPr>
              <a:defRPr/>
            </a:pPr>
            <a:fld id="{E65A049A-A538-47CA-A87C-50129DBE9F23}" type="datetime1">
              <a:rPr lang="de-DE"/>
              <a:t>11.10.2024</a:t>
            </a:fld>
            <a:endParaRPr lang="en-US"/>
          </a:p>
        </p:txBody>
      </p:sp>
      <p:sp>
        <p:nvSpPr>
          <p:cNvPr id="4" name="Fußzeilenplatzhalter 3"/>
          <p:cNvSpPr>
            <a:spLocks noGrp="1"/>
          </p:cNvSpPr>
          <p:nvPr>
            <p:ph type="ftr" sz="quarter" idx="11"/>
          </p:nvPr>
        </p:nvSpPr>
        <p:spPr bwMode="auto"/>
        <p:txBody>
          <a:bodyPr/>
          <a:lstStyle/>
          <a:p>
            <a:pPr>
              <a:defRPr/>
            </a:pPr>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Tree>
    <p:extLst>
      <p:ext uri="{BB962C8B-B14F-4D97-AF65-F5344CB8AC3E}">
        <p14:creationId xmlns:p14="http://schemas.microsoft.com/office/powerpoint/2010/main" val="4190047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showMasterPhAnim="0" userDrawn="1">
  <p:cSld name="Kontakt 1">
    <p:bg>
      <p:bgPr>
        <a:solidFill>
          <a:schemeClr val="bg1"/>
        </a:solidFill>
        <a:effectLst/>
      </p:bgPr>
    </p:bg>
    <p:spTree>
      <p:nvGrpSpPr>
        <p:cNvPr id="1" name=""/>
        <p:cNvGrpSpPr/>
        <p:nvPr/>
      </p:nvGrpSpPr>
      <p:grpSpPr bwMode="auto">
        <a:xfrm>
          <a:off x="0" y="0"/>
          <a:ext cx="0" cy="0"/>
          <a:chOff x="0" y="0"/>
          <a:chExt cx="0" cy="0"/>
        </a:xfrm>
      </p:grpSpPr>
      <p:pic>
        <p:nvPicPr>
          <p:cNvPr id="14" name="Grafik 13" descr="Ein Bild, das draußen, Himmel, Wolke, Baum enthält.&#10;&#10;Automatisch generierte Beschreibung"/>
          <p:cNvPicPr>
            <a:picLocks noChangeAspect="1"/>
          </p:cNvPicPr>
          <p:nvPr userDrawn="1"/>
        </p:nvPicPr>
        <p:blipFill>
          <a:blip r:embed="rId2">
            <a:alphaModFix/>
          </a:blip>
          <a:stretch/>
        </p:blipFill>
        <p:spPr bwMode="auto">
          <a:xfrm>
            <a:off x="0" y="-1"/>
            <a:ext cx="8617688" cy="6857999"/>
          </a:xfrm>
          <a:prstGeom prst="rect">
            <a:avLst/>
          </a:prstGeom>
        </p:spPr>
      </p:pic>
      <p:sp>
        <p:nvSpPr>
          <p:cNvPr id="12" name="Freihandform: Form 11"/>
          <p:cNvSpPr/>
          <p:nvPr userDrawn="1"/>
        </p:nvSpPr>
        <p:spPr bwMode="auto">
          <a:xfrm>
            <a:off x="7697972" y="0"/>
            <a:ext cx="4494028"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16" name="Grafik 15"/>
          <p:cNvPicPr>
            <a:picLocks noChangeAspect="1"/>
          </p:cNvPicPr>
          <p:nvPr userDrawn="1"/>
        </p:nvPicPr>
        <p:blipFill>
          <a:blip r:embed="rId3"/>
          <a:srcRect b="2805"/>
          <a:stretch/>
        </p:blipFill>
        <p:spPr bwMode="auto">
          <a:xfrm>
            <a:off x="6844718" y="0"/>
            <a:ext cx="3246103" cy="6857998"/>
          </a:xfrm>
          <a:prstGeom prst="rect">
            <a:avLst/>
          </a:prstGeom>
        </p:spPr>
      </p:pic>
      <p:pic>
        <p:nvPicPr>
          <p:cNvPr id="5" name="Grafik 4" descr="Ein Bild, das Schrift, Grafiken, Text, Grafikdesign enthält.&#10;&#10;Automatisch generierte Beschreibung"/>
          <p:cNvPicPr>
            <a:picLocks noChangeAspect="1"/>
          </p:cNvPicPr>
          <p:nvPr userDrawn="1"/>
        </p:nvPicPr>
        <p:blipFill>
          <a:blip r:embed="rId4"/>
          <a:stretch/>
        </p:blipFill>
        <p:spPr bwMode="auto">
          <a:xfrm>
            <a:off x="9619852" y="2721834"/>
            <a:ext cx="2016000" cy="567000"/>
          </a:xfrm>
          <a:prstGeom prst="rect">
            <a:avLst/>
          </a:prstGeom>
        </p:spPr>
      </p:pic>
      <p:sp>
        <p:nvSpPr>
          <p:cNvPr id="7" name="Textfeld 6"/>
          <p:cNvSpPr txBox="1"/>
          <p:nvPr userDrawn="1"/>
        </p:nvSpPr>
        <p:spPr bwMode="auto">
          <a:xfrm>
            <a:off x="9619853" y="3558598"/>
            <a:ext cx="2161022" cy="1292662"/>
          </a:xfrm>
          <a:prstGeom prst="rect">
            <a:avLst/>
          </a:prstGeom>
          <a:noFill/>
        </p:spPr>
        <p:txBody>
          <a:bodyPr wrap="square" lIns="0" tIns="0" rIns="0" bIns="0">
            <a:spAutoFit/>
          </a:bodyPr>
          <a:lstStyle/>
          <a:p>
            <a:pPr algn="l">
              <a:defRPr/>
            </a:pPr>
            <a:r>
              <a:rPr lang="en-US" sz="1400" b="0" i="0" u="none" strike="noStrike">
                <a:solidFill>
                  <a:srgbClr val="FFFFFF"/>
                </a:solidFill>
                <a:latin typeface="Arial"/>
              </a:rPr>
              <a:t>Am Lurzenhof 1</a:t>
            </a:r>
            <a:endParaRPr/>
          </a:p>
          <a:p>
            <a:pPr algn="l">
              <a:defRPr/>
            </a:pPr>
            <a:r>
              <a:rPr lang="en-US" sz="1400" b="0" i="0" u="none" strike="noStrike">
                <a:solidFill>
                  <a:srgbClr val="FFFFFF"/>
                </a:solidFill>
                <a:latin typeface="Arial"/>
              </a:rPr>
              <a:t>84036 Landshut</a:t>
            </a:r>
            <a:endParaRPr/>
          </a:p>
          <a:p>
            <a:pPr algn="l">
              <a:defRPr/>
            </a:pPr>
            <a:endParaRPr lang="en-US" sz="1400" b="0" i="0" u="none" strike="noStrike">
              <a:solidFill>
                <a:srgbClr val="FFFFFF"/>
              </a:solidFill>
              <a:latin typeface="Arial"/>
            </a:endParaRPr>
          </a:p>
          <a:p>
            <a:pPr algn="l">
              <a:defRPr/>
            </a:pPr>
            <a:r>
              <a:rPr lang="de-DE" sz="1400" b="0" i="0" u="none" strike="noStrike">
                <a:solidFill>
                  <a:srgbClr val="FFFFFF"/>
                </a:solidFill>
                <a:latin typeface="Arial"/>
              </a:rPr>
              <a:t>Tel.: +49 (0) 871 - 506 0</a:t>
            </a:r>
            <a:endParaRPr/>
          </a:p>
          <a:p>
            <a:pPr algn="l">
              <a:defRPr/>
            </a:pPr>
            <a:r>
              <a:rPr lang="en-US" sz="1400" b="0" i="0" u="none" strike="noStrike">
                <a:solidFill>
                  <a:srgbClr val="FFFFFF"/>
                </a:solidFill>
                <a:latin typeface="Arial"/>
              </a:rPr>
              <a:t>info@haw-landshut.de</a:t>
            </a:r>
            <a:endParaRPr/>
          </a:p>
          <a:p>
            <a:pPr algn="l">
              <a:defRPr/>
            </a:pPr>
            <a:r>
              <a:rPr lang="en-US" sz="1400" b="0" i="0" u="none" strike="noStrike">
                <a:solidFill>
                  <a:srgbClr val="FFFFFF"/>
                </a:solidFill>
                <a:latin typeface="Arial"/>
              </a:rPr>
              <a:t>www.haw-landshut.de</a:t>
            </a:r>
            <a:endParaRPr lang="en-US" sz="1400" i="0">
              <a:latin typeface="Arial"/>
            </a:endParaRPr>
          </a:p>
        </p:txBody>
      </p:sp>
    </p:spTree>
    <p:extLst>
      <p:ext uri="{BB962C8B-B14F-4D97-AF65-F5344CB8AC3E}">
        <p14:creationId xmlns:p14="http://schemas.microsoft.com/office/powerpoint/2010/main" val="786130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hapter 1">
    <p:bg>
      <p:bgPr>
        <a:solidFill>
          <a:schemeClr val="bg1"/>
        </a:solidFill>
        <a:effectLst/>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alphaModFix amt="99000"/>
          </a:blip>
          <a:stretch/>
        </p:blipFill>
        <p:spPr bwMode="auto">
          <a:xfrm flipH="1">
            <a:off x="0" y="0"/>
            <a:ext cx="6927066" cy="6858000"/>
          </a:xfrm>
          <a:prstGeom prst="rect">
            <a:avLst/>
          </a:prstGeom>
          <a:noFill/>
        </p:spPr>
      </p:pic>
      <p:sp>
        <p:nvSpPr>
          <p:cNvPr id="6" name="Freihandform: Form 5"/>
          <p:cNvSpPr/>
          <p:nvPr userDrawn="1"/>
        </p:nvSpPr>
        <p:spPr bwMode="auto">
          <a:xfrm>
            <a:off x="4326049" y="0"/>
            <a:ext cx="7865951" cy="6858001"/>
          </a:xfrm>
          <a:custGeom>
            <a:avLst/>
            <a:gdLst>
              <a:gd name="connsiteX0" fmla="*/ 0 w 7865951"/>
              <a:gd name="connsiteY0" fmla="*/ 0 h 6858001"/>
              <a:gd name="connsiteX1" fmla="*/ 1156064 w 7865951"/>
              <a:gd name="connsiteY1" fmla="*/ 0 h 6858001"/>
              <a:gd name="connsiteX2" fmla="*/ 4948518 w 7865951"/>
              <a:gd name="connsiteY2" fmla="*/ 0 h 6858001"/>
              <a:gd name="connsiteX3" fmla="*/ 6104582 w 7865951"/>
              <a:gd name="connsiteY3" fmla="*/ 0 h 6858001"/>
              <a:gd name="connsiteX4" fmla="*/ 6104582 w 7865951"/>
              <a:gd name="connsiteY4" fmla="*/ 1 h 6858001"/>
              <a:gd name="connsiteX5" fmla="*/ 7865951 w 7865951"/>
              <a:gd name="connsiteY5" fmla="*/ 1 h 6858001"/>
              <a:gd name="connsiteX6" fmla="*/ 7865951 w 7865951"/>
              <a:gd name="connsiteY6" fmla="*/ 6858001 h 6858001"/>
              <a:gd name="connsiteX7" fmla="*/ 4619848 w 7865951"/>
              <a:gd name="connsiteY7" fmla="*/ 6858001 h 6858001"/>
              <a:gd name="connsiteX8" fmla="*/ 4619848 w 7865951"/>
              <a:gd name="connsiteY8" fmla="*/ 6858000 h 6858001"/>
              <a:gd name="connsiteX9" fmla="*/ 1156064 w 7865951"/>
              <a:gd name="connsiteY9" fmla="*/ 6858000 h 6858001"/>
              <a:gd name="connsiteX10" fmla="*/ 1156064 w 7865951"/>
              <a:gd name="connsiteY10" fmla="*/ 2204083 h 6858001"/>
              <a:gd name="connsiteX11" fmla="*/ 0 w 7865951"/>
              <a:gd name="connsiteY11" fmla="*/ 22040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65951" h="6858001" extrusionOk="0">
                <a:moveTo>
                  <a:pt x="0" y="0"/>
                </a:moveTo>
                <a:lnTo>
                  <a:pt x="1156064" y="0"/>
                </a:lnTo>
                <a:lnTo>
                  <a:pt x="4948518" y="0"/>
                </a:lnTo>
                <a:lnTo>
                  <a:pt x="6104582" y="0"/>
                </a:lnTo>
                <a:lnTo>
                  <a:pt x="6104582" y="1"/>
                </a:lnTo>
                <a:lnTo>
                  <a:pt x="7865951" y="1"/>
                </a:lnTo>
                <a:lnTo>
                  <a:pt x="7865951" y="6858001"/>
                </a:lnTo>
                <a:lnTo>
                  <a:pt x="4619848" y="6858001"/>
                </a:lnTo>
                <a:lnTo>
                  <a:pt x="4619848"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9" name="Grafik 8"/>
          <p:cNvPicPr>
            <a:picLocks noChangeAspect="1"/>
          </p:cNvPicPr>
          <p:nvPr userDrawn="1"/>
        </p:nvPicPr>
        <p:blipFill>
          <a:blip r:embed="rId3"/>
          <a:srcRect b="2805"/>
          <a:stretch/>
        </p:blipFill>
        <p:spPr bwMode="auto">
          <a:xfrm>
            <a:off x="3722797" y="0"/>
            <a:ext cx="3246103" cy="6858000"/>
          </a:xfrm>
          <a:prstGeom prst="rect">
            <a:avLst/>
          </a:prstGeom>
        </p:spPr>
      </p:pic>
      <p:sp>
        <p:nvSpPr>
          <p:cNvPr id="4" name="Untertitel 2"/>
          <p:cNvSpPr>
            <a:spLocks noGrp="1"/>
          </p:cNvSpPr>
          <p:nvPr>
            <p:ph type="subTitle" idx="1"/>
          </p:nvPr>
        </p:nvSpPr>
        <p:spPr bwMode="auto">
          <a:xfrm>
            <a:off x="6924213" y="4284000"/>
            <a:ext cx="4428000" cy="817205"/>
          </a:xfrm>
          <a:prstGeom prst="rect">
            <a:avLst/>
          </a:prstGeo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Edit Master Subtitle Format</a:t>
            </a:r>
            <a:endParaRPr lang="en-US"/>
          </a:p>
        </p:txBody>
      </p:sp>
      <p:sp>
        <p:nvSpPr>
          <p:cNvPr id="5" name="Title 3"/>
          <p:cNvSpPr>
            <a:spLocks noGrp="1"/>
          </p:cNvSpPr>
          <p:nvPr>
            <p:ph type="title"/>
          </p:nvPr>
        </p:nvSpPr>
        <p:spPr bwMode="auto">
          <a:xfrm>
            <a:off x="6926400" y="1764000"/>
            <a:ext cx="4428000" cy="2386800"/>
          </a:xfrm>
        </p:spPr>
        <p:txBody>
          <a:bodyPr vert="horz" lIns="0" tIns="0" rIns="0" bIns="0" rtlCol="0" anchor="b">
            <a:normAutofit/>
          </a:bodyPr>
          <a:lstStyle>
            <a:lvl1pPr>
              <a:defRPr lang="en-US" sz="2400">
                <a:solidFill>
                  <a:schemeClr val="bg1"/>
                </a:solidFill>
              </a:defRPr>
            </a:lvl1pPr>
          </a:lstStyle>
          <a:p>
            <a:pPr lvl="0">
              <a:defRPr/>
            </a:pPr>
            <a:r>
              <a:rPr lang="en-US"/>
              <a:t>Click to edit Master title style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hapter 2">
    <p:bg>
      <p:bgPr>
        <a:solidFill>
          <a:schemeClr val="bg1"/>
        </a:solidFill>
        <a:effectLst/>
      </p:bgPr>
    </p:bg>
    <p:spTree>
      <p:nvGrpSpPr>
        <p:cNvPr id="1" name=""/>
        <p:cNvGrpSpPr/>
        <p:nvPr/>
      </p:nvGrpSpPr>
      <p:grpSpPr bwMode="auto">
        <a:xfrm>
          <a:off x="0" y="0"/>
          <a:ext cx="0" cy="0"/>
          <a:chOff x="0" y="0"/>
          <a:chExt cx="0" cy="0"/>
        </a:xfrm>
      </p:grpSpPr>
      <p:sp>
        <p:nvSpPr>
          <p:cNvPr id="6" name="Rechteck 5"/>
          <p:cNvSpPr/>
          <p:nvPr userDrawn="1"/>
        </p:nvSpPr>
        <p:spPr bwMode="auto">
          <a:xfrm>
            <a:off x="1" y="0"/>
            <a:ext cx="12192000" cy="68580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8" name="Grafik 7"/>
          <p:cNvPicPr>
            <a:picLocks noChangeAspect="1"/>
          </p:cNvPicPr>
          <p:nvPr userDrawn="1"/>
        </p:nvPicPr>
        <p:blipFill>
          <a:blip r:embed="rId2"/>
          <a:srcRect b="2805"/>
          <a:stretch/>
        </p:blipFill>
        <p:spPr bwMode="auto">
          <a:xfrm>
            <a:off x="0" y="0"/>
            <a:ext cx="3246103" cy="6858000"/>
          </a:xfrm>
          <a:prstGeom prst="rect">
            <a:avLst/>
          </a:prstGeom>
        </p:spPr>
      </p:pic>
      <p:sp>
        <p:nvSpPr>
          <p:cNvPr id="4" name="Untertitel 2"/>
          <p:cNvSpPr>
            <a:spLocks noGrp="1"/>
          </p:cNvSpPr>
          <p:nvPr>
            <p:ph type="subTitle" idx="1"/>
          </p:nvPr>
        </p:nvSpPr>
        <p:spPr bwMode="auto">
          <a:xfrm>
            <a:off x="3052799" y="4284000"/>
            <a:ext cx="8299413" cy="817205"/>
          </a:xfrm>
          <a:prstGeom prst="rect">
            <a:avLst/>
          </a:prstGeom>
          <a:ln>
            <a:noFill/>
          </a:ln>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Edit Master Subtitle Format</a:t>
            </a:r>
            <a:endParaRPr lang="en-US"/>
          </a:p>
        </p:txBody>
      </p:sp>
      <p:sp>
        <p:nvSpPr>
          <p:cNvPr id="5" name="Title 3"/>
          <p:cNvSpPr>
            <a:spLocks noGrp="1"/>
          </p:cNvSpPr>
          <p:nvPr>
            <p:ph type="title"/>
          </p:nvPr>
        </p:nvSpPr>
        <p:spPr bwMode="auto">
          <a:xfrm>
            <a:off x="3052799" y="1764000"/>
            <a:ext cx="8299413" cy="2386800"/>
          </a:xfrm>
          <a:prstGeom prst="rect">
            <a:avLst/>
          </a:prstGeom>
          <a:ln>
            <a:noFill/>
          </a:ln>
        </p:spPr>
        <p:txBody>
          <a:bodyPr vert="horz" lIns="0" tIns="0" rIns="0" bIns="0" rtlCol="0" anchor="b">
            <a:normAutofit/>
          </a:bodyPr>
          <a:lstStyle>
            <a:lvl1pPr>
              <a:defRPr lang="en-US" sz="2400">
                <a:solidFill>
                  <a:schemeClr val="bg1"/>
                </a:solidFill>
              </a:defRPr>
            </a:lvl1pPr>
          </a:lstStyle>
          <a:p>
            <a:pPr lvl="0">
              <a:defRPr/>
            </a:pPr>
            <a:r>
              <a:rPr lang="en-US"/>
              <a:t>Click to edit Master title style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hapter with Picture">
    <p:bg>
      <p:bgPr>
        <a:solidFill>
          <a:schemeClr val="bg1"/>
        </a:solidFill>
        <a:effectLst/>
      </p:bgPr>
    </p:bg>
    <p:spTree>
      <p:nvGrpSpPr>
        <p:cNvPr id="1" name=""/>
        <p:cNvGrpSpPr/>
        <p:nvPr/>
      </p:nvGrpSpPr>
      <p:grpSpPr bwMode="auto">
        <a:xfrm>
          <a:off x="0" y="0"/>
          <a:ext cx="0" cy="0"/>
          <a:chOff x="0" y="0"/>
          <a:chExt cx="0" cy="0"/>
        </a:xfrm>
      </p:grpSpPr>
      <p:pic>
        <p:nvPicPr>
          <p:cNvPr id="7" name="Grafik 6" descr="Ein Bild, das draußen, Himmel, Wolke, Baum enthält.&#10;&#10;Automatisch generierte Beschreibung"/>
          <p:cNvPicPr>
            <a:picLocks noChangeAspect="1"/>
          </p:cNvPicPr>
          <p:nvPr userDrawn="1"/>
        </p:nvPicPr>
        <p:blipFill>
          <a:blip r:embed="rId2"/>
          <a:stretch/>
        </p:blipFill>
        <p:spPr bwMode="auto">
          <a:xfrm>
            <a:off x="0" y="0"/>
            <a:ext cx="12192000" cy="6858000"/>
          </a:xfrm>
          <a:prstGeom prst="rect">
            <a:avLst/>
          </a:prstGeom>
        </p:spPr>
      </p:pic>
      <p:sp>
        <p:nvSpPr>
          <p:cNvPr id="8" name="Rechteck 7"/>
          <p:cNvSpPr/>
          <p:nvPr userDrawn="1"/>
        </p:nvSpPr>
        <p:spPr bwMode="auto">
          <a:xfrm>
            <a:off x="0" y="2286000"/>
            <a:ext cx="1890215" cy="457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0" name="Grafik 9"/>
          <p:cNvPicPr>
            <a:picLocks noChangeAspect="1"/>
          </p:cNvPicPr>
          <p:nvPr userDrawn="1"/>
        </p:nvPicPr>
        <p:blipFill>
          <a:blip r:embed="rId3"/>
          <a:srcRect b="2805"/>
          <a:stretch/>
        </p:blipFill>
        <p:spPr bwMode="auto">
          <a:xfrm>
            <a:off x="0" y="0"/>
            <a:ext cx="3246103"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Content with 2 Pictures">
    <p:bg>
      <p:bgPr>
        <a:solidFill>
          <a:schemeClr val="bg1"/>
        </a:solidFill>
        <a:effectLst/>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25A2A978-AB6C-4C49-B578-7C781BDA7505}" type="datetime1">
              <a:rPr lang="en-US"/>
              <a:t>10/11/2024</a:t>
            </a:fld>
            <a:endParaRPr lang="en-US"/>
          </a:p>
        </p:txBody>
      </p:sp>
      <p:sp>
        <p:nvSpPr>
          <p:cNvPr id="4"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11" name="Bildplatzhalter 9"/>
          <p:cNvSpPr>
            <a:spLocks noGrp="1"/>
          </p:cNvSpPr>
          <p:nvPr>
            <p:ph type="pic" sz="quarter" idx="15"/>
          </p:nvPr>
        </p:nvSpPr>
        <p:spPr bwMode="auto">
          <a:xfrm>
            <a:off x="7163876" y="1470493"/>
            <a:ext cx="5028124"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5" name="Bildplatzhalter 9"/>
          <p:cNvSpPr>
            <a:spLocks noGrp="1"/>
          </p:cNvSpPr>
          <p:nvPr>
            <p:ph type="pic" sz="quarter" idx="14"/>
          </p:nvPr>
        </p:nvSpPr>
        <p:spPr bwMode="auto">
          <a:xfrm>
            <a:off x="2664000" y="1470493"/>
            <a:ext cx="4283876"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6" name="Grafik 15"/>
          <p:cNvPicPr>
            <a:picLocks noChangeAspect="1"/>
          </p:cNvPicPr>
          <p:nvPr userDrawn="1"/>
        </p:nvPicPr>
        <p:blipFill>
          <a:blip r:embed="rId2"/>
          <a:srcRect b="2805"/>
          <a:stretch/>
        </p:blipFill>
        <p:spPr bwMode="auto">
          <a:xfrm>
            <a:off x="0" y="0"/>
            <a:ext cx="3246103" cy="6858000"/>
          </a:xfrm>
          <a:prstGeom prst="rect">
            <a:avLst/>
          </a:prstGeom>
        </p:spPr>
      </p:pic>
      <p:sp>
        <p:nvSpPr>
          <p:cNvPr id="9" name="Content Placeholder 6"/>
          <p:cNvSpPr>
            <a:spLocks noGrp="1"/>
          </p:cNvSpPr>
          <p:nvPr>
            <p:ph sz="quarter" idx="16"/>
          </p:nvPr>
        </p:nvSpPr>
        <p:spPr bwMode="auto">
          <a:xfrm>
            <a:off x="2664367" y="3978275"/>
            <a:ext cx="5500688" cy="2114550"/>
          </a:xfrm>
        </p:spPr>
        <p:txBody>
          <a:bodyPr/>
          <a:lstStyle>
            <a:lvl1pPr>
              <a:spcAft>
                <a:spcPts val="600"/>
              </a:spcAft>
              <a:defRPr/>
            </a:lvl1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0" name="Content Placeholder 6"/>
          <p:cNvSpPr>
            <a:spLocks noGrp="1"/>
          </p:cNvSpPr>
          <p:nvPr>
            <p:ph sz="quarter" idx="17"/>
          </p:nvPr>
        </p:nvSpPr>
        <p:spPr bwMode="auto">
          <a:xfrm>
            <a:off x="8376600" y="3978275"/>
            <a:ext cx="2977200" cy="2114550"/>
          </a:xfrm>
        </p:spPr>
        <p:txBody>
          <a:bodyPr/>
          <a:lstStyle>
            <a:lvl1pPr>
              <a:spcAft>
                <a:spcPts val="600"/>
              </a:spcAft>
              <a:defRPr/>
            </a:lvl1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2" name="Title 11"/>
          <p:cNvSpPr>
            <a:spLocks noGrp="1"/>
          </p:cNvSpPr>
          <p:nvPr>
            <p:ph type="title"/>
          </p:nvPr>
        </p:nvSpPr>
        <p:spPr bwMode="auto">
          <a:xfrm>
            <a:off x="2664000" y="471600"/>
            <a:ext cx="8689799" cy="907200"/>
          </a:xfrm>
        </p:spPr>
        <p:txBody>
          <a:bodyPr/>
          <a:lstStyle/>
          <a:p>
            <a:pPr>
              <a:defRPr/>
            </a:pPr>
            <a:r>
              <a:rPr lang="en-US"/>
              <a:t>Click to edit Master title style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Content with 2 Pictures and Box">
    <p:bg>
      <p:bgPr>
        <a:solidFill>
          <a:schemeClr val="bg1"/>
        </a:solidFill>
        <a:effectLst/>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BA5579C0-5B65-4C7D-9910-B8C06584BEA7}" type="datetime1">
              <a:rPr lang="en-US"/>
              <a:t>10/11/2024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11" name="Bildplatzhalter 9"/>
          <p:cNvSpPr>
            <a:spLocks noGrp="1"/>
          </p:cNvSpPr>
          <p:nvPr>
            <p:ph type="pic" sz="quarter" idx="15"/>
          </p:nvPr>
        </p:nvSpPr>
        <p:spPr bwMode="auto">
          <a:xfrm>
            <a:off x="7163876" y="1470493"/>
            <a:ext cx="5028124"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4" name="Bildplatzhalter 9"/>
          <p:cNvSpPr>
            <a:spLocks noGrp="1"/>
          </p:cNvSpPr>
          <p:nvPr>
            <p:ph type="pic" sz="quarter" idx="14"/>
          </p:nvPr>
        </p:nvSpPr>
        <p:spPr bwMode="auto">
          <a:xfrm>
            <a:off x="2664000" y="1470493"/>
            <a:ext cx="4283876"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5" name="Grafik 14"/>
          <p:cNvPicPr>
            <a:picLocks noChangeAspect="1"/>
          </p:cNvPicPr>
          <p:nvPr userDrawn="1"/>
        </p:nvPicPr>
        <p:blipFill>
          <a:blip r:embed="rId2"/>
          <a:srcRect b="2805"/>
          <a:stretch/>
        </p:blipFill>
        <p:spPr bwMode="auto">
          <a:xfrm>
            <a:off x="0" y="0"/>
            <a:ext cx="3246103" cy="6858000"/>
          </a:xfrm>
          <a:prstGeom prst="rect">
            <a:avLst/>
          </a:prstGeom>
        </p:spPr>
      </p:pic>
      <p:sp>
        <p:nvSpPr>
          <p:cNvPr id="2" name="Content Placeholder 6"/>
          <p:cNvSpPr>
            <a:spLocks noGrp="1"/>
          </p:cNvSpPr>
          <p:nvPr>
            <p:ph sz="quarter" idx="16"/>
          </p:nvPr>
        </p:nvSpPr>
        <p:spPr bwMode="auto">
          <a:xfrm>
            <a:off x="2664367" y="3978275"/>
            <a:ext cx="5500688" cy="2114550"/>
          </a:xfrm>
        </p:spPr>
        <p:txBody>
          <a:bodyPr/>
          <a:lstStyle>
            <a:lvl1pPr>
              <a:spcAft>
                <a:spcPts val="600"/>
              </a:spcAft>
              <a:defRPr/>
            </a:lvl1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Content Placeholder 6"/>
          <p:cNvSpPr>
            <a:spLocks noGrp="1"/>
          </p:cNvSpPr>
          <p:nvPr>
            <p:ph sz="quarter" idx="17"/>
          </p:nvPr>
        </p:nvSpPr>
        <p:spPr bwMode="auto">
          <a:xfrm>
            <a:off x="8372400" y="3978275"/>
            <a:ext cx="3819600" cy="2114550"/>
          </a:xfrm>
          <a:prstGeom prst="rect">
            <a:avLst/>
          </a:prstGeom>
          <a:solidFill>
            <a:schemeClr val="bg2"/>
          </a:solidFill>
        </p:spPr>
        <p:txBody>
          <a:bodyPr vert="horz" lIns="504000" tIns="288000" rIns="360000" bIns="0" rtlCol="0">
            <a:normAutofit/>
          </a:bodyPr>
          <a:lstStyle>
            <a:lvl1pPr>
              <a:defRPr lang="en-US" sz="1200" b="0"/>
            </a:lvl1pPr>
            <a:lvl2pPr>
              <a:defRPr lang="en-US" sz="1200" b="0"/>
            </a:lvl2pPr>
            <a:lvl3pPr>
              <a:defRPr lang="en-US" sz="1200" b="0"/>
            </a:lvl3pPr>
            <a:lvl4pPr>
              <a:defRPr lang="en-US" sz="1200" b="0"/>
            </a:lvl4pPr>
            <a:lvl5pPr>
              <a:defRPr lang="en-US" sz="1200" b="0"/>
            </a:lvl5pPr>
          </a:lstStyle>
          <a:p>
            <a:pPr lvl="0">
              <a:spcAft>
                <a:spcPts val="600"/>
              </a:spcAft>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0" name="Title 11"/>
          <p:cNvSpPr>
            <a:spLocks noGrp="1"/>
          </p:cNvSpPr>
          <p:nvPr>
            <p:ph type="title"/>
          </p:nvPr>
        </p:nvSpPr>
        <p:spPr bwMode="auto">
          <a:xfrm>
            <a:off x="2664000" y="471600"/>
            <a:ext cx="8689799" cy="907200"/>
          </a:xfrm>
        </p:spPr>
        <p:txBody>
          <a:bodyPr/>
          <a:lstStyle/>
          <a:p>
            <a:pPr>
              <a:defRPr/>
            </a:pPr>
            <a:r>
              <a:rPr lang="en-US"/>
              <a:t>Click to edit Master title style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Content with 2 Pictures - red">
    <p:bg>
      <p:bgPr>
        <a:solidFill>
          <a:schemeClr val="bg1"/>
        </a:solidFill>
        <a:effectLst/>
      </p:bgPr>
    </p:bg>
    <p:spTree>
      <p:nvGrpSpPr>
        <p:cNvPr id="1" name=""/>
        <p:cNvGrpSpPr/>
        <p:nvPr/>
      </p:nvGrpSpPr>
      <p:grpSpPr bwMode="auto">
        <a:xfrm>
          <a:off x="0" y="0"/>
          <a:ext cx="0" cy="0"/>
          <a:chOff x="0" y="0"/>
          <a:chExt cx="0" cy="0"/>
        </a:xfrm>
      </p:grpSpPr>
      <p:sp>
        <p:nvSpPr>
          <p:cNvPr id="9" name="Rechteck 8"/>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4"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sp>
        <p:nvSpPr>
          <p:cNvPr id="10" name="Bildplatzhalter 9"/>
          <p:cNvSpPr>
            <a:spLocks noGrp="1"/>
          </p:cNvSpPr>
          <p:nvPr>
            <p:ph type="pic" sz="quarter" idx="14"/>
          </p:nvPr>
        </p:nvSpPr>
        <p:spPr bwMode="auto">
          <a:xfrm>
            <a:off x="2664000" y="1470493"/>
            <a:ext cx="4283876"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7163876" y="1470493"/>
            <a:ext cx="5028124"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2" name="Grafik 11"/>
          <p:cNvPicPr>
            <a:picLocks noChangeAspect="1"/>
          </p:cNvPicPr>
          <p:nvPr userDrawn="1"/>
        </p:nvPicPr>
        <p:blipFill>
          <a:blip r:embed="rId2"/>
          <a:stretch/>
        </p:blipFill>
        <p:spPr bwMode="auto">
          <a:xfrm>
            <a:off x="11757906" y="6217611"/>
            <a:ext cx="216000" cy="469518"/>
          </a:xfrm>
          <a:prstGeom prst="rect">
            <a:avLst/>
          </a:prstGeom>
        </p:spPr>
      </p:pic>
      <p:pic>
        <p:nvPicPr>
          <p:cNvPr id="14" name="Grafik 13"/>
          <p:cNvPicPr>
            <a:picLocks noChangeAspect="1"/>
          </p:cNvPicPr>
          <p:nvPr userDrawn="1"/>
        </p:nvPicPr>
        <p:blipFill>
          <a:blip r:embed="rId2"/>
          <a:srcRect b="2805"/>
          <a:stretch/>
        </p:blipFill>
        <p:spPr bwMode="auto">
          <a:xfrm>
            <a:off x="0" y="0"/>
            <a:ext cx="3246103" cy="6858000"/>
          </a:xfrm>
          <a:prstGeom prst="rect">
            <a:avLst/>
          </a:prstGeom>
        </p:spPr>
      </p:pic>
      <p:sp>
        <p:nvSpPr>
          <p:cNvPr id="6" name="Content Placeholder 6"/>
          <p:cNvSpPr>
            <a:spLocks noGrp="1"/>
          </p:cNvSpPr>
          <p:nvPr>
            <p:ph sz="quarter" idx="16"/>
          </p:nvPr>
        </p:nvSpPr>
        <p:spPr bwMode="auto">
          <a:xfrm>
            <a:off x="2664367" y="3978275"/>
            <a:ext cx="5500688" cy="2114550"/>
          </a:xfrm>
        </p:spPr>
        <p:txBody>
          <a:bodyPr/>
          <a:lstStyle>
            <a:lvl1pPr>
              <a:spcAft>
                <a:spcPts val="600"/>
              </a:spcAft>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5" name="Content Placeholder 6"/>
          <p:cNvSpPr>
            <a:spLocks noGrp="1"/>
          </p:cNvSpPr>
          <p:nvPr>
            <p:ph sz="quarter" idx="17"/>
          </p:nvPr>
        </p:nvSpPr>
        <p:spPr bwMode="auto">
          <a:xfrm>
            <a:off x="8376600" y="3978275"/>
            <a:ext cx="2977200" cy="2114550"/>
          </a:xfrm>
        </p:spPr>
        <p:txBody>
          <a:bodyPr/>
          <a:lstStyle>
            <a:lvl1pPr>
              <a:spcAft>
                <a:spcPts val="600"/>
              </a:spcAft>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7" name="Title 11"/>
          <p:cNvSpPr>
            <a:spLocks noGrp="1"/>
          </p:cNvSpPr>
          <p:nvPr>
            <p:ph type="title"/>
          </p:nvPr>
        </p:nvSpPr>
        <p:spPr bwMode="auto">
          <a:xfrm>
            <a:off x="2664000" y="471600"/>
            <a:ext cx="8689799" cy="907200"/>
          </a:xfrm>
        </p:spPr>
        <p:txBody>
          <a:bodyPr/>
          <a:lstStyle>
            <a:lvl1pPr>
              <a:defRPr>
                <a:solidFill>
                  <a:schemeClr val="bg1"/>
                </a:solidFill>
              </a:defRPr>
            </a:lvl1pPr>
          </a:lstStyle>
          <a:p>
            <a:pPr>
              <a:defRPr/>
            </a:pPr>
            <a:r>
              <a:rPr lang="en-US"/>
              <a:t>Click to edit Master title style</a:t>
            </a:r>
            <a:endParaRPr/>
          </a:p>
        </p:txBody>
      </p:sp>
      <p:sp>
        <p:nvSpPr>
          <p:cNvPr id="2" name="Datumsplatzhalter 3"/>
          <p:cNvSpPr>
            <a:spLocks noGrp="1"/>
          </p:cNvSpPr>
          <p:nvPr>
            <p:ph type="dt" sz="half" idx="2"/>
          </p:nvPr>
        </p:nvSpPr>
        <p:spPr bwMode="auto">
          <a:xfrm>
            <a:off x="7481925" y="6354214"/>
            <a:ext cx="564257" cy="226591"/>
          </a:xfrm>
          <a:prstGeom prst="rect">
            <a:avLst/>
          </a:prstGeom>
        </p:spPr>
        <p:txBody>
          <a:bodyPr vert="horz" wrap="none" lIns="0" tIns="36000" rIns="0" bIns="36000" rtlCol="0" anchor="ctr">
            <a:spAutoFit/>
          </a:bodyPr>
          <a:lstStyle>
            <a:lvl1pPr algn="r">
              <a:defRPr sz="1000">
                <a:solidFill>
                  <a:schemeClr val="bg1"/>
                </a:solidFill>
              </a:defRPr>
            </a:lvl1pPr>
          </a:lstStyle>
          <a:p>
            <a:pPr>
              <a:defRPr/>
            </a:pPr>
            <a:fld id="{6AB30C32-B95A-4557-AEB1-CCB0467072DF}" type="datetime1">
              <a:rPr lang="en-US"/>
              <a:t>10/11/2024</a:t>
            </a:fld>
            <a:endParaRPr lang="en-US"/>
          </a:p>
        </p:txBody>
      </p:sp>
      <p:sp>
        <p:nvSpPr>
          <p:cNvPr id="7" name="Textfeld 6"/>
          <p:cNvSpPr txBox="1"/>
          <p:nvPr userDrawn="1"/>
        </p:nvSpPr>
        <p:spPr bwMode="auto">
          <a:xfrm>
            <a:off x="8178235" y="6354214"/>
            <a:ext cx="3177153"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University of Applied Sciences | www.uas-landshut.com </a:t>
            </a:r>
            <a:endParaRPr lang="en-US" sz="100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4" name="Datumsplatzhalter 3"/>
          <p:cNvSpPr>
            <a:spLocks noGrp="1"/>
          </p:cNvSpPr>
          <p:nvPr>
            <p:ph type="dt" sz="half" idx="2"/>
          </p:nvPr>
        </p:nvSpPr>
        <p:spPr bwMode="auto">
          <a:xfrm>
            <a:off x="7411393" y="6354214"/>
            <a:ext cx="634789" cy="226591"/>
          </a:xfrm>
          <a:prstGeom prst="rect">
            <a:avLst/>
          </a:prstGeom>
        </p:spPr>
        <p:txBody>
          <a:bodyPr vert="horz" wrap="none" lIns="0" tIns="36000" rIns="0" bIns="36000" rtlCol="0" anchor="ctr">
            <a:spAutoFit/>
          </a:bodyPr>
          <a:lstStyle>
            <a:lvl1pPr algn="r">
              <a:defRPr sz="1000">
                <a:solidFill>
                  <a:schemeClr val="tx1"/>
                </a:solidFill>
              </a:defRPr>
            </a:lvl1pPr>
          </a:lstStyle>
          <a:p>
            <a:pPr>
              <a:defRPr/>
            </a:pPr>
            <a:fld id="{6AB30C32-B95A-4557-AEB1-CCB0467072DF}" type="datetime1">
              <a:rPr lang="en-US"/>
              <a:t>10/11/2024</a:t>
            </a:fld>
            <a:endParaRPr lang="en-US"/>
          </a:p>
        </p:txBody>
      </p:sp>
      <p:sp>
        <p:nvSpPr>
          <p:cNvPr id="5" name="Fußzeilenplatzhalter 4"/>
          <p:cNvSpPr>
            <a:spLocks noGrp="1"/>
          </p:cNvSpPr>
          <p:nvPr>
            <p:ph type="ftr" sz="quarter" idx="3"/>
          </p:nvPr>
        </p:nvSpPr>
        <p:spPr bwMode="auto">
          <a:xfrm>
            <a:off x="839787" y="6354214"/>
            <a:ext cx="6439554" cy="226591"/>
          </a:xfrm>
          <a:prstGeom prst="rect">
            <a:avLst/>
          </a:prstGeom>
        </p:spPr>
        <p:txBody>
          <a:bodyPr vert="horz" wrap="square" lIns="0" tIns="36000" rIns="0" bIns="36000" rtlCol="0" anchor="ctr">
            <a:spAutoFit/>
          </a:bodyPr>
          <a:lstStyle>
            <a:lvl1pPr algn="l">
              <a:defRPr sz="1000">
                <a:solidFill>
                  <a:schemeClr val="tx1"/>
                </a:solidFill>
              </a:defRPr>
            </a:lvl1pPr>
          </a:lstStyle>
          <a:p>
            <a:pPr>
              <a:defRPr/>
            </a:pPr>
            <a:endParaRPr lang="en-US"/>
          </a:p>
        </p:txBody>
      </p:sp>
      <p:sp>
        <p:nvSpPr>
          <p:cNvPr id="6" name="Foliennummernplatzhalter 5"/>
          <p:cNvSpPr>
            <a:spLocks noGrp="1"/>
          </p:cNvSpPr>
          <p:nvPr>
            <p:ph type="sldNum" sz="quarter" idx="4"/>
          </p:nvPr>
        </p:nvSpPr>
        <p:spPr bwMode="auto">
          <a:xfrm>
            <a:off x="11329372" y="6354214"/>
            <a:ext cx="324058" cy="226591"/>
          </a:xfrm>
          <a:prstGeom prst="rect">
            <a:avLst/>
          </a:prstGeom>
        </p:spPr>
        <p:txBody>
          <a:bodyPr vert="horz" wrap="square" lIns="0" tIns="36000" rIns="0" bIns="36000" rtlCol="0" anchor="ctr">
            <a:spAutoFit/>
          </a:bodyPr>
          <a:lstStyle>
            <a:lvl1pPr algn="r">
              <a:defRPr sz="1000">
                <a:solidFill>
                  <a:schemeClr val="tx1"/>
                </a:solidFill>
              </a:defRPr>
            </a:lvl1pPr>
          </a:lstStyle>
          <a:p>
            <a:pPr>
              <a:defRPr/>
            </a:pPr>
            <a:fld id="{637E4081-C9BE-4C87-BA09-749EDE8DC352}" type="slidenum">
              <a:rPr lang="en-US"/>
              <a:t>‹Nr.›</a:t>
            </a:fld>
            <a:endParaRPr lang="en-US"/>
          </a:p>
        </p:txBody>
      </p:sp>
      <p:sp>
        <p:nvSpPr>
          <p:cNvPr id="8" name="Textfeld 7"/>
          <p:cNvSpPr txBox="1"/>
          <p:nvPr userDrawn="1"/>
        </p:nvSpPr>
        <p:spPr bwMode="auto">
          <a:xfrm>
            <a:off x="8178235" y="6354214"/>
            <a:ext cx="3177153"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en-US" sz="1000">
                <a:solidFill>
                  <a:schemeClr val="tx1"/>
                </a:solidFill>
              </a:rPr>
              <a:t>University of Applied Sciences | www.uas-landshut.com </a:t>
            </a:r>
            <a:endParaRPr/>
          </a:p>
        </p:txBody>
      </p:sp>
      <p:pic>
        <p:nvPicPr>
          <p:cNvPr id="10" name="Grafik 9"/>
          <p:cNvPicPr>
            <a:picLocks noChangeAspect="1"/>
          </p:cNvPicPr>
          <p:nvPr userDrawn="1"/>
        </p:nvPicPr>
        <p:blipFill>
          <a:blip r:embed="rId35">
            <a:extLst>
              <a:ext uri="{96DAC541-7B7A-43D3-8B79-37D633B846F1}">
                <asvg:svgBlip xmlns:asvg="http://schemas.microsoft.com/office/drawing/2016/SVG/main" r:embed="rId36"/>
              </a:ext>
            </a:extLst>
          </a:blip>
          <a:stretch/>
        </p:blipFill>
        <p:spPr bwMode="auto">
          <a:xfrm>
            <a:off x="0" y="0"/>
            <a:ext cx="645908" cy="1404000"/>
          </a:xfrm>
          <a:prstGeom prst="rect">
            <a:avLst/>
          </a:prstGeom>
        </p:spPr>
      </p:pic>
      <p:pic>
        <p:nvPicPr>
          <p:cNvPr id="11" name="Grafik 10"/>
          <p:cNvPicPr>
            <a:picLocks noChangeAspect="1"/>
          </p:cNvPicPr>
          <p:nvPr userDrawn="1"/>
        </p:nvPicPr>
        <p:blipFill>
          <a:blip r:embed="rId35"/>
          <a:stretch/>
        </p:blipFill>
        <p:spPr bwMode="auto">
          <a:xfrm>
            <a:off x="11757906" y="6217611"/>
            <a:ext cx="216000" cy="469518"/>
          </a:xfrm>
          <a:prstGeom prst="rect">
            <a:avLst/>
          </a:prstGeom>
        </p:spPr>
      </p:pic>
      <p:sp>
        <p:nvSpPr>
          <p:cNvPr id="7" name="Title Placeholder 6"/>
          <p:cNvSpPr>
            <a:spLocks noGrp="1"/>
          </p:cNvSpPr>
          <p:nvPr>
            <p:ph type="title"/>
          </p:nvPr>
        </p:nvSpPr>
        <p:spPr bwMode="auto">
          <a:xfrm>
            <a:off x="838200" y="702000"/>
            <a:ext cx="10515600" cy="907200"/>
          </a:xfrm>
          <a:prstGeom prst="rect">
            <a:avLst/>
          </a:prstGeom>
        </p:spPr>
        <p:txBody>
          <a:bodyPr vert="horz" lIns="0" tIns="0" rIns="0" bIns="0" rtlCol="0" anchor="t">
            <a:normAutofit/>
          </a:bodyPr>
          <a:lstStyle/>
          <a:p>
            <a:pPr>
              <a:defRPr/>
            </a:pPr>
            <a:r>
              <a:rPr lang="en-US"/>
              <a:t>Click to edit Master title style</a:t>
            </a:r>
            <a:endParaRPr/>
          </a:p>
        </p:txBody>
      </p:sp>
      <p:sp>
        <p:nvSpPr>
          <p:cNvPr id="9" name="Text Placeholder 8"/>
          <p:cNvSpPr>
            <a:spLocks noGrp="1"/>
          </p:cNvSpPr>
          <p:nvPr>
            <p:ph type="body" idx="1"/>
          </p:nvPr>
        </p:nvSpPr>
        <p:spPr bwMode="auto">
          <a:xfrm>
            <a:off x="838200" y="1808163"/>
            <a:ext cx="10515600" cy="4284662"/>
          </a:xfrm>
          <a:prstGeom prst="rect">
            <a:avLst/>
          </a:prstGeom>
        </p:spPr>
        <p:txBody>
          <a:bodyPr vert="horz" lIns="0" tIns="0" rIns="0" bIns="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hf hdr="0" ftr="0"/>
  <p:txStyles>
    <p:titleStyle>
      <a:lvl1pPr algn="l" defTabSz="914400">
        <a:lnSpc>
          <a:spcPct val="90000"/>
        </a:lnSpc>
        <a:spcBef>
          <a:spcPts val="0"/>
        </a:spcBef>
        <a:buNone/>
        <a:defRPr sz="2400" b="1" cap="all">
          <a:solidFill>
            <a:schemeClr val="tx2"/>
          </a:solidFill>
          <a:latin typeface="+mj-lt"/>
          <a:ea typeface="+mj-ea"/>
          <a:cs typeface="+mj-cs"/>
        </a:defRPr>
      </a:lvl1pPr>
    </p:titleStyle>
    <p:bodyStyle>
      <a:lvl1pPr marL="0" indent="0" algn="l" defTabSz="914400">
        <a:lnSpc>
          <a:spcPct val="110000"/>
        </a:lnSpc>
        <a:spcBef>
          <a:spcPts val="0"/>
        </a:spcBef>
        <a:spcAft>
          <a:spcPts val="12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0.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8290560" y="2408238"/>
            <a:ext cx="3492000" cy="2387600"/>
          </a:xfrm>
        </p:spPr>
        <p:txBody>
          <a:bodyPr/>
          <a:lstStyle/>
          <a:p>
            <a:pPr>
              <a:defRPr/>
            </a:pPr>
            <a:r>
              <a:rPr lang="en-US" dirty="0"/>
              <a:t>Landshut University of Applied Sciences</a:t>
            </a:r>
            <a:endParaRPr dirty="0"/>
          </a:p>
        </p:txBody>
      </p:sp>
      <p:sp>
        <p:nvSpPr>
          <p:cNvPr id="4" name="Untertitel 3"/>
          <p:cNvSpPr>
            <a:spLocks noGrp="1"/>
          </p:cNvSpPr>
          <p:nvPr>
            <p:ph type="subTitle" idx="1"/>
          </p:nvPr>
        </p:nvSpPr>
        <p:spPr bwMode="auto"/>
        <p:txBody>
          <a:bodyPr/>
          <a:lstStyle/>
          <a:p>
            <a:pPr>
              <a:defRPr/>
            </a:pPr>
            <a:r>
              <a:rPr lang="de-DE" dirty="0"/>
              <a:t>Teaching – Learning - Research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97A73-FB4A-488A-AF98-454538810117}"/>
              </a:ext>
            </a:extLst>
          </p:cNvPr>
          <p:cNvSpPr>
            <a:spLocks noGrp="1"/>
          </p:cNvSpPr>
          <p:nvPr>
            <p:ph type="title"/>
          </p:nvPr>
        </p:nvSpPr>
        <p:spPr/>
        <p:txBody>
          <a:bodyPr/>
          <a:lstStyle/>
          <a:p>
            <a:r>
              <a:rPr lang="en-GB"/>
              <a:t>Research And Transfer</a:t>
            </a:r>
            <a:br>
              <a:rPr lang="en-GB"/>
            </a:br>
            <a:r>
              <a:rPr lang="en-GB"/>
              <a:t>in Figures</a:t>
            </a:r>
          </a:p>
        </p:txBody>
      </p:sp>
      <p:sp>
        <p:nvSpPr>
          <p:cNvPr id="4" name="Datumsplatzhalter 3">
            <a:extLst>
              <a:ext uri="{FF2B5EF4-FFF2-40B4-BE49-F238E27FC236}">
                <a16:creationId xmlns:a16="http://schemas.microsoft.com/office/drawing/2014/main" id="{095A2123-4011-47C1-ABEC-4F744355FBB4}"/>
              </a:ext>
            </a:extLst>
          </p:cNvPr>
          <p:cNvSpPr>
            <a:spLocks noGrp="1"/>
          </p:cNvSpPr>
          <p:nvPr>
            <p:ph type="dt" sz="half" idx="10"/>
          </p:nvPr>
        </p:nvSpPr>
        <p:spPr/>
        <p:txBody>
          <a:bodyPr/>
          <a:lstStyle/>
          <a:p>
            <a:pPr>
              <a:defRPr/>
            </a:pPr>
            <a:fld id="{7C80D59F-8B69-4526-9E99-2CF4A1E10134}" type="datetime1">
              <a:rPr lang="de-DE" smtClean="0"/>
              <a:t>11.10.2024</a:t>
            </a:fld>
            <a:endParaRPr lang="en-US"/>
          </a:p>
        </p:txBody>
      </p:sp>
      <p:sp>
        <p:nvSpPr>
          <p:cNvPr id="5" name="Foliennummernplatzhalter 4">
            <a:extLst>
              <a:ext uri="{FF2B5EF4-FFF2-40B4-BE49-F238E27FC236}">
                <a16:creationId xmlns:a16="http://schemas.microsoft.com/office/drawing/2014/main" id="{6A7EE8B8-5705-4CD9-8E70-342D4A0909C7}"/>
              </a:ext>
            </a:extLst>
          </p:cNvPr>
          <p:cNvSpPr>
            <a:spLocks noGrp="1"/>
          </p:cNvSpPr>
          <p:nvPr>
            <p:ph type="sldNum" sz="quarter" idx="12"/>
          </p:nvPr>
        </p:nvSpPr>
        <p:spPr/>
        <p:txBody>
          <a:bodyPr/>
          <a:lstStyle/>
          <a:p>
            <a:pPr>
              <a:defRPr/>
            </a:pPr>
            <a:fld id="{637E4081-C9BE-4C87-BA09-749EDE8DC352}" type="slidenum">
              <a:rPr lang="en-US" smtClean="0"/>
              <a:t>10</a:t>
            </a:fld>
            <a:endParaRPr lang="en-US"/>
          </a:p>
        </p:txBody>
      </p:sp>
      <p:grpSp>
        <p:nvGrpSpPr>
          <p:cNvPr id="30" name="Gruppieren 7">
            <a:extLst>
              <a:ext uri="{FF2B5EF4-FFF2-40B4-BE49-F238E27FC236}">
                <a16:creationId xmlns:a16="http://schemas.microsoft.com/office/drawing/2014/main" id="{AC668109-A2B9-48F5-8632-A2EC9634F698}"/>
              </a:ext>
            </a:extLst>
          </p:cNvPr>
          <p:cNvGrpSpPr>
            <a:grpSpLocks/>
          </p:cNvGrpSpPr>
          <p:nvPr/>
        </p:nvGrpSpPr>
        <p:grpSpPr bwMode="auto">
          <a:xfrm>
            <a:off x="7419715" y="2015977"/>
            <a:ext cx="3965760" cy="4238519"/>
            <a:chOff x="5111566" y="2708302"/>
            <a:chExt cx="3966233" cy="3837892"/>
          </a:xfrm>
        </p:grpSpPr>
        <p:sp>
          <p:nvSpPr>
            <p:cNvPr id="31" name="Textfeld 21">
              <a:extLst>
                <a:ext uri="{FF2B5EF4-FFF2-40B4-BE49-F238E27FC236}">
                  <a16:creationId xmlns:a16="http://schemas.microsoft.com/office/drawing/2014/main" id="{102E6E63-9017-424C-9D3D-BCA0381436E3}"/>
                </a:ext>
              </a:extLst>
            </p:cNvPr>
            <p:cNvSpPr txBox="1">
              <a:spLocks noChangeArrowheads="1"/>
            </p:cNvSpPr>
            <p:nvPr/>
          </p:nvSpPr>
          <p:spPr bwMode="auto">
            <a:xfrm>
              <a:off x="6191751" y="5340641"/>
              <a:ext cx="2724889" cy="47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sz="1400" dirty="0">
                  <a:latin typeface="+mn-lt"/>
                </a:rPr>
                <a:t>3 Internal Institutes</a:t>
              </a:r>
              <a:br>
                <a:rPr lang="de-DE" sz="1400" dirty="0">
                  <a:latin typeface="+mn-lt"/>
                </a:rPr>
              </a:br>
              <a:r>
                <a:rPr lang="de-DE" sz="1400" dirty="0">
                  <a:latin typeface="+mn-lt"/>
                </a:rPr>
                <a:t>1 </a:t>
              </a:r>
              <a:r>
                <a:rPr lang="en-GB" sz="1400" dirty="0">
                  <a:latin typeface="+mn-lt"/>
                </a:rPr>
                <a:t>Affiliated</a:t>
              </a:r>
              <a:r>
                <a:rPr lang="de-DE" sz="1400" dirty="0">
                  <a:latin typeface="+mn-lt"/>
                </a:rPr>
                <a:t> Institute</a:t>
              </a:r>
            </a:p>
          </p:txBody>
        </p:sp>
        <p:sp>
          <p:nvSpPr>
            <p:cNvPr id="32" name="Textfeld 23">
              <a:extLst>
                <a:ext uri="{FF2B5EF4-FFF2-40B4-BE49-F238E27FC236}">
                  <a16:creationId xmlns:a16="http://schemas.microsoft.com/office/drawing/2014/main" id="{7B57F295-3307-42DF-9E4B-50A801563C35}"/>
                </a:ext>
              </a:extLst>
            </p:cNvPr>
            <p:cNvSpPr txBox="1">
              <a:spLocks noChangeArrowheads="1"/>
            </p:cNvSpPr>
            <p:nvPr/>
          </p:nvSpPr>
          <p:spPr bwMode="auto">
            <a:xfrm>
              <a:off x="5169492" y="3330688"/>
              <a:ext cx="1142579" cy="60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3600" b="1" dirty="0">
                  <a:solidFill>
                    <a:srgbClr val="BE0000"/>
                  </a:solidFill>
                  <a:latin typeface="+mj-lt"/>
                </a:rPr>
                <a:t>&gt;40</a:t>
              </a:r>
              <a:endParaRPr lang="de-DE" altLang="de-DE" sz="1200" dirty="0">
                <a:latin typeface="+mj-lt"/>
              </a:endParaRPr>
            </a:p>
          </p:txBody>
        </p:sp>
        <p:sp>
          <p:nvSpPr>
            <p:cNvPr id="33" name="Textfeld 24">
              <a:extLst>
                <a:ext uri="{FF2B5EF4-FFF2-40B4-BE49-F238E27FC236}">
                  <a16:creationId xmlns:a16="http://schemas.microsoft.com/office/drawing/2014/main" id="{64E91427-2523-4C96-AF7E-8EE310F5B205}"/>
                </a:ext>
              </a:extLst>
            </p:cNvPr>
            <p:cNvSpPr txBox="1">
              <a:spLocks noChangeArrowheads="1"/>
            </p:cNvSpPr>
            <p:nvPr/>
          </p:nvSpPr>
          <p:spPr bwMode="auto">
            <a:xfrm>
              <a:off x="5111566" y="5936321"/>
              <a:ext cx="1153208" cy="60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3600" b="1" dirty="0">
                  <a:solidFill>
                    <a:srgbClr val="BE0000"/>
                  </a:solidFill>
                  <a:latin typeface="+mj-lt"/>
                </a:rPr>
                <a:t>&gt;60</a:t>
              </a:r>
              <a:endParaRPr lang="de-DE" altLang="de-DE" sz="1200" dirty="0">
                <a:latin typeface="+mj-lt"/>
              </a:endParaRPr>
            </a:p>
          </p:txBody>
        </p:sp>
        <p:sp>
          <p:nvSpPr>
            <p:cNvPr id="34" name="Textfeld 22">
              <a:extLst>
                <a:ext uri="{FF2B5EF4-FFF2-40B4-BE49-F238E27FC236}">
                  <a16:creationId xmlns:a16="http://schemas.microsoft.com/office/drawing/2014/main" id="{8CEFA93A-B9B2-49C6-B259-974233106DFF}"/>
                </a:ext>
              </a:extLst>
            </p:cNvPr>
            <p:cNvSpPr txBox="1">
              <a:spLocks noChangeArrowheads="1"/>
            </p:cNvSpPr>
            <p:nvPr/>
          </p:nvSpPr>
          <p:spPr bwMode="auto">
            <a:xfrm>
              <a:off x="5501005" y="4656900"/>
              <a:ext cx="667327" cy="60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3600" b="1" dirty="0">
                  <a:solidFill>
                    <a:srgbClr val="BE0000"/>
                  </a:solidFill>
                  <a:latin typeface="+mj-lt"/>
                </a:rPr>
                <a:t>3</a:t>
              </a:r>
              <a:r>
                <a:rPr lang="de-DE" altLang="de-DE" sz="3600" b="1" dirty="0">
                  <a:solidFill>
                    <a:srgbClr val="626262"/>
                  </a:solidFill>
                  <a:latin typeface="+mj-lt"/>
                </a:rPr>
                <a:t> </a:t>
              </a:r>
              <a:endParaRPr lang="de-DE" altLang="de-DE" sz="1200" dirty="0">
                <a:latin typeface="+mj-lt"/>
              </a:endParaRPr>
            </a:p>
          </p:txBody>
        </p:sp>
        <p:sp>
          <p:nvSpPr>
            <p:cNvPr id="35" name="Textfeld 27">
              <a:extLst>
                <a:ext uri="{FF2B5EF4-FFF2-40B4-BE49-F238E27FC236}">
                  <a16:creationId xmlns:a16="http://schemas.microsoft.com/office/drawing/2014/main" id="{DDE1CC7D-2E82-4FB9-821E-6ACF69E4E291}"/>
                </a:ext>
              </a:extLst>
            </p:cNvPr>
            <p:cNvSpPr txBox="1">
              <a:spLocks noChangeArrowheads="1"/>
            </p:cNvSpPr>
            <p:nvPr/>
          </p:nvSpPr>
          <p:spPr bwMode="auto">
            <a:xfrm>
              <a:off x="5497989" y="4010320"/>
              <a:ext cx="667326" cy="60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3600" b="1" dirty="0">
                  <a:solidFill>
                    <a:srgbClr val="BE0000"/>
                  </a:solidFill>
                  <a:latin typeface="+mj-lt"/>
                </a:rPr>
                <a:t>2</a:t>
              </a:r>
              <a:r>
                <a:rPr lang="de-DE" altLang="de-DE" sz="3600" b="1" dirty="0">
                  <a:solidFill>
                    <a:srgbClr val="626262"/>
                  </a:solidFill>
                  <a:latin typeface="+mj-lt"/>
                </a:rPr>
                <a:t>   </a:t>
              </a:r>
              <a:endParaRPr lang="de-DE" altLang="de-DE" sz="1600" dirty="0">
                <a:latin typeface="+mj-lt"/>
              </a:endParaRPr>
            </a:p>
          </p:txBody>
        </p:sp>
        <p:sp>
          <p:nvSpPr>
            <p:cNvPr id="36" name="Textfeld 18">
              <a:extLst>
                <a:ext uri="{FF2B5EF4-FFF2-40B4-BE49-F238E27FC236}">
                  <a16:creationId xmlns:a16="http://schemas.microsoft.com/office/drawing/2014/main" id="{3D2B989C-BBD7-47B7-AFE1-45D989C57DA3}"/>
                </a:ext>
              </a:extLst>
            </p:cNvPr>
            <p:cNvSpPr txBox="1">
              <a:spLocks noChangeArrowheads="1"/>
            </p:cNvSpPr>
            <p:nvPr/>
          </p:nvSpPr>
          <p:spPr bwMode="auto">
            <a:xfrm>
              <a:off x="5497989" y="2708302"/>
              <a:ext cx="630130" cy="60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3600" b="1" dirty="0">
                  <a:solidFill>
                    <a:srgbClr val="C00000"/>
                  </a:solidFill>
                  <a:latin typeface="+mj-lt"/>
                </a:rPr>
                <a:t>3</a:t>
              </a:r>
              <a:endParaRPr lang="de-DE" altLang="de-DE" sz="1200" dirty="0">
                <a:solidFill>
                  <a:srgbClr val="C00000"/>
                </a:solidFill>
                <a:latin typeface="+mj-lt"/>
              </a:endParaRPr>
            </a:p>
          </p:txBody>
        </p:sp>
        <p:sp>
          <p:nvSpPr>
            <p:cNvPr id="37" name="Rechteck 3">
              <a:extLst>
                <a:ext uri="{FF2B5EF4-FFF2-40B4-BE49-F238E27FC236}">
                  <a16:creationId xmlns:a16="http://schemas.microsoft.com/office/drawing/2014/main" id="{F6CCFC26-3A5D-4F14-90F1-F617C515026E}"/>
                </a:ext>
              </a:extLst>
            </p:cNvPr>
            <p:cNvSpPr>
              <a:spLocks noChangeArrowheads="1"/>
            </p:cNvSpPr>
            <p:nvPr/>
          </p:nvSpPr>
          <p:spPr bwMode="auto">
            <a:xfrm>
              <a:off x="6191751" y="2708302"/>
              <a:ext cx="2886048" cy="66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de-DE" sz="1400" dirty="0">
                  <a:latin typeface="+mn-lt"/>
                </a:rPr>
                <a:t>Focus:</a:t>
              </a:r>
              <a:br>
                <a:rPr lang="en-US" altLang="de-DE" sz="1400" dirty="0">
                  <a:latin typeface="+mn-lt"/>
                </a:rPr>
              </a:br>
              <a:r>
                <a:rPr lang="en-US" altLang="de-DE" sz="1400" dirty="0">
                  <a:latin typeface="+mn-lt"/>
                </a:rPr>
                <a:t>Automotive – Energy - Social Change and Cohesion Research</a:t>
              </a:r>
            </a:p>
          </p:txBody>
        </p:sp>
      </p:grpSp>
      <p:sp>
        <p:nvSpPr>
          <p:cNvPr id="39" name="Textfeld 27">
            <a:extLst>
              <a:ext uri="{FF2B5EF4-FFF2-40B4-BE49-F238E27FC236}">
                <a16:creationId xmlns:a16="http://schemas.microsoft.com/office/drawing/2014/main" id="{423CB97F-6539-4B0D-B43A-58C0BF7CD664}"/>
              </a:ext>
            </a:extLst>
          </p:cNvPr>
          <p:cNvSpPr txBox="1">
            <a:spLocks noChangeArrowheads="1"/>
          </p:cNvSpPr>
          <p:nvPr/>
        </p:nvSpPr>
        <p:spPr bwMode="auto">
          <a:xfrm>
            <a:off x="8499771" y="3496115"/>
            <a:ext cx="2724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1400" dirty="0">
                <a:latin typeface="+mn-lt"/>
              </a:rPr>
              <a:t>TZ Energie</a:t>
            </a:r>
          </a:p>
          <a:p>
            <a:pPr eaLnBrk="1" hangingPunct="1"/>
            <a:r>
              <a:rPr lang="de-DE" altLang="de-DE" sz="1400" dirty="0">
                <a:latin typeface="+mn-lt"/>
              </a:rPr>
              <a:t>TZ PULS</a:t>
            </a:r>
          </a:p>
        </p:txBody>
      </p:sp>
      <p:sp>
        <p:nvSpPr>
          <p:cNvPr id="40" name="Textfeld 22">
            <a:extLst>
              <a:ext uri="{FF2B5EF4-FFF2-40B4-BE49-F238E27FC236}">
                <a16:creationId xmlns:a16="http://schemas.microsoft.com/office/drawing/2014/main" id="{3173E7AB-A997-49D5-8F96-26C6A9676664}"/>
              </a:ext>
            </a:extLst>
          </p:cNvPr>
          <p:cNvSpPr txBox="1">
            <a:spLocks noChangeArrowheads="1"/>
          </p:cNvSpPr>
          <p:nvPr/>
        </p:nvSpPr>
        <p:spPr bwMode="auto">
          <a:xfrm>
            <a:off x="8499771" y="4127445"/>
            <a:ext cx="27245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de-DE" sz="1400" dirty="0">
                <a:latin typeface="+mn-lt"/>
              </a:rPr>
              <a:t>Lightweight Design,</a:t>
            </a:r>
          </a:p>
          <a:p>
            <a:pPr eaLnBrk="1" hangingPunct="1"/>
            <a:r>
              <a:rPr lang="en-US" altLang="de-DE" sz="1400" dirty="0">
                <a:latin typeface="+mn-lt"/>
              </a:rPr>
              <a:t>Microsystems Technology,</a:t>
            </a:r>
          </a:p>
          <a:p>
            <a:pPr eaLnBrk="1" hangingPunct="1"/>
            <a:r>
              <a:rPr lang="en-US" altLang="de-DE" sz="1400" dirty="0">
                <a:latin typeface="+mn-lt"/>
              </a:rPr>
              <a:t>Medical Technology</a:t>
            </a:r>
          </a:p>
        </p:txBody>
      </p:sp>
      <p:sp>
        <p:nvSpPr>
          <p:cNvPr id="41" name="Textfeld 21">
            <a:extLst>
              <a:ext uri="{FF2B5EF4-FFF2-40B4-BE49-F238E27FC236}">
                <a16:creationId xmlns:a16="http://schemas.microsoft.com/office/drawing/2014/main" id="{6943BCA6-B1E5-4AD9-BE5B-0A5512BCB53D}"/>
              </a:ext>
            </a:extLst>
          </p:cNvPr>
          <p:cNvSpPr txBox="1">
            <a:spLocks noChangeArrowheads="1"/>
          </p:cNvSpPr>
          <p:nvPr/>
        </p:nvSpPr>
        <p:spPr bwMode="auto">
          <a:xfrm>
            <a:off x="7809108" y="4872556"/>
            <a:ext cx="4935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3600" b="1" dirty="0">
                <a:solidFill>
                  <a:srgbClr val="BE0000"/>
                </a:solidFill>
                <a:latin typeface="Fieldwork 04 Geo Regular" pitchFamily="50" charset="0"/>
              </a:rPr>
              <a:t>4</a:t>
            </a:r>
            <a:endParaRPr lang="de-DE" altLang="de-DE" sz="1200" dirty="0">
              <a:latin typeface="Fieldwork 04 Geo Regular" pitchFamily="50" charset="0"/>
            </a:endParaRPr>
          </a:p>
        </p:txBody>
      </p:sp>
      <p:sp>
        <p:nvSpPr>
          <p:cNvPr id="42" name="Textfeld 24">
            <a:extLst>
              <a:ext uri="{FF2B5EF4-FFF2-40B4-BE49-F238E27FC236}">
                <a16:creationId xmlns:a16="http://schemas.microsoft.com/office/drawing/2014/main" id="{61F6E615-C357-4F3F-AA34-8A7893F4BD0E}"/>
              </a:ext>
            </a:extLst>
          </p:cNvPr>
          <p:cNvSpPr txBox="1">
            <a:spLocks noChangeArrowheads="1"/>
          </p:cNvSpPr>
          <p:nvPr/>
        </p:nvSpPr>
        <p:spPr bwMode="auto">
          <a:xfrm>
            <a:off x="8499771" y="5763839"/>
            <a:ext cx="27245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1400" dirty="0">
                <a:latin typeface="+mn-lt"/>
              </a:rPr>
              <a:t>Regional</a:t>
            </a:r>
          </a:p>
        </p:txBody>
      </p:sp>
      <p:sp>
        <p:nvSpPr>
          <p:cNvPr id="43" name="Rechteck 3">
            <a:extLst>
              <a:ext uri="{FF2B5EF4-FFF2-40B4-BE49-F238E27FC236}">
                <a16:creationId xmlns:a16="http://schemas.microsoft.com/office/drawing/2014/main" id="{4424B3F4-C7CB-4BC2-8EE6-D45E01AB6A60}"/>
              </a:ext>
            </a:extLst>
          </p:cNvPr>
          <p:cNvSpPr>
            <a:spLocks noChangeArrowheads="1"/>
          </p:cNvSpPr>
          <p:nvPr/>
        </p:nvSpPr>
        <p:spPr bwMode="auto">
          <a:xfrm>
            <a:off x="8499771" y="2842421"/>
            <a:ext cx="28857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de-DE" sz="1400" dirty="0">
                <a:latin typeface="+mn-lt"/>
              </a:rPr>
              <a:t>Collaborative doctorates</a:t>
            </a:r>
          </a:p>
        </p:txBody>
      </p:sp>
      <p:sp>
        <p:nvSpPr>
          <p:cNvPr id="66" name="Rectangle 2">
            <a:extLst>
              <a:ext uri="{FF2B5EF4-FFF2-40B4-BE49-F238E27FC236}">
                <a16:creationId xmlns:a16="http://schemas.microsoft.com/office/drawing/2014/main" id="{CB680A2A-1C92-4C78-801C-08C8EF6C18EB}"/>
              </a:ext>
            </a:extLst>
          </p:cNvPr>
          <p:cNvSpPr>
            <a:spLocks noChangeArrowheads="1"/>
          </p:cNvSpPr>
          <p:nvPr/>
        </p:nvSpPr>
        <p:spPr bwMode="auto">
          <a:xfrm>
            <a:off x="828320" y="2831336"/>
            <a:ext cx="6660000" cy="514800"/>
          </a:xfrm>
          <a:prstGeom prst="homePlate">
            <a:avLst>
              <a:gd name="adj" fmla="val 50037"/>
            </a:avLst>
          </a:prstGeom>
          <a:solidFill>
            <a:schemeClr val="tx1">
              <a:lumMod val="60000"/>
              <a:lumOff val="40000"/>
            </a:schemeClr>
          </a:solidFill>
          <a:ln>
            <a:noFill/>
          </a:ln>
          <a:extLst/>
        </p:spPr>
        <p:txBody>
          <a:bodyPr lIns="28800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de-DE" dirty="0">
                <a:solidFill>
                  <a:schemeClr val="bg1"/>
                </a:solidFill>
              </a:rPr>
              <a:t>DOCTORATES</a:t>
            </a:r>
          </a:p>
        </p:txBody>
      </p:sp>
      <p:sp>
        <p:nvSpPr>
          <p:cNvPr id="67" name="Rectangle 10">
            <a:extLst>
              <a:ext uri="{FF2B5EF4-FFF2-40B4-BE49-F238E27FC236}">
                <a16:creationId xmlns:a16="http://schemas.microsoft.com/office/drawing/2014/main" id="{89359374-5C10-4A2C-AA29-4702E6E7AABF}"/>
              </a:ext>
            </a:extLst>
          </p:cNvPr>
          <p:cNvSpPr>
            <a:spLocks noChangeArrowheads="1"/>
          </p:cNvSpPr>
          <p:nvPr/>
        </p:nvSpPr>
        <p:spPr bwMode="auto">
          <a:xfrm>
            <a:off x="828322" y="2123539"/>
            <a:ext cx="6660000" cy="514800"/>
          </a:xfrm>
          <a:prstGeom prst="homePlate">
            <a:avLst>
              <a:gd name="adj" fmla="val 50037"/>
            </a:avLst>
          </a:prstGeom>
          <a:solidFill>
            <a:schemeClr val="tx1">
              <a:lumMod val="60000"/>
              <a:lumOff val="40000"/>
            </a:schemeClr>
          </a:solidFill>
          <a:ln>
            <a:noFill/>
          </a:ln>
          <a:extLst/>
        </p:spPr>
        <p:txBody>
          <a:bodyPr lIns="288000" tIns="72000" rIns="72000" bIns="72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de-DE" dirty="0">
                <a:solidFill>
                  <a:schemeClr val="bg1"/>
                </a:solidFill>
              </a:rPr>
              <a:t>RECTORS' CONFERENCE RESEARCH MAP (HRK)</a:t>
            </a:r>
          </a:p>
        </p:txBody>
      </p:sp>
      <p:sp>
        <p:nvSpPr>
          <p:cNvPr id="68" name="Rectangle 2">
            <a:extLst>
              <a:ext uri="{FF2B5EF4-FFF2-40B4-BE49-F238E27FC236}">
                <a16:creationId xmlns:a16="http://schemas.microsoft.com/office/drawing/2014/main" id="{317E0A9F-8EBD-4DD4-839D-31C5DF9DC35B}"/>
              </a:ext>
            </a:extLst>
          </p:cNvPr>
          <p:cNvSpPr>
            <a:spLocks noChangeArrowheads="1"/>
          </p:cNvSpPr>
          <p:nvPr/>
        </p:nvSpPr>
        <p:spPr bwMode="auto">
          <a:xfrm>
            <a:off x="828320" y="3533277"/>
            <a:ext cx="6660000" cy="514800"/>
          </a:xfrm>
          <a:prstGeom prst="homePlate">
            <a:avLst>
              <a:gd name="adj" fmla="val 50037"/>
            </a:avLst>
          </a:prstGeom>
          <a:solidFill>
            <a:schemeClr val="tx1">
              <a:lumMod val="60000"/>
              <a:lumOff val="40000"/>
            </a:schemeClr>
          </a:solidFill>
          <a:ln>
            <a:noFill/>
          </a:ln>
          <a:extLst/>
        </p:spPr>
        <p:txBody>
          <a:bodyPr lIns="28800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de-DE" dirty="0">
                <a:solidFill>
                  <a:schemeClr val="bg1"/>
                </a:solidFill>
              </a:rPr>
              <a:t>TECHNOLOGY CENTRES</a:t>
            </a:r>
          </a:p>
        </p:txBody>
      </p:sp>
      <p:sp>
        <p:nvSpPr>
          <p:cNvPr id="69" name="Rectangle 2">
            <a:extLst>
              <a:ext uri="{FF2B5EF4-FFF2-40B4-BE49-F238E27FC236}">
                <a16:creationId xmlns:a16="http://schemas.microsoft.com/office/drawing/2014/main" id="{50417533-7B47-497D-95ED-7B1FF429EC68}"/>
              </a:ext>
            </a:extLst>
          </p:cNvPr>
          <p:cNvSpPr>
            <a:spLocks noChangeArrowheads="1"/>
          </p:cNvSpPr>
          <p:nvPr/>
        </p:nvSpPr>
        <p:spPr bwMode="auto">
          <a:xfrm>
            <a:off x="835500" y="4235218"/>
            <a:ext cx="6660000" cy="514800"/>
          </a:xfrm>
          <a:prstGeom prst="homePlate">
            <a:avLst>
              <a:gd name="adj" fmla="val 50037"/>
            </a:avLst>
          </a:prstGeom>
          <a:solidFill>
            <a:schemeClr val="tx1">
              <a:lumMod val="60000"/>
              <a:lumOff val="40000"/>
            </a:schemeClr>
          </a:solidFill>
          <a:ln>
            <a:noFill/>
          </a:ln>
          <a:extLst/>
        </p:spPr>
        <p:txBody>
          <a:bodyPr lIns="28800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dirty="0">
                <a:solidFill>
                  <a:schemeClr val="bg1"/>
                </a:solidFill>
              </a:rPr>
              <a:t>CLUSTER/NETWORKS</a:t>
            </a:r>
          </a:p>
        </p:txBody>
      </p:sp>
      <p:sp>
        <p:nvSpPr>
          <p:cNvPr id="70" name="Rectangle 2">
            <a:extLst>
              <a:ext uri="{FF2B5EF4-FFF2-40B4-BE49-F238E27FC236}">
                <a16:creationId xmlns:a16="http://schemas.microsoft.com/office/drawing/2014/main" id="{0EF3147A-A501-4059-AC8B-9C43D9C10604}"/>
              </a:ext>
            </a:extLst>
          </p:cNvPr>
          <p:cNvSpPr>
            <a:spLocks noChangeArrowheads="1"/>
          </p:cNvSpPr>
          <p:nvPr/>
        </p:nvSpPr>
        <p:spPr bwMode="auto">
          <a:xfrm>
            <a:off x="835500" y="4942015"/>
            <a:ext cx="6660000" cy="514800"/>
          </a:xfrm>
          <a:prstGeom prst="homePlate">
            <a:avLst>
              <a:gd name="adj" fmla="val 50037"/>
            </a:avLst>
          </a:prstGeom>
          <a:solidFill>
            <a:schemeClr val="tx1">
              <a:lumMod val="60000"/>
              <a:lumOff val="40000"/>
            </a:schemeClr>
          </a:solidFill>
          <a:ln>
            <a:noFill/>
          </a:ln>
          <a:extLst/>
        </p:spPr>
        <p:txBody>
          <a:bodyPr lIns="28800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dirty="0">
                <a:solidFill>
                  <a:schemeClr val="bg1"/>
                </a:solidFill>
              </a:rPr>
              <a:t>INSTITUTES</a:t>
            </a:r>
          </a:p>
        </p:txBody>
      </p:sp>
      <p:sp>
        <p:nvSpPr>
          <p:cNvPr id="71" name="Rectangle 2">
            <a:extLst>
              <a:ext uri="{FF2B5EF4-FFF2-40B4-BE49-F238E27FC236}">
                <a16:creationId xmlns:a16="http://schemas.microsoft.com/office/drawing/2014/main" id="{B43DB59C-9E1F-41DE-A2D3-19675D577C6E}"/>
              </a:ext>
            </a:extLst>
          </p:cNvPr>
          <p:cNvSpPr>
            <a:spLocks noChangeArrowheads="1"/>
          </p:cNvSpPr>
          <p:nvPr/>
        </p:nvSpPr>
        <p:spPr bwMode="auto">
          <a:xfrm>
            <a:off x="835500" y="5639100"/>
            <a:ext cx="6660000" cy="514800"/>
          </a:xfrm>
          <a:prstGeom prst="homePlate">
            <a:avLst>
              <a:gd name="adj" fmla="val 50037"/>
            </a:avLst>
          </a:prstGeom>
          <a:solidFill>
            <a:schemeClr val="tx1">
              <a:lumMod val="60000"/>
              <a:lumOff val="40000"/>
            </a:schemeClr>
          </a:solidFill>
          <a:ln>
            <a:noFill/>
          </a:ln>
          <a:extLst/>
        </p:spPr>
        <p:txBody>
          <a:bodyPr lIns="28800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dirty="0">
                <a:solidFill>
                  <a:schemeClr val="bg1"/>
                </a:solidFill>
              </a:rPr>
              <a:t>TRANSFER EVENTS</a:t>
            </a:r>
          </a:p>
        </p:txBody>
      </p:sp>
    </p:spTree>
    <p:extLst>
      <p:ext uri="{BB962C8B-B14F-4D97-AF65-F5344CB8AC3E}">
        <p14:creationId xmlns:p14="http://schemas.microsoft.com/office/powerpoint/2010/main" val="3423099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EE93B55-5A19-4B12-8780-A90810850F08}"/>
              </a:ext>
            </a:extLst>
          </p:cNvPr>
          <p:cNvSpPr>
            <a:spLocks noGrp="1"/>
          </p:cNvSpPr>
          <p:nvPr>
            <p:ph type="dt" sz="half" idx="10"/>
          </p:nvPr>
        </p:nvSpPr>
        <p:spPr/>
        <p:txBody>
          <a:bodyPr/>
          <a:lstStyle/>
          <a:p>
            <a:pPr>
              <a:defRPr/>
            </a:pPr>
            <a:fld id="{83E972C0-C295-4084-A519-310533F38F18}" type="datetime1">
              <a:rPr lang="de-DE" smtClean="0"/>
              <a:t>11.10.2024</a:t>
            </a:fld>
            <a:endParaRPr lang="en-US"/>
          </a:p>
        </p:txBody>
      </p:sp>
      <p:sp>
        <p:nvSpPr>
          <p:cNvPr id="4" name="Foliennummernplatzhalter 3">
            <a:extLst>
              <a:ext uri="{FF2B5EF4-FFF2-40B4-BE49-F238E27FC236}">
                <a16:creationId xmlns:a16="http://schemas.microsoft.com/office/drawing/2014/main" id="{DB61003D-05E1-4B68-A9FE-D58FF7FE9ED8}"/>
              </a:ext>
            </a:extLst>
          </p:cNvPr>
          <p:cNvSpPr>
            <a:spLocks noGrp="1"/>
          </p:cNvSpPr>
          <p:nvPr>
            <p:ph type="sldNum" sz="quarter" idx="12"/>
          </p:nvPr>
        </p:nvSpPr>
        <p:spPr/>
        <p:txBody>
          <a:bodyPr/>
          <a:lstStyle/>
          <a:p>
            <a:pPr>
              <a:defRPr/>
            </a:pPr>
            <a:fld id="{637E4081-C9BE-4C87-BA09-749EDE8DC352}" type="slidenum">
              <a:rPr lang="en-US" smtClean="0"/>
              <a:t>11</a:t>
            </a:fld>
            <a:endParaRPr lang="en-US"/>
          </a:p>
        </p:txBody>
      </p:sp>
      <p:sp>
        <p:nvSpPr>
          <p:cNvPr id="9" name="Titel 5">
            <a:extLst>
              <a:ext uri="{FF2B5EF4-FFF2-40B4-BE49-F238E27FC236}">
                <a16:creationId xmlns:a16="http://schemas.microsoft.com/office/drawing/2014/main" id="{7A51368A-0E36-4A39-88C4-BEA59291CB4F}"/>
              </a:ext>
            </a:extLst>
          </p:cNvPr>
          <p:cNvSpPr>
            <a:spLocks noGrp="1"/>
          </p:cNvSpPr>
          <p:nvPr>
            <p:ph type="title"/>
          </p:nvPr>
        </p:nvSpPr>
        <p:spPr>
          <a:xfrm>
            <a:off x="2664000" y="471488"/>
            <a:ext cx="8753901" cy="906558"/>
          </a:xfrm>
        </p:spPr>
        <p:txBody>
          <a:bodyPr/>
          <a:lstStyle/>
          <a:p>
            <a:r>
              <a:rPr lang="en-GB"/>
              <a:t>Applied research and Transfer</a:t>
            </a:r>
          </a:p>
        </p:txBody>
      </p:sp>
      <p:sp>
        <p:nvSpPr>
          <p:cNvPr id="10" name="Inhaltsplatzhalter 2">
            <a:extLst>
              <a:ext uri="{FF2B5EF4-FFF2-40B4-BE49-F238E27FC236}">
                <a16:creationId xmlns:a16="http://schemas.microsoft.com/office/drawing/2014/main" id="{C4E9CA0F-BB73-44A4-ABE3-C000EB11B317}"/>
              </a:ext>
            </a:extLst>
          </p:cNvPr>
          <p:cNvSpPr txBox="1">
            <a:spLocks/>
          </p:cNvSpPr>
          <p:nvPr/>
        </p:nvSpPr>
        <p:spPr bwMode="auto">
          <a:xfrm>
            <a:off x="2664002" y="1545515"/>
            <a:ext cx="4271096" cy="4547310"/>
          </a:xfrm>
          <a:prstGeom prst="rect">
            <a:avLst/>
          </a:prstGeom>
        </p:spPr>
        <p:txBody>
          <a:bodyPr vert="horz" lIns="0" tIns="0" rIns="0" bIns="0" rtlCol="0">
            <a:normAutofit/>
          </a:bodyPr>
          <a:lstStyle>
            <a:lvl1pPr marL="0" indent="0" algn="l" defTabSz="914400">
              <a:lnSpc>
                <a:spcPct val="110000"/>
              </a:lnSpc>
              <a:spcBef>
                <a:spcPts val="0"/>
              </a:spcBef>
              <a:spcAft>
                <a:spcPts val="6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dirty="0"/>
              <a:t>Research Projects</a:t>
            </a:r>
          </a:p>
          <a:p>
            <a:pPr lvl="2">
              <a:defRPr/>
            </a:pPr>
            <a:r>
              <a:rPr lang="en-GB" dirty="0"/>
              <a:t>Largely funded by the public sector</a:t>
            </a:r>
          </a:p>
          <a:p>
            <a:pPr lvl="2">
              <a:defRPr/>
            </a:pPr>
            <a:r>
              <a:rPr lang="en-GB" dirty="0"/>
              <a:t>Some involving industry and other organisations</a:t>
            </a:r>
          </a:p>
          <a:p>
            <a:pPr marL="0" lvl="2" indent="0">
              <a:buFont typeface="Wingdings 2"/>
              <a:buNone/>
              <a:defRPr/>
            </a:pPr>
            <a:endParaRPr lang="en-GB" dirty="0"/>
          </a:p>
          <a:p>
            <a:pPr marL="0" lvl="2" indent="0">
              <a:buFont typeface="Wingdings 2"/>
              <a:buNone/>
              <a:defRPr/>
            </a:pPr>
            <a:endParaRPr lang="en-GB" dirty="0"/>
          </a:p>
          <a:p>
            <a:pPr indent="-180000">
              <a:defRPr/>
            </a:pPr>
            <a:r>
              <a:rPr lang="en-GB" dirty="0"/>
              <a:t>Industrial Projects</a:t>
            </a:r>
          </a:p>
          <a:p>
            <a:pPr lvl="2">
              <a:defRPr/>
            </a:pPr>
            <a:r>
              <a:rPr lang="en-GB" dirty="0"/>
              <a:t>Financed by companies</a:t>
            </a:r>
          </a:p>
          <a:p>
            <a:pPr lvl="2">
              <a:defRPr/>
            </a:pPr>
            <a:r>
              <a:rPr lang="en-GB" dirty="0"/>
              <a:t>Results are applied directly within the company</a:t>
            </a:r>
          </a:p>
          <a:p>
            <a:pPr marL="0" lvl="2" indent="0">
              <a:buNone/>
              <a:defRPr/>
            </a:pPr>
            <a:endParaRPr lang="en-GB" dirty="0"/>
          </a:p>
          <a:p>
            <a:pPr marL="0" lvl="2" indent="0">
              <a:buNone/>
              <a:defRPr/>
            </a:pPr>
            <a:endParaRPr lang="en-GB" dirty="0"/>
          </a:p>
          <a:p>
            <a:pPr>
              <a:defRPr/>
            </a:pPr>
            <a:r>
              <a:rPr lang="en-GB" dirty="0"/>
              <a:t>Knowledge and Technology Transfer</a:t>
            </a:r>
          </a:p>
          <a:p>
            <a:pPr lvl="2">
              <a:defRPr/>
            </a:pPr>
            <a:r>
              <a:rPr lang="en-GB" dirty="0"/>
              <a:t>Exchange with companies and institutions</a:t>
            </a:r>
          </a:p>
          <a:p>
            <a:pPr lvl="2">
              <a:defRPr/>
            </a:pPr>
            <a:r>
              <a:rPr lang="en-GB" dirty="0"/>
              <a:t>Generating know-how for mutual benefit</a:t>
            </a:r>
          </a:p>
          <a:p>
            <a:pPr marL="0" lvl="2" indent="0">
              <a:buFont typeface="Wingdings 2"/>
              <a:buNone/>
              <a:defRPr/>
            </a:pPr>
            <a:endParaRPr lang="en-GB" dirty="0"/>
          </a:p>
        </p:txBody>
      </p:sp>
      <p:pic>
        <p:nvPicPr>
          <p:cNvPr id="7" name="Bildplatzhalter 6">
            <a:extLst>
              <a:ext uri="{FF2B5EF4-FFF2-40B4-BE49-F238E27FC236}">
                <a16:creationId xmlns:a16="http://schemas.microsoft.com/office/drawing/2014/main" id="{6D055DC3-2AA3-43CB-8DF4-0603770537FD}"/>
              </a:ext>
            </a:extLst>
          </p:cNvPr>
          <p:cNvPicPr>
            <a:picLocks noGrp="1" noChangeAspect="1"/>
          </p:cNvPicPr>
          <p:nvPr>
            <p:ph type="pic" sz="quarter" idx="15"/>
          </p:nvPr>
        </p:nvPicPr>
        <p:blipFill rotWithShape="1">
          <a:blip r:embed="rId2" cstate="hqprint">
            <a:extLst>
              <a:ext uri="{28A0092B-C50C-407E-A947-70E740481C1C}">
                <a14:useLocalDpi xmlns:a14="http://schemas.microsoft.com/office/drawing/2010/main"/>
              </a:ext>
            </a:extLst>
          </a:blip>
          <a:srcRect/>
          <a:stretch/>
        </p:blipFill>
        <p:spPr>
          <a:xfrm>
            <a:off x="7326312" y="831829"/>
            <a:ext cx="4865687" cy="2071034"/>
          </a:xfrm>
        </p:spPr>
      </p:pic>
      <p:pic>
        <p:nvPicPr>
          <p:cNvPr id="20" name="Grafik 19">
            <a:extLst>
              <a:ext uri="{FF2B5EF4-FFF2-40B4-BE49-F238E27FC236}">
                <a16:creationId xmlns:a16="http://schemas.microsoft.com/office/drawing/2014/main" id="{DAA0E9F8-BD9E-409C-A61C-176AFE37D69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38344" y="3038120"/>
            <a:ext cx="4852987" cy="1562100"/>
          </a:xfrm>
          <a:prstGeom prst="rect">
            <a:avLst/>
          </a:prstGeom>
        </p:spPr>
      </p:pic>
      <p:pic>
        <p:nvPicPr>
          <p:cNvPr id="24" name="Grafik 23">
            <a:extLst>
              <a:ext uri="{FF2B5EF4-FFF2-40B4-BE49-F238E27FC236}">
                <a16:creationId xmlns:a16="http://schemas.microsoft.com/office/drawing/2014/main" id="{C3B0465B-14AB-4320-B78F-FF5EB526E91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338344" y="4754534"/>
            <a:ext cx="4853656" cy="1445365"/>
          </a:xfrm>
          <a:prstGeom prst="rect">
            <a:avLst/>
          </a:prstGeom>
        </p:spPr>
      </p:pic>
    </p:spTree>
    <p:extLst>
      <p:ext uri="{BB962C8B-B14F-4D97-AF65-F5344CB8AC3E}">
        <p14:creationId xmlns:p14="http://schemas.microsoft.com/office/powerpoint/2010/main" val="1228338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F99D8F1-3640-4380-A5B1-96029402ADD7}"/>
              </a:ext>
            </a:extLst>
          </p:cNvPr>
          <p:cNvSpPr>
            <a:spLocks noGrp="1"/>
          </p:cNvSpPr>
          <p:nvPr>
            <p:ph type="dt" sz="half" idx="10"/>
          </p:nvPr>
        </p:nvSpPr>
        <p:spPr/>
        <p:txBody>
          <a:bodyPr/>
          <a:lstStyle/>
          <a:p>
            <a:pPr>
              <a:defRPr/>
            </a:pPr>
            <a:fld id="{3D2715E6-0C1E-46FF-9199-B1F9FC0DF75D}" type="datetime1">
              <a:rPr lang="de-DE" smtClean="0"/>
              <a:t>11.10.2024</a:t>
            </a:fld>
            <a:endParaRPr lang="en-US"/>
          </a:p>
        </p:txBody>
      </p:sp>
      <p:sp>
        <p:nvSpPr>
          <p:cNvPr id="3" name="Foliennummernplatzhalter 2">
            <a:extLst>
              <a:ext uri="{FF2B5EF4-FFF2-40B4-BE49-F238E27FC236}">
                <a16:creationId xmlns:a16="http://schemas.microsoft.com/office/drawing/2014/main" id="{78A0AED7-A082-4512-A593-8472DAC69DA8}"/>
              </a:ext>
            </a:extLst>
          </p:cNvPr>
          <p:cNvSpPr>
            <a:spLocks noGrp="1"/>
          </p:cNvSpPr>
          <p:nvPr>
            <p:ph type="sldNum" sz="quarter" idx="12"/>
          </p:nvPr>
        </p:nvSpPr>
        <p:spPr/>
        <p:txBody>
          <a:bodyPr/>
          <a:lstStyle/>
          <a:p>
            <a:pPr>
              <a:defRPr/>
            </a:pPr>
            <a:fld id="{637E4081-C9BE-4C87-BA09-749EDE8DC352}" type="slidenum">
              <a:rPr lang="en-US" smtClean="0"/>
              <a:t>12</a:t>
            </a:fld>
            <a:endParaRPr lang="en-US"/>
          </a:p>
        </p:txBody>
      </p:sp>
      <p:sp>
        <p:nvSpPr>
          <p:cNvPr id="5" name="Titel 4">
            <a:extLst>
              <a:ext uri="{FF2B5EF4-FFF2-40B4-BE49-F238E27FC236}">
                <a16:creationId xmlns:a16="http://schemas.microsoft.com/office/drawing/2014/main" id="{F41EB169-0027-4F7D-BC8A-1BC5444DB98F}"/>
              </a:ext>
            </a:extLst>
          </p:cNvPr>
          <p:cNvSpPr>
            <a:spLocks noGrp="1"/>
          </p:cNvSpPr>
          <p:nvPr>
            <p:ph type="title"/>
          </p:nvPr>
        </p:nvSpPr>
        <p:spPr/>
        <p:txBody>
          <a:bodyPr/>
          <a:lstStyle/>
          <a:p>
            <a:r>
              <a:rPr lang="de-DE" dirty="0"/>
              <a:t>Research </a:t>
            </a:r>
            <a:br>
              <a:rPr lang="de-DE" dirty="0"/>
            </a:br>
            <a:r>
              <a:rPr lang="de-DE" dirty="0"/>
              <a:t>And Transfer</a:t>
            </a:r>
          </a:p>
        </p:txBody>
      </p:sp>
      <p:sp>
        <p:nvSpPr>
          <p:cNvPr id="6" name="Inhaltsplatzhalter 5">
            <a:extLst>
              <a:ext uri="{FF2B5EF4-FFF2-40B4-BE49-F238E27FC236}">
                <a16:creationId xmlns:a16="http://schemas.microsoft.com/office/drawing/2014/main" id="{9A96EBD8-1BE9-4F74-B1F5-D8423A5D91E2}"/>
              </a:ext>
            </a:extLst>
          </p:cNvPr>
          <p:cNvSpPr>
            <a:spLocks noGrp="1"/>
          </p:cNvSpPr>
          <p:nvPr>
            <p:ph idx="1"/>
          </p:nvPr>
        </p:nvSpPr>
        <p:spPr/>
        <p:txBody>
          <a:bodyPr/>
          <a:lstStyle/>
          <a:p>
            <a:pPr lvl="2">
              <a:defRPr/>
            </a:pPr>
            <a:r>
              <a:rPr lang="en-GB" dirty="0"/>
              <a:t>Institute for Social Change and Cohesion Research</a:t>
            </a:r>
          </a:p>
          <a:p>
            <a:pPr lvl="2">
              <a:defRPr/>
            </a:pPr>
            <a:r>
              <a:rPr lang="en-GB" dirty="0"/>
              <a:t>Institute for Systemic Energy Consulting GmbH</a:t>
            </a:r>
          </a:p>
          <a:p>
            <a:pPr>
              <a:defRPr/>
            </a:pPr>
            <a:endParaRPr lang="en-GB" dirty="0"/>
          </a:p>
          <a:p>
            <a:pPr>
              <a:defRPr/>
            </a:pPr>
            <a:r>
              <a:rPr lang="en-GB" dirty="0"/>
              <a:t>CLUSTERs</a:t>
            </a:r>
          </a:p>
          <a:p>
            <a:pPr lvl="2">
              <a:defRPr/>
            </a:pPr>
            <a:r>
              <a:rPr lang="en-GB" dirty="0"/>
              <a:t>Centre of Excellence for Lightweight Design</a:t>
            </a:r>
          </a:p>
          <a:p>
            <a:pPr lvl="2">
              <a:defRPr/>
            </a:pPr>
            <a:r>
              <a:rPr lang="en-GB" dirty="0"/>
              <a:t>Microsystems Technology</a:t>
            </a:r>
          </a:p>
          <a:p>
            <a:pPr lvl="2">
              <a:defRPr/>
            </a:pPr>
            <a:r>
              <a:rPr lang="en-GB" dirty="0"/>
              <a:t>Medical Technology Network</a:t>
            </a:r>
          </a:p>
          <a:p>
            <a:pPr marL="0" lvl="2" indent="0">
              <a:buNone/>
              <a:defRPr/>
            </a:pPr>
            <a:endParaRPr lang="en-GB" dirty="0"/>
          </a:p>
          <a:p>
            <a:pPr>
              <a:defRPr/>
            </a:pPr>
            <a:r>
              <a:rPr lang="en-GB" dirty="0"/>
              <a:t>Technology Centres</a:t>
            </a:r>
          </a:p>
          <a:p>
            <a:pPr lvl="2">
              <a:defRPr/>
            </a:pPr>
            <a:r>
              <a:rPr lang="en-GB" dirty="0"/>
              <a:t>Technology Centre for Energy (</a:t>
            </a:r>
            <a:r>
              <a:rPr lang="en-GB" dirty="0" err="1"/>
              <a:t>Ruhstorf</a:t>
            </a:r>
            <a:r>
              <a:rPr lang="en-GB" dirty="0"/>
              <a:t>)</a:t>
            </a:r>
          </a:p>
          <a:p>
            <a:pPr lvl="2">
              <a:defRPr/>
            </a:pPr>
            <a:r>
              <a:rPr lang="en-GB" dirty="0"/>
              <a:t>Technology Centre for Production and Logistics Systems (</a:t>
            </a:r>
            <a:r>
              <a:rPr lang="en-GB" dirty="0" err="1"/>
              <a:t>Dingolfing</a:t>
            </a:r>
            <a:r>
              <a:rPr lang="en-GB" dirty="0"/>
              <a:t>)</a:t>
            </a:r>
          </a:p>
          <a:p>
            <a:pPr marL="0" lvl="2" indent="0">
              <a:buNone/>
              <a:defRPr/>
            </a:pPr>
            <a:endParaRPr lang="en-GB" dirty="0"/>
          </a:p>
          <a:p>
            <a:endParaRPr lang="en-GB" dirty="0"/>
          </a:p>
        </p:txBody>
      </p:sp>
      <p:pic>
        <p:nvPicPr>
          <p:cNvPr id="10" name="Bildplatzhalter 9">
            <a:extLst>
              <a:ext uri="{FF2B5EF4-FFF2-40B4-BE49-F238E27FC236}">
                <a16:creationId xmlns:a16="http://schemas.microsoft.com/office/drawing/2014/main" id="{7AC89B27-E2BB-46D0-9740-160D6D4BB7C3}"/>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59682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2E54069-586A-4B13-A7DE-D0A76D91A80E}"/>
              </a:ext>
            </a:extLst>
          </p:cNvPr>
          <p:cNvSpPr>
            <a:spLocks noGrp="1"/>
          </p:cNvSpPr>
          <p:nvPr>
            <p:ph type="dt" sz="half" idx="10"/>
          </p:nvPr>
        </p:nvSpPr>
        <p:spPr/>
        <p:txBody>
          <a:bodyPr/>
          <a:lstStyle/>
          <a:p>
            <a:pPr>
              <a:defRPr/>
            </a:pPr>
            <a:fld id="{17AFA975-D199-4BCC-A44E-E091D5C6EFBF}" type="datetime1">
              <a:rPr lang="de-DE" smtClean="0"/>
              <a:t>11.10.2024</a:t>
            </a:fld>
            <a:endParaRPr lang="en-US"/>
          </a:p>
        </p:txBody>
      </p:sp>
      <p:sp>
        <p:nvSpPr>
          <p:cNvPr id="3" name="Foliennummernplatzhalter 2">
            <a:extLst>
              <a:ext uri="{FF2B5EF4-FFF2-40B4-BE49-F238E27FC236}">
                <a16:creationId xmlns:a16="http://schemas.microsoft.com/office/drawing/2014/main" id="{4798AF41-9426-4AF7-ADFD-60A6AD7BF5E0}"/>
              </a:ext>
            </a:extLst>
          </p:cNvPr>
          <p:cNvSpPr>
            <a:spLocks noGrp="1"/>
          </p:cNvSpPr>
          <p:nvPr>
            <p:ph type="sldNum" sz="quarter" idx="12"/>
          </p:nvPr>
        </p:nvSpPr>
        <p:spPr/>
        <p:txBody>
          <a:bodyPr/>
          <a:lstStyle/>
          <a:p>
            <a:pPr>
              <a:defRPr/>
            </a:pPr>
            <a:fld id="{637E4081-C9BE-4C87-BA09-749EDE8DC352}" type="slidenum">
              <a:rPr lang="en-US" smtClean="0"/>
              <a:t>13</a:t>
            </a:fld>
            <a:endParaRPr lang="en-US"/>
          </a:p>
        </p:txBody>
      </p:sp>
      <p:sp>
        <p:nvSpPr>
          <p:cNvPr id="6" name="Titel 5">
            <a:extLst>
              <a:ext uri="{FF2B5EF4-FFF2-40B4-BE49-F238E27FC236}">
                <a16:creationId xmlns:a16="http://schemas.microsoft.com/office/drawing/2014/main" id="{04E8CFD9-798F-42CB-B12A-874981C51D40}"/>
              </a:ext>
            </a:extLst>
          </p:cNvPr>
          <p:cNvSpPr>
            <a:spLocks noGrp="1"/>
          </p:cNvSpPr>
          <p:nvPr>
            <p:ph type="title"/>
          </p:nvPr>
        </p:nvSpPr>
        <p:spPr/>
        <p:txBody>
          <a:bodyPr/>
          <a:lstStyle/>
          <a:p>
            <a:r>
              <a:rPr lang="en-GB" dirty="0"/>
              <a:t>Institutes AND Facilities</a:t>
            </a:r>
          </a:p>
        </p:txBody>
      </p:sp>
      <p:sp>
        <p:nvSpPr>
          <p:cNvPr id="7" name="Inhaltsplatzhalter 6">
            <a:extLst>
              <a:ext uri="{FF2B5EF4-FFF2-40B4-BE49-F238E27FC236}">
                <a16:creationId xmlns:a16="http://schemas.microsoft.com/office/drawing/2014/main" id="{1D079F29-BD35-4527-AC19-93B3E3D84F86}"/>
              </a:ext>
            </a:extLst>
          </p:cNvPr>
          <p:cNvSpPr>
            <a:spLocks noGrp="1"/>
          </p:cNvSpPr>
          <p:nvPr>
            <p:ph idx="1"/>
          </p:nvPr>
        </p:nvSpPr>
        <p:spPr>
          <a:xfrm>
            <a:off x="2664000" y="2149535"/>
            <a:ext cx="4499876" cy="3001585"/>
          </a:xfrm>
        </p:spPr>
        <p:txBody>
          <a:bodyPr>
            <a:normAutofit/>
          </a:bodyPr>
          <a:lstStyle/>
          <a:p>
            <a:pPr lvl="2">
              <a:lnSpc>
                <a:spcPct val="200000"/>
              </a:lnSpc>
            </a:pPr>
            <a:r>
              <a:rPr lang="en-GB" dirty="0"/>
              <a:t>Centre of Excellence for Lightweight Design</a:t>
            </a:r>
          </a:p>
          <a:p>
            <a:pPr lvl="2">
              <a:lnSpc>
                <a:spcPct val="200000"/>
              </a:lnSpc>
            </a:pPr>
            <a:r>
              <a:rPr lang="en-GB" dirty="0"/>
              <a:t>Institute for Social Change and Cohesion Research</a:t>
            </a:r>
          </a:p>
          <a:p>
            <a:pPr lvl="2">
              <a:lnSpc>
                <a:spcPct val="200000"/>
              </a:lnSpc>
            </a:pPr>
            <a:r>
              <a:rPr lang="en-GB" dirty="0"/>
              <a:t>Institute for Data and Process Science</a:t>
            </a:r>
          </a:p>
          <a:p>
            <a:pPr lvl="2">
              <a:lnSpc>
                <a:spcPct val="200000"/>
              </a:lnSpc>
            </a:pPr>
            <a:r>
              <a:rPr lang="en-GB" dirty="0"/>
              <a:t>Technology Centre for Energy (TZE), </a:t>
            </a:r>
            <a:r>
              <a:rPr lang="en-GB" dirty="0" err="1"/>
              <a:t>Ruhstorf</a:t>
            </a:r>
            <a:endParaRPr lang="en-GB" dirty="0"/>
          </a:p>
          <a:p>
            <a:pPr lvl="2">
              <a:lnSpc>
                <a:spcPct val="200000"/>
              </a:lnSpc>
            </a:pPr>
            <a:r>
              <a:rPr lang="en-GB" dirty="0"/>
              <a:t>Technology Centre for Production and Logistics Systems (PULS), </a:t>
            </a:r>
            <a:r>
              <a:rPr lang="en-GB" dirty="0" err="1"/>
              <a:t>Dingolfing</a:t>
            </a:r>
            <a:endParaRPr lang="en-GB" dirty="0"/>
          </a:p>
          <a:p>
            <a:pPr lvl="1">
              <a:lnSpc>
                <a:spcPct val="200000"/>
              </a:lnSpc>
            </a:pPr>
            <a:endParaRPr lang="en-GB" dirty="0"/>
          </a:p>
        </p:txBody>
      </p:sp>
      <p:pic>
        <p:nvPicPr>
          <p:cNvPr id="9" name="Grafik 8">
            <a:extLst>
              <a:ext uri="{FF2B5EF4-FFF2-40B4-BE49-F238E27FC236}">
                <a16:creationId xmlns:a16="http://schemas.microsoft.com/office/drawing/2014/main" id="{475DC7F2-24A6-4F53-A33D-59FB8143682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63876" y="4077810"/>
            <a:ext cx="5028124" cy="1802115"/>
          </a:xfrm>
          <a:prstGeom prst="rect">
            <a:avLst/>
          </a:prstGeom>
        </p:spPr>
      </p:pic>
      <p:pic>
        <p:nvPicPr>
          <p:cNvPr id="14" name="Grafik 13">
            <a:extLst>
              <a:ext uri="{FF2B5EF4-FFF2-40B4-BE49-F238E27FC236}">
                <a16:creationId xmlns:a16="http://schemas.microsoft.com/office/drawing/2014/main" id="{9589A91E-B0B0-437C-817A-4D5D0946E94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51844" y="1973178"/>
            <a:ext cx="5046043" cy="1965991"/>
          </a:xfrm>
          <a:prstGeom prst="rect">
            <a:avLst/>
          </a:prstGeom>
        </p:spPr>
      </p:pic>
    </p:spTree>
    <p:extLst>
      <p:ext uri="{BB962C8B-B14F-4D97-AF65-F5344CB8AC3E}">
        <p14:creationId xmlns:p14="http://schemas.microsoft.com/office/powerpoint/2010/main" val="69555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CD3FF13A-A056-4992-ADE0-A5DCBA3B2124}"/>
              </a:ext>
            </a:extLst>
          </p:cNvPr>
          <p:cNvSpPr>
            <a:spLocks noGrp="1"/>
          </p:cNvSpPr>
          <p:nvPr>
            <p:ph type="subTitle" idx="1"/>
          </p:nvPr>
        </p:nvSpPr>
        <p:spPr/>
        <p:txBody>
          <a:bodyPr/>
          <a:lstStyle/>
          <a:p>
            <a:endParaRPr lang="de-DE"/>
          </a:p>
        </p:txBody>
      </p:sp>
      <p:sp>
        <p:nvSpPr>
          <p:cNvPr id="3" name="Titel 2">
            <a:extLst>
              <a:ext uri="{FF2B5EF4-FFF2-40B4-BE49-F238E27FC236}">
                <a16:creationId xmlns:a16="http://schemas.microsoft.com/office/drawing/2014/main" id="{BBFE5ADF-80AA-4E66-AA0B-64AD8EDF99D6}"/>
              </a:ext>
            </a:extLst>
          </p:cNvPr>
          <p:cNvSpPr>
            <a:spLocks noGrp="1"/>
          </p:cNvSpPr>
          <p:nvPr>
            <p:ph type="title"/>
          </p:nvPr>
        </p:nvSpPr>
        <p:spPr/>
        <p:txBody>
          <a:bodyPr/>
          <a:lstStyle/>
          <a:p>
            <a:r>
              <a:rPr lang="de-DE" dirty="0"/>
              <a:t>Additional </a:t>
            </a:r>
            <a:r>
              <a:rPr lang="de-DE" dirty="0" err="1"/>
              <a:t>Slides</a:t>
            </a:r>
            <a:r>
              <a:rPr lang="de-DE" dirty="0"/>
              <a:t> &amp; </a:t>
            </a:r>
            <a:r>
              <a:rPr lang="de-DE" dirty="0" err="1"/>
              <a:t>Sections</a:t>
            </a:r>
            <a:endParaRPr lang="de-DE" dirty="0"/>
          </a:p>
        </p:txBody>
      </p:sp>
    </p:spTree>
    <p:extLst>
      <p:ext uri="{BB962C8B-B14F-4D97-AF65-F5344CB8AC3E}">
        <p14:creationId xmlns:p14="http://schemas.microsoft.com/office/powerpoint/2010/main" val="2634264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C6F76FD-1E5E-4DE3-ACB7-903F1E95C88B}"/>
              </a:ext>
            </a:extLst>
          </p:cNvPr>
          <p:cNvSpPr/>
          <p:nvPr/>
        </p:nvSpPr>
        <p:spPr>
          <a:xfrm>
            <a:off x="3269974" y="2057400"/>
            <a:ext cx="7673009" cy="271338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a:extLst>
              <a:ext uri="{FF2B5EF4-FFF2-40B4-BE49-F238E27FC236}">
                <a16:creationId xmlns:a16="http://schemas.microsoft.com/office/drawing/2014/main" id="{32E54069-586A-4B13-A7DE-D0A76D91A80E}"/>
              </a:ext>
            </a:extLst>
          </p:cNvPr>
          <p:cNvSpPr>
            <a:spLocks noGrp="1"/>
          </p:cNvSpPr>
          <p:nvPr>
            <p:ph type="dt" sz="half" idx="10"/>
          </p:nvPr>
        </p:nvSpPr>
        <p:spPr/>
        <p:txBody>
          <a:bodyPr/>
          <a:lstStyle/>
          <a:p>
            <a:pPr>
              <a:defRPr/>
            </a:pPr>
            <a:fld id="{17AFA975-D199-4BCC-A44E-E091D5C6EFBF}" type="datetime1">
              <a:rPr lang="de-DE" smtClean="0"/>
              <a:t>11.10.2024</a:t>
            </a:fld>
            <a:endParaRPr lang="en-US"/>
          </a:p>
        </p:txBody>
      </p:sp>
      <p:sp>
        <p:nvSpPr>
          <p:cNvPr id="3" name="Foliennummernplatzhalter 2">
            <a:extLst>
              <a:ext uri="{FF2B5EF4-FFF2-40B4-BE49-F238E27FC236}">
                <a16:creationId xmlns:a16="http://schemas.microsoft.com/office/drawing/2014/main" id="{4798AF41-9426-4AF7-ADFD-60A6AD7BF5E0}"/>
              </a:ext>
            </a:extLst>
          </p:cNvPr>
          <p:cNvSpPr>
            <a:spLocks noGrp="1"/>
          </p:cNvSpPr>
          <p:nvPr>
            <p:ph type="sldNum" sz="quarter" idx="12"/>
          </p:nvPr>
        </p:nvSpPr>
        <p:spPr/>
        <p:txBody>
          <a:bodyPr/>
          <a:lstStyle/>
          <a:p>
            <a:pPr>
              <a:defRPr/>
            </a:pPr>
            <a:fld id="{637E4081-C9BE-4C87-BA09-749EDE8DC352}" type="slidenum">
              <a:rPr lang="en-US" smtClean="0"/>
              <a:t>16</a:t>
            </a:fld>
            <a:endParaRPr lang="en-US"/>
          </a:p>
        </p:txBody>
      </p:sp>
      <p:sp>
        <p:nvSpPr>
          <p:cNvPr id="6" name="Titel 5">
            <a:extLst>
              <a:ext uri="{FF2B5EF4-FFF2-40B4-BE49-F238E27FC236}">
                <a16:creationId xmlns:a16="http://schemas.microsoft.com/office/drawing/2014/main" id="{04E8CFD9-798F-42CB-B12A-874981C51D40}"/>
              </a:ext>
            </a:extLst>
          </p:cNvPr>
          <p:cNvSpPr>
            <a:spLocks noGrp="1"/>
          </p:cNvSpPr>
          <p:nvPr>
            <p:ph type="title"/>
          </p:nvPr>
        </p:nvSpPr>
        <p:spPr/>
        <p:txBody>
          <a:bodyPr/>
          <a:lstStyle/>
          <a:p>
            <a:r>
              <a:rPr lang="en-GB" dirty="0"/>
              <a:t>Our mission</a:t>
            </a:r>
          </a:p>
        </p:txBody>
      </p:sp>
      <p:sp>
        <p:nvSpPr>
          <p:cNvPr id="7" name="Inhaltsplatzhalter 6">
            <a:extLst>
              <a:ext uri="{FF2B5EF4-FFF2-40B4-BE49-F238E27FC236}">
                <a16:creationId xmlns:a16="http://schemas.microsoft.com/office/drawing/2014/main" id="{1D079F29-BD35-4527-AC19-93B3E3D84F86}"/>
              </a:ext>
            </a:extLst>
          </p:cNvPr>
          <p:cNvSpPr>
            <a:spLocks noGrp="1"/>
          </p:cNvSpPr>
          <p:nvPr>
            <p:ph idx="1"/>
          </p:nvPr>
        </p:nvSpPr>
        <p:spPr>
          <a:xfrm>
            <a:off x="2541074" y="1554111"/>
            <a:ext cx="4499876" cy="4665935"/>
          </a:xfrm>
        </p:spPr>
        <p:txBody>
          <a:bodyPr>
            <a:normAutofit/>
          </a:bodyPr>
          <a:lstStyle/>
          <a:p>
            <a:pPr lvl="1">
              <a:lnSpc>
                <a:spcPct val="200000"/>
              </a:lnSpc>
            </a:pPr>
            <a:endParaRPr lang="en-GB" dirty="0"/>
          </a:p>
          <a:p>
            <a:pPr lvl="1">
              <a:lnSpc>
                <a:spcPct val="200000"/>
              </a:lnSpc>
            </a:pPr>
            <a:endParaRPr lang="en-GB" dirty="0"/>
          </a:p>
        </p:txBody>
      </p:sp>
      <p:sp>
        <p:nvSpPr>
          <p:cNvPr id="8" name="Rechteck 7">
            <a:extLst>
              <a:ext uri="{FF2B5EF4-FFF2-40B4-BE49-F238E27FC236}">
                <a16:creationId xmlns:a16="http://schemas.microsoft.com/office/drawing/2014/main" id="{5405D979-4302-4421-864F-AF9318F9E7D9}"/>
              </a:ext>
            </a:extLst>
          </p:cNvPr>
          <p:cNvSpPr/>
          <p:nvPr/>
        </p:nvSpPr>
        <p:spPr>
          <a:xfrm>
            <a:off x="2664001" y="1710112"/>
            <a:ext cx="4161838" cy="14987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kern="1200" dirty="0">
                <a:solidFill>
                  <a:schemeClr val="bg1"/>
                </a:solidFill>
                <a:cs typeface="Arial" panose="020B0604020202020204" pitchFamily="34" charset="0"/>
              </a:rPr>
              <a:t>We – the University of Landshut with all its members –  empower and inspire relevant, sustainable thinking and action. </a:t>
            </a:r>
          </a:p>
        </p:txBody>
      </p:sp>
      <p:sp>
        <p:nvSpPr>
          <p:cNvPr id="10" name="Rechteck 9">
            <a:extLst>
              <a:ext uri="{FF2B5EF4-FFF2-40B4-BE49-F238E27FC236}">
                <a16:creationId xmlns:a16="http://schemas.microsoft.com/office/drawing/2014/main" id="{AED8B188-B951-4679-99C5-3E3902D73904}"/>
              </a:ext>
            </a:extLst>
          </p:cNvPr>
          <p:cNvSpPr/>
          <p:nvPr/>
        </p:nvSpPr>
        <p:spPr>
          <a:xfrm>
            <a:off x="7256063" y="1710112"/>
            <a:ext cx="4161838" cy="14977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kern="1200" dirty="0">
                <a:solidFill>
                  <a:schemeClr val="bg1"/>
                </a:solidFill>
                <a:cs typeface="Arial" panose="020B0604020202020204" pitchFamily="34" charset="0"/>
              </a:rPr>
              <a:t>We co-operate with industry and society within the region and beyond.</a:t>
            </a:r>
          </a:p>
        </p:txBody>
      </p:sp>
      <p:sp>
        <p:nvSpPr>
          <p:cNvPr id="11" name="Rechteck 10">
            <a:extLst>
              <a:ext uri="{FF2B5EF4-FFF2-40B4-BE49-F238E27FC236}">
                <a16:creationId xmlns:a16="http://schemas.microsoft.com/office/drawing/2014/main" id="{346ADE62-40D2-4A41-822C-7E823F3A88BD}"/>
              </a:ext>
            </a:extLst>
          </p:cNvPr>
          <p:cNvSpPr/>
          <p:nvPr/>
        </p:nvSpPr>
        <p:spPr>
          <a:xfrm>
            <a:off x="7256062" y="3641657"/>
            <a:ext cx="4161839" cy="14987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kern="1200" dirty="0">
                <a:solidFill>
                  <a:schemeClr val="bg1"/>
                </a:solidFill>
                <a:cs typeface="Arial" panose="020B0604020202020204" pitchFamily="34" charset="0"/>
              </a:rPr>
              <a:t>We create a world worth living in, that we shape sustainable and socially responsible.   </a:t>
            </a:r>
          </a:p>
        </p:txBody>
      </p:sp>
      <p:sp>
        <p:nvSpPr>
          <p:cNvPr id="12" name="Rechteck 11">
            <a:extLst>
              <a:ext uri="{FF2B5EF4-FFF2-40B4-BE49-F238E27FC236}">
                <a16:creationId xmlns:a16="http://schemas.microsoft.com/office/drawing/2014/main" id="{CCD86BC3-11B7-4B3F-BDBD-F1043643B52F}"/>
              </a:ext>
            </a:extLst>
          </p:cNvPr>
          <p:cNvSpPr/>
          <p:nvPr/>
        </p:nvSpPr>
        <p:spPr>
          <a:xfrm>
            <a:off x="2664001" y="3641657"/>
            <a:ext cx="4161838" cy="14987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kern="1200" dirty="0">
                <a:solidFill>
                  <a:schemeClr val="bg1"/>
                </a:solidFill>
                <a:cs typeface="Arial" panose="020B0604020202020204" pitchFamily="34" charset="0"/>
              </a:rPr>
              <a:t>We provide an attractive environment for living, learning, teaching, working and researching on our campus and our campus locations.</a:t>
            </a:r>
          </a:p>
        </p:txBody>
      </p:sp>
    </p:spTree>
    <p:extLst>
      <p:ext uri="{BB962C8B-B14F-4D97-AF65-F5344CB8AC3E}">
        <p14:creationId xmlns:p14="http://schemas.microsoft.com/office/powerpoint/2010/main" val="3777887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F642F-E246-4A23-A573-0C37A2EB5FAF}"/>
              </a:ext>
            </a:extLst>
          </p:cNvPr>
          <p:cNvSpPr>
            <a:spLocks noGrp="1"/>
          </p:cNvSpPr>
          <p:nvPr>
            <p:ph type="title"/>
          </p:nvPr>
        </p:nvSpPr>
        <p:spPr/>
        <p:txBody>
          <a:bodyPr/>
          <a:lstStyle/>
          <a:p>
            <a:r>
              <a:rPr lang="de-DE" dirty="0"/>
              <a:t>Student Numbers</a:t>
            </a:r>
          </a:p>
        </p:txBody>
      </p:sp>
      <p:sp>
        <p:nvSpPr>
          <p:cNvPr id="3" name="Datumsplatzhalter 2">
            <a:extLst>
              <a:ext uri="{FF2B5EF4-FFF2-40B4-BE49-F238E27FC236}">
                <a16:creationId xmlns:a16="http://schemas.microsoft.com/office/drawing/2014/main" id="{44B257C2-099B-48A0-AEF3-2F28F011A724}"/>
              </a:ext>
            </a:extLst>
          </p:cNvPr>
          <p:cNvSpPr>
            <a:spLocks noGrp="1"/>
          </p:cNvSpPr>
          <p:nvPr>
            <p:ph type="dt" sz="half" idx="10"/>
          </p:nvPr>
        </p:nvSpPr>
        <p:spPr/>
        <p:txBody>
          <a:bodyPr/>
          <a:lstStyle/>
          <a:p>
            <a:pPr>
              <a:defRPr/>
            </a:pPr>
            <a:fld id="{E65A049A-A538-47CA-A87C-50129DBE9F23}" type="datetime1">
              <a:rPr lang="de-DE" smtClean="0"/>
              <a:t>11.10.2024</a:t>
            </a:fld>
            <a:endParaRPr lang="en-US"/>
          </a:p>
        </p:txBody>
      </p:sp>
      <p:sp>
        <p:nvSpPr>
          <p:cNvPr id="4" name="Foliennummernplatzhalter 3">
            <a:extLst>
              <a:ext uri="{FF2B5EF4-FFF2-40B4-BE49-F238E27FC236}">
                <a16:creationId xmlns:a16="http://schemas.microsoft.com/office/drawing/2014/main" id="{6866D9E4-71B4-479C-B55B-47FA01EBB719}"/>
              </a:ext>
            </a:extLst>
          </p:cNvPr>
          <p:cNvSpPr>
            <a:spLocks noGrp="1"/>
          </p:cNvSpPr>
          <p:nvPr>
            <p:ph type="sldNum" sz="quarter" idx="12"/>
          </p:nvPr>
        </p:nvSpPr>
        <p:spPr/>
        <p:txBody>
          <a:bodyPr/>
          <a:lstStyle/>
          <a:p>
            <a:pPr>
              <a:defRPr/>
            </a:pPr>
            <a:fld id="{637E4081-C9BE-4C87-BA09-749EDE8DC352}" type="slidenum">
              <a:rPr lang="en-US" smtClean="0"/>
              <a:t>17</a:t>
            </a:fld>
            <a:endParaRPr lang="en-US"/>
          </a:p>
        </p:txBody>
      </p:sp>
      <p:graphicFrame>
        <p:nvGraphicFramePr>
          <p:cNvPr id="25" name="Diagramm 24">
            <a:extLst>
              <a:ext uri="{FF2B5EF4-FFF2-40B4-BE49-F238E27FC236}">
                <a16:creationId xmlns:a16="http://schemas.microsoft.com/office/drawing/2014/main" id="{EFA8F3F6-09E0-4C96-AA67-8CFD68B84D47}"/>
              </a:ext>
            </a:extLst>
          </p:cNvPr>
          <p:cNvGraphicFramePr/>
          <p:nvPr>
            <p:extLst>
              <p:ext uri="{D42A27DB-BD31-4B8C-83A1-F6EECF244321}">
                <p14:modId xmlns:p14="http://schemas.microsoft.com/office/powerpoint/2010/main" val="1903135472"/>
              </p:ext>
            </p:extLst>
          </p:nvPr>
        </p:nvGraphicFramePr>
        <p:xfrm>
          <a:off x="2414016" y="1543304"/>
          <a:ext cx="6888480" cy="4502330"/>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feld 29">
            <a:extLst>
              <a:ext uri="{FF2B5EF4-FFF2-40B4-BE49-F238E27FC236}">
                <a16:creationId xmlns:a16="http://schemas.microsoft.com/office/drawing/2014/main" id="{26F99441-F69E-417E-8A25-AC22A0AA5AF6}"/>
              </a:ext>
            </a:extLst>
          </p:cNvPr>
          <p:cNvSpPr txBox="1">
            <a:spLocks noChangeArrowheads="1"/>
          </p:cNvSpPr>
          <p:nvPr/>
        </p:nvSpPr>
        <p:spPr bwMode="auto">
          <a:xfrm>
            <a:off x="7770070" y="2848005"/>
            <a:ext cx="3618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dirty="0">
                <a:solidFill>
                  <a:srgbClr val="4B9614"/>
                </a:solidFill>
                <a:latin typeface="+mj-lt"/>
              </a:rPr>
              <a:t>INTERDISCIPLINARY STUDIES </a:t>
            </a:r>
          </a:p>
        </p:txBody>
      </p:sp>
      <p:sp>
        <p:nvSpPr>
          <p:cNvPr id="27" name="Textfeld 19">
            <a:extLst>
              <a:ext uri="{FF2B5EF4-FFF2-40B4-BE49-F238E27FC236}">
                <a16:creationId xmlns:a16="http://schemas.microsoft.com/office/drawing/2014/main" id="{50792216-487C-4C29-8725-FD8FE1A7B350}"/>
              </a:ext>
            </a:extLst>
          </p:cNvPr>
          <p:cNvSpPr txBox="1">
            <a:spLocks noChangeArrowheads="1"/>
          </p:cNvSpPr>
          <p:nvPr/>
        </p:nvSpPr>
        <p:spPr bwMode="auto">
          <a:xfrm>
            <a:off x="3877056" y="5860968"/>
            <a:ext cx="21529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dirty="0">
                <a:solidFill>
                  <a:srgbClr val="5F4678"/>
                </a:solidFill>
                <a:latin typeface="+mj-lt"/>
              </a:rPr>
              <a:t>SOCIAL WORK</a:t>
            </a:r>
          </a:p>
        </p:txBody>
      </p:sp>
      <p:sp>
        <p:nvSpPr>
          <p:cNvPr id="28" name="Textfeld 24">
            <a:extLst>
              <a:ext uri="{FF2B5EF4-FFF2-40B4-BE49-F238E27FC236}">
                <a16:creationId xmlns:a16="http://schemas.microsoft.com/office/drawing/2014/main" id="{B857F3E8-77F5-47DD-B427-93C6608B84E2}"/>
              </a:ext>
            </a:extLst>
          </p:cNvPr>
          <p:cNvSpPr txBox="1">
            <a:spLocks noChangeArrowheads="1"/>
          </p:cNvSpPr>
          <p:nvPr/>
        </p:nvSpPr>
        <p:spPr bwMode="auto">
          <a:xfrm>
            <a:off x="1108534" y="3560202"/>
            <a:ext cx="26109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dirty="0">
                <a:solidFill>
                  <a:srgbClr val="4196B4"/>
                </a:solidFill>
                <a:latin typeface="+mj-lt"/>
              </a:rPr>
              <a:t>ELECTRICAL AND INDUSTRIAL ENGINEERING</a:t>
            </a:r>
          </a:p>
        </p:txBody>
      </p:sp>
      <p:sp>
        <p:nvSpPr>
          <p:cNvPr id="29" name="Textfeld 28">
            <a:extLst>
              <a:ext uri="{FF2B5EF4-FFF2-40B4-BE49-F238E27FC236}">
                <a16:creationId xmlns:a16="http://schemas.microsoft.com/office/drawing/2014/main" id="{4318B9B0-077D-4380-8D03-B1CFA9E48835}"/>
              </a:ext>
            </a:extLst>
          </p:cNvPr>
          <p:cNvSpPr txBox="1">
            <a:spLocks noChangeArrowheads="1"/>
          </p:cNvSpPr>
          <p:nvPr/>
        </p:nvSpPr>
        <p:spPr bwMode="auto">
          <a:xfrm>
            <a:off x="7351303" y="4960973"/>
            <a:ext cx="38022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dirty="0">
                <a:solidFill>
                  <a:srgbClr val="78B400"/>
                </a:solidFill>
                <a:latin typeface="+mj-lt"/>
              </a:rPr>
              <a:t>BUSINESS ADMINISTRATION</a:t>
            </a:r>
          </a:p>
        </p:txBody>
      </p:sp>
      <p:sp>
        <p:nvSpPr>
          <p:cNvPr id="30" name="Textfeld 30">
            <a:extLst>
              <a:ext uri="{FF2B5EF4-FFF2-40B4-BE49-F238E27FC236}">
                <a16:creationId xmlns:a16="http://schemas.microsoft.com/office/drawing/2014/main" id="{58C156FC-4274-4BDA-8D94-5203484D3EF0}"/>
              </a:ext>
            </a:extLst>
          </p:cNvPr>
          <p:cNvSpPr txBox="1">
            <a:spLocks noChangeArrowheads="1"/>
          </p:cNvSpPr>
          <p:nvPr/>
        </p:nvSpPr>
        <p:spPr bwMode="auto">
          <a:xfrm>
            <a:off x="6813165" y="1744698"/>
            <a:ext cx="3043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dirty="0">
                <a:solidFill>
                  <a:srgbClr val="FFB400"/>
                </a:solidFill>
                <a:latin typeface="+mj-lt"/>
              </a:rPr>
              <a:t>COMPUTER SCIENCE</a:t>
            </a:r>
          </a:p>
        </p:txBody>
      </p:sp>
      <p:sp>
        <p:nvSpPr>
          <p:cNvPr id="31" name="Textfeld 31">
            <a:extLst>
              <a:ext uri="{FF2B5EF4-FFF2-40B4-BE49-F238E27FC236}">
                <a16:creationId xmlns:a16="http://schemas.microsoft.com/office/drawing/2014/main" id="{E6FC82E1-9C26-4092-9E5E-26ADCE6FFDE2}"/>
              </a:ext>
            </a:extLst>
          </p:cNvPr>
          <p:cNvSpPr txBox="1">
            <a:spLocks noChangeArrowheads="1"/>
          </p:cNvSpPr>
          <p:nvPr/>
        </p:nvSpPr>
        <p:spPr bwMode="auto">
          <a:xfrm>
            <a:off x="1541722" y="1715234"/>
            <a:ext cx="28930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dirty="0">
                <a:solidFill>
                  <a:srgbClr val="325596"/>
                </a:solidFill>
                <a:latin typeface="+mj-lt"/>
              </a:rPr>
              <a:t>MECHANICAL AND CIVIL</a:t>
            </a:r>
            <a:br>
              <a:rPr lang="de-DE" altLang="de-DE" dirty="0">
                <a:solidFill>
                  <a:srgbClr val="325596"/>
                </a:solidFill>
                <a:latin typeface="+mj-lt"/>
              </a:rPr>
            </a:br>
            <a:r>
              <a:rPr lang="de-DE" altLang="de-DE" dirty="0">
                <a:solidFill>
                  <a:srgbClr val="325596"/>
                </a:solidFill>
                <a:latin typeface="+mj-lt"/>
              </a:rPr>
              <a:t>ENGINEERING</a:t>
            </a:r>
          </a:p>
        </p:txBody>
      </p:sp>
    </p:spTree>
    <p:extLst>
      <p:ext uri="{BB962C8B-B14F-4D97-AF65-F5344CB8AC3E}">
        <p14:creationId xmlns:p14="http://schemas.microsoft.com/office/powerpoint/2010/main" val="3985820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1E572C-41F8-4134-95C5-C7EB103F496A}"/>
              </a:ext>
            </a:extLst>
          </p:cNvPr>
          <p:cNvSpPr>
            <a:spLocks noGrp="1"/>
          </p:cNvSpPr>
          <p:nvPr>
            <p:ph type="title"/>
          </p:nvPr>
        </p:nvSpPr>
        <p:spPr/>
        <p:txBody>
          <a:bodyPr/>
          <a:lstStyle/>
          <a:p>
            <a:r>
              <a:rPr lang="de-DE" dirty="0" err="1"/>
              <a:t>Our</a:t>
            </a:r>
            <a:r>
              <a:rPr lang="de-DE" dirty="0"/>
              <a:t> </a:t>
            </a:r>
            <a:r>
              <a:rPr lang="de-DE" dirty="0" err="1"/>
              <a:t>courses</a:t>
            </a:r>
            <a:endParaRPr lang="de-DE" dirty="0"/>
          </a:p>
        </p:txBody>
      </p:sp>
      <p:sp>
        <p:nvSpPr>
          <p:cNvPr id="3" name="Datumsplatzhalter 2">
            <a:extLst>
              <a:ext uri="{FF2B5EF4-FFF2-40B4-BE49-F238E27FC236}">
                <a16:creationId xmlns:a16="http://schemas.microsoft.com/office/drawing/2014/main" id="{AD6FD9D0-0FBD-4838-B1E6-2D50B8A6FA1F}"/>
              </a:ext>
            </a:extLst>
          </p:cNvPr>
          <p:cNvSpPr>
            <a:spLocks noGrp="1"/>
          </p:cNvSpPr>
          <p:nvPr>
            <p:ph type="dt" sz="half" idx="10"/>
          </p:nvPr>
        </p:nvSpPr>
        <p:spPr/>
        <p:txBody>
          <a:bodyPr/>
          <a:lstStyle/>
          <a:p>
            <a:pPr>
              <a:defRPr/>
            </a:pPr>
            <a:fld id="{E65A049A-A538-47CA-A87C-50129DBE9F23}" type="datetime1">
              <a:rPr lang="de-DE" smtClean="0"/>
              <a:t>11.10.2024</a:t>
            </a:fld>
            <a:endParaRPr lang="en-US"/>
          </a:p>
        </p:txBody>
      </p:sp>
      <p:sp>
        <p:nvSpPr>
          <p:cNvPr id="4" name="Foliennummernplatzhalter 3">
            <a:extLst>
              <a:ext uri="{FF2B5EF4-FFF2-40B4-BE49-F238E27FC236}">
                <a16:creationId xmlns:a16="http://schemas.microsoft.com/office/drawing/2014/main" id="{814C25B0-1DD1-4393-9114-6E1DB25CC7E9}"/>
              </a:ext>
            </a:extLst>
          </p:cNvPr>
          <p:cNvSpPr>
            <a:spLocks noGrp="1"/>
          </p:cNvSpPr>
          <p:nvPr>
            <p:ph type="sldNum" sz="quarter" idx="12"/>
          </p:nvPr>
        </p:nvSpPr>
        <p:spPr>
          <a:xfrm>
            <a:off x="11329372" y="6354214"/>
            <a:ext cx="324058" cy="226591"/>
          </a:xfrm>
        </p:spPr>
        <p:txBody>
          <a:bodyPr/>
          <a:lstStyle/>
          <a:p>
            <a:pPr>
              <a:defRPr/>
            </a:pPr>
            <a:fld id="{637E4081-C9BE-4C87-BA09-749EDE8DC352}" type="slidenum">
              <a:rPr lang="en-US" smtClean="0"/>
              <a:t>18</a:t>
            </a:fld>
            <a:endParaRPr lang="en-US"/>
          </a:p>
        </p:txBody>
      </p:sp>
      <p:grpSp>
        <p:nvGrpSpPr>
          <p:cNvPr id="19" name="Gruppieren 16">
            <a:extLst>
              <a:ext uri="{FF2B5EF4-FFF2-40B4-BE49-F238E27FC236}">
                <a16:creationId xmlns:a16="http://schemas.microsoft.com/office/drawing/2014/main" id="{E3782BCD-AB40-4BFB-91A8-E2BE4C4D182A}"/>
              </a:ext>
            </a:extLst>
          </p:cNvPr>
          <p:cNvGrpSpPr>
            <a:grpSpLocks/>
          </p:cNvGrpSpPr>
          <p:nvPr/>
        </p:nvGrpSpPr>
        <p:grpSpPr bwMode="auto">
          <a:xfrm>
            <a:off x="202012" y="1416108"/>
            <a:ext cx="11823411" cy="4814572"/>
            <a:chOff x="249304" y="624035"/>
            <a:chExt cx="8571017" cy="4576453"/>
          </a:xfrm>
        </p:grpSpPr>
        <p:sp>
          <p:nvSpPr>
            <p:cNvPr id="20" name="Rectangle 7">
              <a:extLst>
                <a:ext uri="{FF2B5EF4-FFF2-40B4-BE49-F238E27FC236}">
                  <a16:creationId xmlns:a16="http://schemas.microsoft.com/office/drawing/2014/main" id="{7F577F24-922D-4050-888C-0908BC9468A5}"/>
                </a:ext>
              </a:extLst>
            </p:cNvPr>
            <p:cNvSpPr>
              <a:spLocks noChangeArrowheads="1"/>
            </p:cNvSpPr>
            <p:nvPr/>
          </p:nvSpPr>
          <p:spPr bwMode="auto">
            <a:xfrm>
              <a:off x="251520" y="1565802"/>
              <a:ext cx="1368001" cy="363468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de-DE" altLang="de-DE" sz="1200" dirty="0">
                  <a:latin typeface="+mj-lt"/>
                </a:rPr>
                <a:t>Business Administration</a:t>
              </a:r>
            </a:p>
            <a:p>
              <a:pPr eaLnBrk="1" hangingPunct="1"/>
              <a:r>
                <a:rPr lang="en-US" altLang="de-DE" sz="1200" dirty="0">
                  <a:latin typeface="+mj-lt"/>
                </a:rPr>
                <a:t>Digitalization &amp; </a:t>
              </a:r>
            </a:p>
            <a:p>
              <a:pPr eaLnBrk="1" hangingPunct="1">
                <a:spcAft>
                  <a:spcPts val="600"/>
                </a:spcAft>
              </a:pPr>
              <a:r>
                <a:rPr lang="en-US" altLang="de-DE" sz="1200" dirty="0">
                  <a:latin typeface="+mj-lt"/>
                </a:rPr>
                <a:t>Entrepreneurship</a:t>
              </a:r>
            </a:p>
            <a:p>
              <a:pPr eaLnBrk="1" hangingPunct="1"/>
              <a:r>
                <a:rPr lang="en-US" altLang="de-DE" sz="1200" dirty="0">
                  <a:latin typeface="+mj-lt"/>
                </a:rPr>
                <a:t>Digitalization, Process </a:t>
              </a:r>
            </a:p>
            <a:p>
              <a:pPr eaLnBrk="1" hangingPunct="1"/>
              <a:r>
                <a:rPr lang="en-US" altLang="de-DE" sz="1200" dirty="0">
                  <a:latin typeface="+mj-lt"/>
                </a:rPr>
                <a:t>Optimization</a:t>
              </a:r>
              <a:br>
                <a:rPr lang="en-US" altLang="de-DE" sz="1200" dirty="0">
                  <a:latin typeface="+mj-lt"/>
                </a:rPr>
              </a:br>
              <a:r>
                <a:rPr lang="en-US" altLang="de-DE" sz="1200" dirty="0">
                  <a:latin typeface="+mj-lt"/>
                </a:rPr>
                <a:t>&amp; Management </a:t>
              </a:r>
            </a:p>
            <a:p>
              <a:pPr eaLnBrk="1" hangingPunct="1">
                <a:spcAft>
                  <a:spcPts val="600"/>
                </a:spcAft>
              </a:pPr>
              <a:r>
                <a:rPr lang="en-US" altLang="de-DE" sz="1200" dirty="0">
                  <a:latin typeface="+mj-lt"/>
                </a:rPr>
                <a:t>International Business</a:t>
              </a:r>
            </a:p>
            <a:p>
              <a:pPr eaLnBrk="1" hangingPunct="1">
                <a:spcAft>
                  <a:spcPts val="600"/>
                </a:spcAft>
              </a:pPr>
              <a:r>
                <a:rPr lang="en-US" altLang="de-DE" sz="1200" dirty="0">
                  <a:latin typeface="+mj-lt"/>
                </a:rPr>
                <a:t>Tax Consultancy</a:t>
              </a:r>
            </a:p>
            <a:p>
              <a:pPr eaLnBrk="1" hangingPunct="1">
                <a:spcAft>
                  <a:spcPts val="600"/>
                </a:spcAft>
              </a:pPr>
              <a:r>
                <a:rPr lang="en-US" altLang="de-DE" sz="1200" dirty="0">
                  <a:latin typeface="+mj-lt"/>
                </a:rPr>
                <a:t>Business Informatics</a:t>
              </a:r>
            </a:p>
            <a:p>
              <a:pPr eaLnBrk="1" hangingPunct="1">
                <a:spcAft>
                  <a:spcPts val="600"/>
                </a:spcAft>
              </a:pPr>
              <a:r>
                <a:rPr lang="de-DE" altLang="de-DE" sz="1200" dirty="0">
                  <a:latin typeface="+mj-lt"/>
                  <a:ea typeface="Geneva" panose="020B0503030404040204" pitchFamily="34" charset="0"/>
                  <a:cs typeface="Geneva" panose="020B0503030404040204" pitchFamily="34" charset="0"/>
                </a:rPr>
                <a:t>Business </a:t>
              </a:r>
              <a:r>
                <a:rPr lang="de-DE" altLang="de-DE" sz="1200" dirty="0" err="1">
                  <a:latin typeface="+mj-lt"/>
                  <a:ea typeface="Geneva" panose="020B0503030404040204" pitchFamily="34" charset="0"/>
                  <a:cs typeface="Geneva" panose="020B0503030404040204" pitchFamily="34" charset="0"/>
                </a:rPr>
                <a:t>Psychology</a:t>
              </a:r>
              <a:br>
                <a:rPr lang="de-DE" altLang="de-DE" sz="1200" dirty="0">
                  <a:latin typeface="+mj-lt"/>
                  <a:ea typeface="Geneva" panose="020B0503030404040204" pitchFamily="34" charset="0"/>
                  <a:cs typeface="Geneva" panose="020B0503030404040204" pitchFamily="34" charset="0"/>
                </a:rPr>
              </a:br>
              <a:r>
                <a:rPr lang="de-DE" altLang="de-DE" sz="1200" dirty="0">
                  <a:latin typeface="+mj-lt"/>
                  <a:ea typeface="Geneva" panose="020B0503030404040204" pitchFamily="34" charset="0"/>
                  <a:cs typeface="Geneva" panose="020B0503030404040204" pitchFamily="34" charset="0"/>
                </a:rPr>
                <a:t>&amp; </a:t>
              </a:r>
              <a:r>
                <a:rPr lang="de-DE" altLang="de-DE" sz="1200" dirty="0" err="1">
                  <a:latin typeface="+mj-lt"/>
                  <a:ea typeface="Geneva" panose="020B0503030404040204" pitchFamily="34" charset="0"/>
                  <a:cs typeface="Geneva" panose="020B0503030404040204" pitchFamily="34" charset="0"/>
                </a:rPr>
                <a:t>Sustainability</a:t>
              </a:r>
              <a:r>
                <a:rPr lang="de-DE" altLang="de-DE" sz="1200" dirty="0">
                  <a:latin typeface="+mj-lt"/>
                  <a:ea typeface="Geneva" panose="020B0503030404040204" pitchFamily="34" charset="0"/>
                  <a:cs typeface="Geneva" panose="020B0503030404040204" pitchFamily="34" charset="0"/>
                </a:rPr>
                <a:t> </a:t>
              </a:r>
              <a:br>
                <a:rPr lang="de-DE" altLang="de-DE" sz="1200" dirty="0">
                  <a:latin typeface="+mj-lt"/>
                  <a:ea typeface="Geneva" panose="020B0503030404040204" pitchFamily="34" charset="0"/>
                  <a:cs typeface="Geneva" panose="020B0503030404040204" pitchFamily="34" charset="0"/>
                </a:rPr>
              </a:br>
              <a:r>
                <a:rPr lang="de-DE" altLang="de-DE" sz="1200" dirty="0">
                  <a:latin typeface="+mj-lt"/>
                </a:rPr>
                <a:t>Management </a:t>
              </a:r>
            </a:p>
            <a:p>
              <a:pPr eaLnBrk="1" hangingPunct="1"/>
              <a:r>
                <a:rPr lang="de-DE" altLang="de-DE" sz="1200" dirty="0">
                  <a:latin typeface="+mj-lt"/>
                </a:rPr>
                <a:t>Media and </a:t>
              </a:r>
              <a:r>
                <a:rPr lang="de-DE" altLang="de-DE" sz="1200" dirty="0" err="1">
                  <a:latin typeface="+mj-lt"/>
                </a:rPr>
                <a:t>Communi</a:t>
              </a:r>
              <a:r>
                <a:rPr lang="de-DE" altLang="de-DE" sz="1200" dirty="0">
                  <a:latin typeface="+mj-lt"/>
                </a:rPr>
                <a:t>-</a:t>
              </a:r>
            </a:p>
            <a:p>
              <a:pPr eaLnBrk="1" hangingPunct="1"/>
              <a:r>
                <a:rPr lang="de-DE" altLang="de-DE" sz="1200" dirty="0" err="1">
                  <a:latin typeface="+mj-lt"/>
                </a:rPr>
                <a:t>cation</a:t>
              </a:r>
              <a:r>
                <a:rPr lang="de-DE" altLang="de-DE" sz="1200" dirty="0">
                  <a:latin typeface="+mj-lt"/>
                </a:rPr>
                <a:t> Management </a:t>
              </a:r>
              <a:br>
                <a:rPr lang="de-DE" altLang="de-DE" sz="1200" dirty="0">
                  <a:latin typeface="+mj-lt"/>
                </a:rPr>
              </a:br>
              <a:br>
                <a:rPr lang="de-DE" altLang="de-DE" sz="1300" dirty="0">
                  <a:latin typeface="+mj-lt"/>
                  <a:ea typeface="Geneva" panose="020B0503030404040204" pitchFamily="34" charset="0"/>
                  <a:cs typeface="Geneva" panose="020B0503030404040204" pitchFamily="34" charset="0"/>
                </a:rPr>
              </a:b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p:txBody>
        </p:sp>
        <p:sp>
          <p:nvSpPr>
            <p:cNvPr id="21" name="Rectangle 8">
              <a:extLst>
                <a:ext uri="{FF2B5EF4-FFF2-40B4-BE49-F238E27FC236}">
                  <a16:creationId xmlns:a16="http://schemas.microsoft.com/office/drawing/2014/main" id="{907712CB-9FAF-480D-8BB0-2A3B6460F399}"/>
                </a:ext>
              </a:extLst>
            </p:cNvPr>
            <p:cNvSpPr>
              <a:spLocks noChangeArrowheads="1"/>
            </p:cNvSpPr>
            <p:nvPr/>
          </p:nvSpPr>
          <p:spPr bwMode="auto">
            <a:xfrm>
              <a:off x="249304" y="624035"/>
              <a:ext cx="1368001" cy="657361"/>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200" dirty="0">
                  <a:solidFill>
                    <a:srgbClr val="FFFFFF"/>
                  </a:solidFill>
                  <a:latin typeface="+mj-lt"/>
                  <a:ea typeface="Geneva" panose="020B0503030404040204" pitchFamily="34" charset="0"/>
                  <a:cs typeface="Geneva" panose="020B0503030404040204" pitchFamily="34" charset="0"/>
                </a:rPr>
                <a:t>BUSINESS </a:t>
              </a:r>
              <a:br>
                <a:rPr lang="de-DE" altLang="de-DE" sz="1200" dirty="0">
                  <a:solidFill>
                    <a:srgbClr val="FFFFFF"/>
                  </a:solidFill>
                  <a:latin typeface="+mj-lt"/>
                  <a:ea typeface="Geneva" panose="020B0503030404040204" pitchFamily="34" charset="0"/>
                  <a:cs typeface="Geneva" panose="020B0503030404040204" pitchFamily="34" charset="0"/>
                </a:rPr>
              </a:br>
              <a:r>
                <a:rPr lang="de-DE" altLang="de-DE" sz="1200" dirty="0">
                  <a:solidFill>
                    <a:srgbClr val="FFFFFF"/>
                  </a:solidFill>
                  <a:latin typeface="+mj-lt"/>
                  <a:ea typeface="Geneva" panose="020B0503030404040204" pitchFamily="34" charset="0"/>
                  <a:cs typeface="Geneva" panose="020B0503030404040204" pitchFamily="34" charset="0"/>
                </a:rPr>
                <a:t>ADMINISTRATION</a:t>
              </a:r>
            </a:p>
          </p:txBody>
        </p:sp>
        <p:sp>
          <p:nvSpPr>
            <p:cNvPr id="22" name="Rectangle 7">
              <a:extLst>
                <a:ext uri="{FF2B5EF4-FFF2-40B4-BE49-F238E27FC236}">
                  <a16:creationId xmlns:a16="http://schemas.microsoft.com/office/drawing/2014/main" id="{C44B1BE9-EC33-483C-8D3F-9B0C3BF9C307}"/>
                </a:ext>
              </a:extLst>
            </p:cNvPr>
            <p:cNvSpPr>
              <a:spLocks noChangeArrowheads="1"/>
            </p:cNvSpPr>
            <p:nvPr/>
          </p:nvSpPr>
          <p:spPr bwMode="auto">
            <a:xfrm>
              <a:off x="6012160" y="1562665"/>
              <a:ext cx="1368001" cy="363468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n-US" altLang="de-DE" sz="1200" dirty="0">
                  <a:latin typeface="+mj-lt"/>
                </a:rPr>
                <a:t>Social Work </a:t>
              </a:r>
            </a:p>
            <a:p>
              <a:pPr eaLnBrk="1" hangingPunct="1"/>
              <a:r>
                <a:rPr lang="en-US" altLang="de-DE" sz="1200" dirty="0">
                  <a:latin typeface="+mj-lt"/>
                </a:rPr>
                <a:t>Social Work in  Child and</a:t>
              </a:r>
            </a:p>
            <a:p>
              <a:pPr eaLnBrk="1" hangingPunct="1"/>
              <a:r>
                <a:rPr lang="en-US" altLang="de-DE" sz="1200" dirty="0">
                  <a:latin typeface="+mj-lt"/>
                </a:rPr>
                <a:t>Youth Care </a:t>
              </a: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p:txBody>
        </p:sp>
        <p:sp>
          <p:nvSpPr>
            <p:cNvPr id="23" name="Rectangle 8">
              <a:extLst>
                <a:ext uri="{FF2B5EF4-FFF2-40B4-BE49-F238E27FC236}">
                  <a16:creationId xmlns:a16="http://schemas.microsoft.com/office/drawing/2014/main" id="{E71D67E3-C62C-43EE-9685-67CC63E758B4}"/>
                </a:ext>
              </a:extLst>
            </p:cNvPr>
            <p:cNvSpPr>
              <a:spLocks noChangeArrowheads="1"/>
            </p:cNvSpPr>
            <p:nvPr/>
          </p:nvSpPr>
          <p:spPr bwMode="auto">
            <a:xfrm>
              <a:off x="6012160" y="627234"/>
              <a:ext cx="1368001" cy="657361"/>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41388">
                <a:defRPr>
                  <a:solidFill>
                    <a:schemeClr val="tx1"/>
                  </a:solidFill>
                  <a:latin typeface="Arial" panose="020B0604020202020204" pitchFamily="34" charset="0"/>
                  <a:cs typeface="Arial" panose="020B0604020202020204" pitchFamily="34" charset="0"/>
                </a:defRPr>
              </a:lvl1pPr>
              <a:lvl2pPr marL="742950" indent="-285750" defTabSz="941388">
                <a:defRPr>
                  <a:solidFill>
                    <a:schemeClr val="tx1"/>
                  </a:solidFill>
                  <a:latin typeface="Arial" panose="020B0604020202020204" pitchFamily="34" charset="0"/>
                  <a:cs typeface="Arial" panose="020B0604020202020204" pitchFamily="34" charset="0"/>
                </a:defRPr>
              </a:lvl2pPr>
              <a:lvl3pPr marL="1143000" indent="-228600" defTabSz="941388">
                <a:defRPr>
                  <a:solidFill>
                    <a:schemeClr val="tx1"/>
                  </a:solidFill>
                  <a:latin typeface="Arial" panose="020B0604020202020204" pitchFamily="34" charset="0"/>
                  <a:cs typeface="Arial" panose="020B0604020202020204" pitchFamily="34" charset="0"/>
                </a:defRPr>
              </a:lvl3pPr>
              <a:lvl4pPr marL="1600200" indent="-228600" defTabSz="941388">
                <a:defRPr>
                  <a:solidFill>
                    <a:schemeClr val="tx1"/>
                  </a:solidFill>
                  <a:latin typeface="Arial" panose="020B0604020202020204" pitchFamily="34" charset="0"/>
                  <a:cs typeface="Arial" panose="020B0604020202020204" pitchFamily="34" charset="0"/>
                </a:defRPr>
              </a:lvl4pPr>
              <a:lvl5pPr marL="2057400" indent="-228600" defTabSz="941388">
                <a:defRPr>
                  <a:solidFill>
                    <a:schemeClr val="tx1"/>
                  </a:solidFill>
                  <a:latin typeface="Arial" panose="020B0604020202020204" pitchFamily="34" charset="0"/>
                  <a:cs typeface="Arial" panose="020B0604020202020204" pitchFamily="34" charset="0"/>
                </a:defRPr>
              </a:lvl5pPr>
              <a:lvl6pPr marL="25146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10000"/>
                </a:lnSpc>
              </a:pPr>
              <a:r>
                <a:rPr lang="de-DE" altLang="de-DE" sz="1200" dirty="0">
                  <a:solidFill>
                    <a:srgbClr val="FFFFFF"/>
                  </a:solidFill>
                  <a:latin typeface="+mj-lt"/>
                  <a:ea typeface="Geneva" panose="020B0503030404040204" pitchFamily="34" charset="0"/>
                  <a:cs typeface="Geneva" panose="020B0503030404040204" pitchFamily="34" charset="0"/>
                </a:rPr>
                <a:t>SOCIAL WORK</a:t>
              </a:r>
            </a:p>
          </p:txBody>
        </p:sp>
        <p:sp>
          <p:nvSpPr>
            <p:cNvPr id="24" name="Rectangle 7">
              <a:extLst>
                <a:ext uri="{FF2B5EF4-FFF2-40B4-BE49-F238E27FC236}">
                  <a16:creationId xmlns:a16="http://schemas.microsoft.com/office/drawing/2014/main" id="{C9031015-6029-4A51-896C-90DA691819EC}"/>
                </a:ext>
              </a:extLst>
            </p:cNvPr>
            <p:cNvSpPr>
              <a:spLocks noChangeArrowheads="1"/>
            </p:cNvSpPr>
            <p:nvPr/>
          </p:nvSpPr>
          <p:spPr bwMode="auto">
            <a:xfrm>
              <a:off x="1692359" y="1562665"/>
              <a:ext cx="1367768" cy="363468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p>
              <a:pPr eaLnBrk="1" fontAlgn="auto" hangingPunct="1">
                <a:spcBef>
                  <a:spcPts val="0"/>
                </a:spcBef>
                <a:spcAft>
                  <a:spcPts val="600"/>
                </a:spcAft>
                <a:defRPr/>
              </a:pPr>
              <a:r>
                <a:rPr lang="en-US" altLang="de-DE" sz="1200" dirty="0">
                  <a:latin typeface="+mj-lt"/>
                </a:rPr>
                <a:t>Automotive </a:t>
              </a:r>
              <a:br>
                <a:rPr lang="en-US" altLang="de-DE" sz="1200" dirty="0">
                  <a:latin typeface="+mj-lt"/>
                </a:rPr>
              </a:br>
              <a:r>
                <a:rPr lang="en-US" altLang="de-DE" sz="1200" dirty="0">
                  <a:latin typeface="+mj-lt"/>
                </a:rPr>
                <a:t>Engineering and</a:t>
              </a:r>
              <a:br>
                <a:rPr lang="en-US" altLang="de-DE" sz="1200" dirty="0">
                  <a:latin typeface="+mj-lt"/>
                </a:rPr>
              </a:br>
              <a:r>
                <a:rPr lang="en-US" altLang="de-DE" sz="1200" dirty="0">
                  <a:latin typeface="+mj-lt"/>
                </a:rPr>
                <a:t>Management </a:t>
              </a:r>
            </a:p>
            <a:p>
              <a:pPr eaLnBrk="1" fontAlgn="auto" hangingPunct="1">
                <a:spcBef>
                  <a:spcPts val="0"/>
                </a:spcBef>
                <a:spcAft>
                  <a:spcPts val="600"/>
                </a:spcAft>
                <a:defRPr/>
              </a:pPr>
              <a:r>
                <a:rPr lang="en-US" altLang="de-DE" sz="1200" dirty="0">
                  <a:latin typeface="+mj-lt"/>
                </a:rPr>
                <a:t>Biomedical Engineering </a:t>
              </a:r>
            </a:p>
            <a:p>
              <a:pPr eaLnBrk="1" fontAlgn="auto" hangingPunct="1">
                <a:spcBef>
                  <a:spcPts val="0"/>
                </a:spcBef>
                <a:spcAft>
                  <a:spcPts val="600"/>
                </a:spcAft>
                <a:defRPr/>
              </a:pPr>
              <a:r>
                <a:rPr lang="en-US" altLang="de-DE" sz="1200" dirty="0">
                  <a:latin typeface="+mj-lt"/>
                </a:rPr>
                <a:t>Electrical Engineering </a:t>
              </a:r>
              <a:br>
                <a:rPr lang="en-US" altLang="de-DE" sz="1200" dirty="0">
                  <a:latin typeface="+mj-lt"/>
                </a:rPr>
              </a:br>
              <a:r>
                <a:rPr lang="en-US" altLang="de-DE" sz="1200" dirty="0">
                  <a:latin typeface="+mj-lt"/>
                </a:rPr>
                <a:t>and Information</a:t>
              </a:r>
              <a:br>
                <a:rPr lang="en-US" altLang="de-DE" sz="1200" dirty="0">
                  <a:latin typeface="+mj-lt"/>
                </a:rPr>
              </a:br>
              <a:r>
                <a:rPr lang="en-US" altLang="de-DE" sz="1200" dirty="0">
                  <a:latin typeface="+mj-lt"/>
                </a:rPr>
                <a:t>Technology</a:t>
              </a:r>
            </a:p>
            <a:p>
              <a:pPr eaLnBrk="1" fontAlgn="auto" hangingPunct="1">
                <a:spcBef>
                  <a:spcPts val="0"/>
                </a:spcBef>
                <a:spcAft>
                  <a:spcPts val="600"/>
                </a:spcAft>
                <a:defRPr/>
              </a:pPr>
              <a:r>
                <a:rPr lang="en-US" altLang="de-DE" sz="1200" dirty="0">
                  <a:latin typeface="+mj-lt"/>
                </a:rPr>
                <a:t>Engineering and</a:t>
              </a:r>
              <a:br>
                <a:rPr lang="en-US" altLang="de-DE" sz="1200" dirty="0">
                  <a:latin typeface="+mj-lt"/>
                </a:rPr>
              </a:br>
              <a:r>
                <a:rPr lang="en-US" altLang="de-DE" sz="1200" dirty="0">
                  <a:latin typeface="+mj-lt"/>
                </a:rPr>
                <a:t>Management </a:t>
              </a:r>
            </a:p>
            <a:p>
              <a:pPr eaLnBrk="1" fontAlgn="auto" hangingPunct="1">
                <a:spcBef>
                  <a:spcPts val="0"/>
                </a:spcBef>
                <a:defRPr/>
              </a:pPr>
              <a:r>
                <a:rPr lang="en-US" altLang="de-DE" sz="1200" dirty="0">
                  <a:latin typeface="+mj-lt"/>
                </a:rPr>
                <a:t>Engineering and</a:t>
              </a:r>
              <a:br>
                <a:rPr lang="en-US" altLang="de-DE" sz="1200" dirty="0">
                  <a:latin typeface="+mj-lt"/>
                </a:rPr>
              </a:br>
              <a:r>
                <a:rPr lang="en-US" altLang="de-DE" sz="1200" dirty="0">
                  <a:latin typeface="+mj-lt"/>
                </a:rPr>
                <a:t>Management – Energy </a:t>
              </a:r>
            </a:p>
            <a:p>
              <a:pPr eaLnBrk="1" fontAlgn="auto" hangingPunct="1">
                <a:spcBef>
                  <a:spcPts val="0"/>
                </a:spcBef>
                <a:spcAft>
                  <a:spcPts val="600"/>
                </a:spcAft>
                <a:defRPr/>
              </a:pPr>
              <a:r>
                <a:rPr lang="en-US" altLang="de-DE" sz="1200" dirty="0">
                  <a:latin typeface="+mj-lt"/>
                </a:rPr>
                <a:t>and Logistics </a:t>
              </a:r>
            </a:p>
            <a:p>
              <a:pPr eaLnBrk="1" fontAlgn="auto" hangingPunct="1">
                <a:spcBef>
                  <a:spcPts val="0"/>
                </a:spcBef>
                <a:spcAft>
                  <a:spcPts val="600"/>
                </a:spcAft>
                <a:defRPr/>
              </a:pPr>
              <a:r>
                <a:rPr lang="en-US" altLang="de-DE" sz="1200" dirty="0">
                  <a:latin typeface="+mj-lt"/>
                </a:rPr>
                <a:t>International </a:t>
              </a:r>
              <a:br>
                <a:rPr lang="en-US" altLang="de-DE" sz="1200" dirty="0">
                  <a:latin typeface="+mj-lt"/>
                </a:rPr>
              </a:br>
              <a:r>
                <a:rPr lang="en-US" altLang="de-DE" sz="1200" dirty="0">
                  <a:latin typeface="+mj-lt"/>
                </a:rPr>
                <a:t>Engineering and </a:t>
              </a:r>
              <a:br>
                <a:rPr lang="en-US" altLang="de-DE" sz="1200" dirty="0">
                  <a:latin typeface="+mj-lt"/>
                </a:rPr>
              </a:br>
              <a:r>
                <a:rPr lang="en-US" altLang="de-DE" sz="1200" dirty="0">
                  <a:latin typeface="+mj-lt"/>
                </a:rPr>
                <a:t>Management </a:t>
              </a:r>
            </a:p>
            <a:p>
              <a:pPr eaLnBrk="1" fontAlgn="auto" hangingPunct="1">
                <a:spcBef>
                  <a:spcPts val="0"/>
                </a:spcBef>
                <a:defRPr/>
              </a:pPr>
              <a:r>
                <a:rPr lang="de-DE" sz="1200" dirty="0" err="1">
                  <a:latin typeface="+mj-lt"/>
                </a:rPr>
                <a:t>Sustainable</a:t>
              </a:r>
              <a:r>
                <a:rPr lang="de-DE" sz="1200" dirty="0">
                  <a:latin typeface="+mj-lt"/>
                </a:rPr>
                <a:t> Industrial </a:t>
              </a:r>
              <a:br>
                <a:rPr lang="de-DE" sz="1200" dirty="0">
                  <a:latin typeface="+mj-lt"/>
                </a:rPr>
              </a:br>
              <a:r>
                <a:rPr lang="de-DE" sz="1200" dirty="0" err="1">
                  <a:latin typeface="+mj-lt"/>
                </a:rPr>
                <a:t>Operations</a:t>
              </a:r>
              <a:r>
                <a:rPr lang="de-DE" sz="1200" dirty="0">
                  <a:latin typeface="+mj-lt"/>
                </a:rPr>
                <a:t> and </a:t>
              </a:r>
            </a:p>
            <a:p>
              <a:pPr eaLnBrk="1" fontAlgn="auto" hangingPunct="1">
                <a:spcBef>
                  <a:spcPts val="0"/>
                </a:spcBef>
                <a:defRPr/>
              </a:pPr>
              <a:r>
                <a:rPr lang="de-DE" sz="1200" dirty="0">
                  <a:latin typeface="+mj-lt"/>
                </a:rPr>
                <a:t>Business</a:t>
              </a:r>
            </a:p>
            <a:p>
              <a:pPr eaLnBrk="1" fontAlgn="auto" hangingPunct="1">
                <a:spcBef>
                  <a:spcPts val="0"/>
                </a:spcBef>
                <a:spcAft>
                  <a:spcPts val="600"/>
                </a:spcAft>
                <a:defRPr/>
              </a:pPr>
              <a:endParaRPr lang="de-DE" sz="1300" b="1" dirty="0">
                <a:latin typeface="+mj-lt"/>
              </a:endParaRPr>
            </a:p>
          </p:txBody>
        </p:sp>
        <p:sp>
          <p:nvSpPr>
            <p:cNvPr id="25" name="Rectangle 8">
              <a:extLst>
                <a:ext uri="{FF2B5EF4-FFF2-40B4-BE49-F238E27FC236}">
                  <a16:creationId xmlns:a16="http://schemas.microsoft.com/office/drawing/2014/main" id="{8A2187ED-262F-443F-9EBD-ACE8324FB992}"/>
                </a:ext>
              </a:extLst>
            </p:cNvPr>
            <p:cNvSpPr>
              <a:spLocks noChangeArrowheads="1"/>
            </p:cNvSpPr>
            <p:nvPr/>
          </p:nvSpPr>
          <p:spPr bwMode="auto">
            <a:xfrm>
              <a:off x="1689464" y="624036"/>
              <a:ext cx="1368001" cy="65736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941388">
                <a:defRPr>
                  <a:solidFill>
                    <a:schemeClr val="tx1"/>
                  </a:solidFill>
                  <a:latin typeface="Arial" panose="020B0604020202020204" pitchFamily="34" charset="0"/>
                  <a:cs typeface="Arial" panose="020B0604020202020204" pitchFamily="34" charset="0"/>
                </a:defRPr>
              </a:lvl1pPr>
              <a:lvl2pPr marL="742950" indent="-285750" defTabSz="941388">
                <a:defRPr>
                  <a:solidFill>
                    <a:schemeClr val="tx1"/>
                  </a:solidFill>
                  <a:latin typeface="Arial" panose="020B0604020202020204" pitchFamily="34" charset="0"/>
                  <a:cs typeface="Arial" panose="020B0604020202020204" pitchFamily="34" charset="0"/>
                </a:defRPr>
              </a:lvl2pPr>
              <a:lvl3pPr marL="1143000" indent="-228600" defTabSz="941388">
                <a:defRPr>
                  <a:solidFill>
                    <a:schemeClr val="tx1"/>
                  </a:solidFill>
                  <a:latin typeface="Arial" panose="020B0604020202020204" pitchFamily="34" charset="0"/>
                  <a:cs typeface="Arial" panose="020B0604020202020204" pitchFamily="34" charset="0"/>
                </a:defRPr>
              </a:lvl3pPr>
              <a:lvl4pPr marL="1600200" indent="-228600" defTabSz="941388">
                <a:defRPr>
                  <a:solidFill>
                    <a:schemeClr val="tx1"/>
                  </a:solidFill>
                  <a:latin typeface="Arial" panose="020B0604020202020204" pitchFamily="34" charset="0"/>
                  <a:cs typeface="Arial" panose="020B0604020202020204" pitchFamily="34" charset="0"/>
                </a:defRPr>
              </a:lvl4pPr>
              <a:lvl5pPr marL="2057400" indent="-228600" defTabSz="941388">
                <a:defRPr>
                  <a:solidFill>
                    <a:schemeClr val="tx1"/>
                  </a:solidFill>
                  <a:latin typeface="Arial" panose="020B0604020202020204" pitchFamily="34" charset="0"/>
                  <a:cs typeface="Arial" panose="020B0604020202020204" pitchFamily="34" charset="0"/>
                </a:defRPr>
              </a:lvl5pPr>
              <a:lvl6pPr marL="25146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10000"/>
                </a:lnSpc>
              </a:pPr>
              <a:r>
                <a:rPr lang="de-DE" altLang="de-DE" sz="1200" dirty="0">
                  <a:solidFill>
                    <a:srgbClr val="FFFFFF"/>
                  </a:solidFill>
                  <a:latin typeface="+mj-lt"/>
                  <a:ea typeface="Geneva" panose="020B0503030404040204" pitchFamily="34" charset="0"/>
                  <a:cs typeface="Geneva" panose="020B0503030404040204" pitchFamily="34" charset="0"/>
                </a:rPr>
                <a:t>ELECTRICAL AND INDUSTRIAL </a:t>
              </a:r>
              <a:br>
                <a:rPr lang="de-DE" altLang="de-DE" sz="1200" dirty="0">
                  <a:solidFill>
                    <a:srgbClr val="FFFFFF"/>
                  </a:solidFill>
                  <a:latin typeface="+mj-lt"/>
                  <a:ea typeface="Geneva" panose="020B0503030404040204" pitchFamily="34" charset="0"/>
                  <a:cs typeface="Geneva" panose="020B0503030404040204" pitchFamily="34" charset="0"/>
                </a:rPr>
              </a:br>
              <a:r>
                <a:rPr lang="de-DE" altLang="de-DE" sz="1200" dirty="0">
                  <a:solidFill>
                    <a:srgbClr val="FFFFFF"/>
                  </a:solidFill>
                  <a:latin typeface="+mj-lt"/>
                  <a:ea typeface="Geneva" panose="020B0503030404040204" pitchFamily="34" charset="0"/>
                  <a:cs typeface="Geneva" panose="020B0503030404040204" pitchFamily="34" charset="0"/>
                </a:rPr>
                <a:t>ENGINEERING</a:t>
              </a:r>
            </a:p>
          </p:txBody>
        </p:sp>
        <p:sp>
          <p:nvSpPr>
            <p:cNvPr id="26" name="Rectangle 7">
              <a:extLst>
                <a:ext uri="{FF2B5EF4-FFF2-40B4-BE49-F238E27FC236}">
                  <a16:creationId xmlns:a16="http://schemas.microsoft.com/office/drawing/2014/main" id="{590FD7B3-E70F-41C3-9DF0-02712E6F93EB}"/>
                </a:ext>
              </a:extLst>
            </p:cNvPr>
            <p:cNvSpPr>
              <a:spLocks noChangeArrowheads="1"/>
            </p:cNvSpPr>
            <p:nvPr/>
          </p:nvSpPr>
          <p:spPr bwMode="auto">
            <a:xfrm>
              <a:off x="4572000" y="1562665"/>
              <a:ext cx="1368001" cy="363468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n-US" sz="1200" dirty="0">
                  <a:latin typeface="+mj-lt"/>
                </a:rPr>
                <a:t>Additive </a:t>
              </a:r>
              <a:br>
                <a:rPr lang="en-US" sz="1200" dirty="0">
                  <a:latin typeface="+mj-lt"/>
                </a:rPr>
              </a:br>
              <a:r>
                <a:rPr lang="en-US" sz="1200" dirty="0">
                  <a:latin typeface="+mj-lt"/>
                </a:rPr>
                <a:t>Manufacturing -Materials, </a:t>
              </a:r>
              <a:br>
                <a:rPr lang="en-US" sz="1200" dirty="0">
                  <a:latin typeface="+mj-lt"/>
                </a:rPr>
              </a:br>
              <a:r>
                <a:rPr lang="en-US" sz="1200" dirty="0">
                  <a:latin typeface="+mj-lt"/>
                </a:rPr>
                <a:t>Engineering and </a:t>
              </a:r>
              <a:br>
                <a:rPr lang="en-US" sz="1200" dirty="0">
                  <a:latin typeface="+mj-lt"/>
                </a:rPr>
              </a:br>
              <a:r>
                <a:rPr lang="en-US" sz="1200" dirty="0">
                  <a:latin typeface="+mj-lt"/>
                </a:rPr>
                <a:t>Lightweight Design</a:t>
              </a:r>
            </a:p>
            <a:p>
              <a:pPr eaLnBrk="1" hangingPunct="1">
                <a:spcAft>
                  <a:spcPts val="600"/>
                </a:spcAft>
              </a:pPr>
              <a:r>
                <a:rPr lang="en-US" sz="1200" dirty="0">
                  <a:latin typeface="+mj-lt"/>
                </a:rPr>
                <a:t>Automotive Engineering</a:t>
              </a:r>
            </a:p>
            <a:p>
              <a:pPr eaLnBrk="1" hangingPunct="1">
                <a:spcAft>
                  <a:spcPts val="600"/>
                </a:spcAft>
              </a:pPr>
              <a:r>
                <a:rPr lang="en-US" sz="1200" dirty="0">
                  <a:latin typeface="+mj-lt"/>
                </a:rPr>
                <a:t>Automotive and </a:t>
              </a:r>
            </a:p>
            <a:p>
              <a:pPr eaLnBrk="1" hangingPunct="1">
                <a:spcAft>
                  <a:spcPts val="600"/>
                </a:spcAft>
              </a:pPr>
              <a:r>
                <a:rPr lang="en-US" sz="1200" dirty="0">
                  <a:latin typeface="+mj-lt"/>
                </a:rPr>
                <a:t>Commercial Vehicle </a:t>
              </a:r>
              <a:br>
                <a:rPr lang="en-US" sz="1200" dirty="0">
                  <a:latin typeface="+mj-lt"/>
                </a:rPr>
              </a:br>
              <a:r>
                <a:rPr lang="en-US" sz="1200" dirty="0">
                  <a:latin typeface="+mj-lt"/>
                </a:rPr>
                <a:t>Engineering </a:t>
              </a:r>
            </a:p>
            <a:p>
              <a:pPr eaLnBrk="1" hangingPunct="1">
                <a:spcAft>
                  <a:spcPts val="600"/>
                </a:spcAft>
              </a:pPr>
              <a:r>
                <a:rPr lang="en-US" sz="1200" dirty="0">
                  <a:latin typeface="+mj-lt"/>
                </a:rPr>
                <a:t>Commercial Vehicle</a:t>
              </a:r>
              <a:br>
                <a:rPr lang="en-US" sz="1200" dirty="0">
                  <a:latin typeface="+mj-lt"/>
                </a:rPr>
              </a:br>
              <a:r>
                <a:rPr lang="en-US" sz="1200" dirty="0">
                  <a:latin typeface="+mj-lt"/>
                </a:rPr>
                <a:t>Engineering</a:t>
              </a:r>
            </a:p>
            <a:p>
              <a:pPr eaLnBrk="1" hangingPunct="1">
                <a:spcAft>
                  <a:spcPts val="600"/>
                </a:spcAft>
              </a:pPr>
              <a:r>
                <a:rPr lang="en-US" sz="1200" dirty="0">
                  <a:latin typeface="+mj-lt"/>
                </a:rPr>
                <a:t>Construction Engineering</a:t>
              </a:r>
            </a:p>
            <a:p>
              <a:pPr eaLnBrk="1" hangingPunct="1">
                <a:spcAft>
                  <a:spcPts val="600"/>
                </a:spcAft>
              </a:pPr>
              <a:r>
                <a:rPr lang="en-US" sz="1200" dirty="0">
                  <a:latin typeface="+mj-lt"/>
                </a:rPr>
                <a:t>Mechanical Engineering</a:t>
              </a:r>
            </a:p>
            <a:p>
              <a:pPr eaLnBrk="1" hangingPunct="1"/>
              <a:r>
                <a:rPr lang="de-DE" altLang="de-DE" sz="1200" b="1" dirty="0">
                  <a:latin typeface="+mj-lt"/>
                </a:rPr>
                <a:t>Architecture </a:t>
              </a:r>
            </a:p>
            <a:p>
              <a:pPr eaLnBrk="1" hangingPunct="1"/>
              <a:r>
                <a:rPr lang="de-DE" altLang="de-DE" sz="1200" b="1" dirty="0">
                  <a:latin typeface="+mj-lt"/>
                </a:rPr>
                <a:t>(</a:t>
              </a:r>
              <a:r>
                <a:rPr lang="de-DE" altLang="de-DE" sz="1200" b="1" dirty="0" err="1">
                  <a:latin typeface="+mj-lt"/>
                </a:rPr>
                <a:t>as</a:t>
              </a:r>
              <a:r>
                <a:rPr lang="de-DE" altLang="de-DE" sz="1200" b="1" dirty="0">
                  <a:latin typeface="+mj-lt"/>
                </a:rPr>
                <a:t> </a:t>
              </a:r>
              <a:r>
                <a:rPr lang="de-DE" altLang="de-DE" sz="1200" b="1" dirty="0" err="1">
                  <a:latin typeface="+mj-lt"/>
                </a:rPr>
                <a:t>of</a:t>
              </a:r>
              <a:r>
                <a:rPr lang="de-DE" altLang="de-DE" sz="1200" b="1" dirty="0">
                  <a:latin typeface="+mj-lt"/>
                </a:rPr>
                <a:t> </a:t>
              </a:r>
              <a:r>
                <a:rPr lang="de-DE" altLang="de-DE" sz="1200" b="1" dirty="0" err="1">
                  <a:latin typeface="+mj-lt"/>
                </a:rPr>
                <a:t>winter</a:t>
              </a:r>
              <a:r>
                <a:rPr lang="de-DE" altLang="de-DE" sz="1200" b="1" dirty="0">
                  <a:latin typeface="+mj-lt"/>
                </a:rPr>
                <a:t> </a:t>
              </a:r>
              <a:r>
                <a:rPr lang="de-DE" altLang="de-DE" sz="1200" b="1" dirty="0" err="1">
                  <a:latin typeface="+mj-lt"/>
                </a:rPr>
                <a:t>semester</a:t>
              </a:r>
              <a:r>
                <a:rPr lang="de-DE" altLang="de-DE" sz="1200" b="1" dirty="0">
                  <a:latin typeface="+mj-lt"/>
                </a:rPr>
                <a:t> </a:t>
              </a:r>
            </a:p>
            <a:p>
              <a:pPr eaLnBrk="1" hangingPunct="1"/>
              <a:r>
                <a:rPr lang="de-DE" altLang="de-DE" sz="1200" b="1" dirty="0">
                  <a:latin typeface="+mj-lt"/>
                </a:rPr>
                <a:t>2025/26)</a:t>
              </a: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p:txBody>
        </p:sp>
        <p:sp>
          <p:nvSpPr>
            <p:cNvPr id="27" name="Rectangle 8">
              <a:extLst>
                <a:ext uri="{FF2B5EF4-FFF2-40B4-BE49-F238E27FC236}">
                  <a16:creationId xmlns:a16="http://schemas.microsoft.com/office/drawing/2014/main" id="{F7BEB2C5-3D5A-4DB3-BC78-2DB810534696}"/>
                </a:ext>
              </a:extLst>
            </p:cNvPr>
            <p:cNvSpPr>
              <a:spLocks noChangeArrowheads="1"/>
            </p:cNvSpPr>
            <p:nvPr/>
          </p:nvSpPr>
          <p:spPr bwMode="auto">
            <a:xfrm>
              <a:off x="4569937" y="624036"/>
              <a:ext cx="1368001" cy="657361"/>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200" dirty="0">
                  <a:solidFill>
                    <a:srgbClr val="FFFFFF"/>
                  </a:solidFill>
                  <a:latin typeface="+mj-lt"/>
                </a:rPr>
                <a:t>MECHANICAL AND </a:t>
              </a:r>
            </a:p>
            <a:p>
              <a:pPr algn="ctr" eaLnBrk="1" hangingPunct="1"/>
              <a:r>
                <a:rPr lang="de-DE" altLang="de-DE" sz="1200" dirty="0">
                  <a:solidFill>
                    <a:srgbClr val="FFFFFF"/>
                  </a:solidFill>
                  <a:latin typeface="+mj-lt"/>
                </a:rPr>
                <a:t>CIVIL </a:t>
              </a:r>
              <a:br>
                <a:rPr lang="de-DE" altLang="de-DE" sz="1200" dirty="0">
                  <a:solidFill>
                    <a:srgbClr val="FFFFFF"/>
                  </a:solidFill>
                  <a:latin typeface="+mj-lt"/>
                </a:rPr>
              </a:br>
              <a:r>
                <a:rPr lang="de-DE" altLang="de-DE" sz="1200" dirty="0">
                  <a:solidFill>
                    <a:srgbClr val="FFFFFF"/>
                  </a:solidFill>
                  <a:latin typeface="+mj-lt"/>
                </a:rPr>
                <a:t>ENGINEERING</a:t>
              </a:r>
            </a:p>
          </p:txBody>
        </p:sp>
        <p:sp>
          <p:nvSpPr>
            <p:cNvPr id="28" name="Rectangle 7">
              <a:extLst>
                <a:ext uri="{FF2B5EF4-FFF2-40B4-BE49-F238E27FC236}">
                  <a16:creationId xmlns:a16="http://schemas.microsoft.com/office/drawing/2014/main" id="{BC766A26-CFEA-4139-92B2-CB6F3BF647DB}"/>
                </a:ext>
              </a:extLst>
            </p:cNvPr>
            <p:cNvSpPr>
              <a:spLocks noChangeArrowheads="1"/>
            </p:cNvSpPr>
            <p:nvPr/>
          </p:nvSpPr>
          <p:spPr bwMode="auto">
            <a:xfrm>
              <a:off x="3134072" y="1562664"/>
              <a:ext cx="1368001" cy="363468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de-DE" altLang="de-DE" sz="1200" dirty="0">
                  <a:latin typeface="+mj-lt"/>
                  <a:ea typeface="Geneva" panose="020B0503030404040204" pitchFamily="34" charset="0"/>
                  <a:cs typeface="Geneva" panose="020B0503030404040204" pitchFamily="34" charset="0"/>
                </a:rPr>
                <a:t>Computer Science  </a:t>
              </a:r>
            </a:p>
            <a:p>
              <a:pPr eaLnBrk="1" hangingPunct="1"/>
              <a:r>
                <a:rPr lang="de-DE" altLang="de-DE" sz="1200" dirty="0">
                  <a:latin typeface="+mj-lt"/>
                  <a:ea typeface="Geneva" panose="020B0503030404040204" pitchFamily="34" charset="0"/>
                  <a:cs typeface="Geneva" panose="020B0503030404040204" pitchFamily="34" charset="0"/>
                </a:rPr>
                <a:t>Automotive Computer </a:t>
              </a:r>
            </a:p>
            <a:p>
              <a:pPr eaLnBrk="1" hangingPunct="1"/>
              <a:r>
                <a:rPr lang="de-DE" altLang="de-DE" sz="1200" dirty="0">
                  <a:latin typeface="+mj-lt"/>
                  <a:ea typeface="Geneva" panose="020B0503030404040204" pitchFamily="34" charset="0"/>
                  <a:cs typeface="Geneva" panose="020B0503030404040204" pitchFamily="34" charset="0"/>
                </a:rPr>
                <a:t>Science</a:t>
              </a:r>
            </a:p>
            <a:p>
              <a:pPr eaLnBrk="1" hangingPunct="1">
                <a:spcBef>
                  <a:spcPts val="600"/>
                </a:spcBef>
              </a:pPr>
              <a:r>
                <a:rPr lang="de-DE" altLang="de-DE" sz="1200" dirty="0" err="1">
                  <a:latin typeface="+mj-lt"/>
                  <a:ea typeface="Geneva" panose="020B0503030404040204" pitchFamily="34" charset="0"/>
                  <a:cs typeface="Geneva" panose="020B0503030404040204" pitchFamily="34" charset="0"/>
                </a:rPr>
                <a:t>Artificial</a:t>
              </a:r>
              <a:r>
                <a:rPr lang="de-DE" altLang="de-DE" sz="1200" dirty="0">
                  <a:latin typeface="+mj-lt"/>
                  <a:ea typeface="Geneva" panose="020B0503030404040204" pitchFamily="34" charset="0"/>
                  <a:cs typeface="Geneva" panose="020B0503030404040204" pitchFamily="34" charset="0"/>
                </a:rPr>
                <a:t> </a:t>
              </a:r>
              <a:r>
                <a:rPr lang="de-DE" altLang="de-DE" sz="1200" dirty="0" err="1">
                  <a:latin typeface="+mj-lt"/>
                  <a:ea typeface="Geneva" panose="020B0503030404040204" pitchFamily="34" charset="0"/>
                  <a:cs typeface="Geneva" panose="020B0503030404040204" pitchFamily="34" charset="0"/>
                </a:rPr>
                <a:t>Intelligence</a:t>
              </a:r>
              <a:endParaRPr lang="de-DE" altLang="de-DE" sz="1200" dirty="0">
                <a:latin typeface="+mj-lt"/>
                <a:ea typeface="Geneva" panose="020B0503030404040204" pitchFamily="34" charset="0"/>
                <a:cs typeface="Geneva" panose="020B0503030404040204" pitchFamily="34" charset="0"/>
              </a:endParaRPr>
            </a:p>
            <a:p>
              <a:pPr eaLnBrk="1" hangingPunct="1">
                <a:spcBef>
                  <a:spcPts val="600"/>
                </a:spcBef>
              </a:pPr>
              <a:r>
                <a:rPr lang="de-DE" altLang="de-DE" sz="1200" dirty="0">
                  <a:latin typeface="+mj-lt"/>
                  <a:ea typeface="Geneva" panose="020B0503030404040204" pitchFamily="34" charset="0"/>
                  <a:cs typeface="Geneva" panose="020B0503030404040204" pitchFamily="34" charset="0"/>
                </a:rPr>
                <a:t>Business </a:t>
              </a:r>
              <a:r>
                <a:rPr lang="de-DE" altLang="de-DE" sz="1200" dirty="0" err="1">
                  <a:latin typeface="+mj-lt"/>
                  <a:ea typeface="Geneva" panose="020B0503030404040204" pitchFamily="34" charset="0"/>
                  <a:cs typeface="Geneva" panose="020B0503030404040204" pitchFamily="34" charset="0"/>
                </a:rPr>
                <a:t>Informatics</a:t>
              </a:r>
              <a:endParaRPr lang="de-DE" altLang="de-DE" sz="1200" dirty="0">
                <a:latin typeface="+mj-lt"/>
                <a:ea typeface="Geneva" panose="020B0503030404040204" pitchFamily="34" charset="0"/>
                <a:cs typeface="Geneva" panose="020B0503030404040204" pitchFamily="34" charset="0"/>
              </a:endParaRPr>
            </a:p>
            <a:p>
              <a:pPr eaLnBrk="1" hangingPunct="1">
                <a:spcBef>
                  <a:spcPts val="600"/>
                </a:spcBef>
              </a:pPr>
              <a:r>
                <a:rPr lang="de-DE" altLang="de-DE" sz="1200" dirty="0">
                  <a:latin typeface="+mj-lt"/>
                  <a:ea typeface="Geneva" panose="020B0503030404040204" pitchFamily="34" charset="0"/>
                  <a:cs typeface="Geneva" panose="020B0503030404040204" pitchFamily="34" charset="0"/>
                </a:rPr>
                <a:t>Digital Administration</a:t>
              </a:r>
              <a:br>
                <a:rPr lang="de-DE" altLang="de-DE" sz="1200" dirty="0">
                  <a:latin typeface="+mj-lt"/>
                  <a:ea typeface="Geneva" panose="020B0503030404040204" pitchFamily="34" charset="0"/>
                  <a:cs typeface="Geneva" panose="020B0503030404040204" pitchFamily="34" charset="0"/>
                </a:rPr>
              </a:br>
              <a:r>
                <a:rPr lang="de-DE" altLang="de-DE" sz="1200" dirty="0">
                  <a:latin typeface="+mj-lt"/>
                  <a:ea typeface="Geneva" panose="020B0503030404040204" pitchFamily="34" charset="0"/>
                  <a:cs typeface="Geneva" panose="020B0503030404040204" pitchFamily="34" charset="0"/>
                </a:rPr>
                <a:t>Management </a:t>
              </a:r>
            </a:p>
            <a:p>
              <a:pPr eaLnBrk="1" hangingPunct="1">
                <a:spcAft>
                  <a:spcPts val="600"/>
                </a:spcAft>
              </a:pPr>
              <a:br>
                <a:rPr lang="de-DE" altLang="de-DE" sz="1300" dirty="0">
                  <a:latin typeface="+mj-lt"/>
                  <a:ea typeface="Geneva" panose="020B0503030404040204" pitchFamily="34" charset="0"/>
                  <a:cs typeface="Geneva" panose="020B0503030404040204" pitchFamily="34" charset="0"/>
                </a:rPr>
              </a:br>
              <a:endParaRPr lang="de-DE" altLang="de-DE" sz="1300" dirty="0">
                <a:latin typeface="+mj-lt"/>
                <a:ea typeface="Geneva" panose="020B0503030404040204" pitchFamily="34" charset="0"/>
                <a:cs typeface="Geneva" panose="020B0503030404040204" pitchFamily="34" charset="0"/>
              </a:endParaRPr>
            </a:p>
          </p:txBody>
        </p:sp>
        <p:sp>
          <p:nvSpPr>
            <p:cNvPr id="29" name="Rectangle 8">
              <a:extLst>
                <a:ext uri="{FF2B5EF4-FFF2-40B4-BE49-F238E27FC236}">
                  <a16:creationId xmlns:a16="http://schemas.microsoft.com/office/drawing/2014/main" id="{0E1120B2-765E-4F0E-AAFE-01C5C30A3F87}"/>
                </a:ext>
              </a:extLst>
            </p:cNvPr>
            <p:cNvSpPr>
              <a:spLocks noChangeArrowheads="1"/>
            </p:cNvSpPr>
            <p:nvPr/>
          </p:nvSpPr>
          <p:spPr bwMode="auto">
            <a:xfrm>
              <a:off x="3129775" y="624036"/>
              <a:ext cx="1368001" cy="65736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200" dirty="0">
                  <a:solidFill>
                    <a:srgbClr val="FFFFFF"/>
                  </a:solidFill>
                  <a:latin typeface="+mj-lt"/>
                </a:rPr>
                <a:t>COMPUTER</a:t>
              </a:r>
              <a:br>
                <a:rPr lang="de-DE" altLang="de-DE" sz="1200" dirty="0">
                  <a:solidFill>
                    <a:srgbClr val="FFFFFF"/>
                  </a:solidFill>
                  <a:latin typeface="+mj-lt"/>
                </a:rPr>
              </a:br>
              <a:r>
                <a:rPr lang="de-DE" altLang="de-DE" sz="1200" dirty="0">
                  <a:solidFill>
                    <a:srgbClr val="FFFFFF"/>
                  </a:solidFill>
                  <a:latin typeface="+mj-lt"/>
                </a:rPr>
                <a:t>SCIENCE</a:t>
              </a:r>
            </a:p>
          </p:txBody>
        </p:sp>
        <p:sp>
          <p:nvSpPr>
            <p:cNvPr id="30" name="Rectangle 7">
              <a:extLst>
                <a:ext uri="{FF2B5EF4-FFF2-40B4-BE49-F238E27FC236}">
                  <a16:creationId xmlns:a16="http://schemas.microsoft.com/office/drawing/2014/main" id="{EE12EB7A-6367-4B05-A690-DA957A921171}"/>
                </a:ext>
              </a:extLst>
            </p:cNvPr>
            <p:cNvSpPr>
              <a:spLocks noChangeArrowheads="1"/>
            </p:cNvSpPr>
            <p:nvPr/>
          </p:nvSpPr>
          <p:spPr bwMode="auto">
            <a:xfrm>
              <a:off x="7452320" y="1562664"/>
              <a:ext cx="1368001" cy="363468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de-DE" altLang="de-DE" sz="1200" dirty="0">
                  <a:latin typeface="+mj-lt"/>
                </a:rPr>
                <a:t>Engineering </a:t>
              </a:r>
              <a:r>
                <a:rPr lang="de-DE" altLang="de-DE" sz="1200" dirty="0" err="1">
                  <a:latin typeface="+mj-lt"/>
                </a:rPr>
                <a:t>Psychology</a:t>
              </a:r>
              <a:endParaRPr lang="de-DE" altLang="de-DE" sz="1200" dirty="0">
                <a:latin typeface="+mj-lt"/>
              </a:endParaRPr>
            </a:p>
            <a:p>
              <a:pPr eaLnBrk="1" hangingPunct="1">
                <a:spcAft>
                  <a:spcPts val="600"/>
                </a:spcAft>
              </a:pPr>
              <a:r>
                <a:rPr lang="de-DE" altLang="de-DE" sz="1200" dirty="0">
                  <a:latin typeface="+mj-lt"/>
                </a:rPr>
                <a:t>Engineering </a:t>
              </a:r>
              <a:r>
                <a:rPr lang="de-DE" altLang="de-DE" sz="1200" dirty="0" err="1">
                  <a:latin typeface="+mj-lt"/>
                </a:rPr>
                <a:t>Pedagogy</a:t>
              </a:r>
              <a:r>
                <a:rPr lang="de-DE" altLang="de-DE" sz="1200" dirty="0">
                  <a:latin typeface="+mj-lt"/>
                </a:rPr>
                <a:t> </a:t>
              </a:r>
            </a:p>
            <a:p>
              <a:pPr eaLnBrk="1" hangingPunct="1">
                <a:spcAft>
                  <a:spcPts val="600"/>
                </a:spcAft>
              </a:pPr>
              <a:r>
                <a:rPr lang="de-DE" altLang="de-DE" sz="1200" dirty="0" err="1">
                  <a:latin typeface="+mj-lt"/>
                </a:rPr>
                <a:t>Midwifery</a:t>
              </a:r>
              <a:r>
                <a:rPr lang="de-DE" altLang="de-DE" sz="1200" dirty="0">
                  <a:latin typeface="+mj-lt"/>
                </a:rPr>
                <a:t> </a:t>
              </a:r>
              <a:r>
                <a:rPr lang="de-DE" altLang="de-DE" sz="1200" dirty="0" err="1">
                  <a:latin typeface="+mj-lt"/>
                </a:rPr>
                <a:t>for</a:t>
              </a:r>
              <a:r>
                <a:rPr lang="de-DE" altLang="de-DE" sz="1200" dirty="0">
                  <a:latin typeface="+mj-lt"/>
                </a:rPr>
                <a:t> </a:t>
              </a:r>
              <a:r>
                <a:rPr lang="de-DE" altLang="de-DE" sz="1200" dirty="0" err="1">
                  <a:latin typeface="+mj-lt"/>
                </a:rPr>
                <a:t>midwives</a:t>
              </a:r>
              <a:endParaRPr lang="de-DE" altLang="de-DE" sz="1200" dirty="0">
                <a:latin typeface="+mj-lt"/>
              </a:endParaRPr>
            </a:p>
            <a:p>
              <a:pPr eaLnBrk="1" hangingPunct="1"/>
              <a:r>
                <a:rPr lang="de-DE" altLang="de-DE" sz="1200" dirty="0">
                  <a:latin typeface="+mj-lt"/>
                </a:rPr>
                <a:t>New Media and Inter- </a:t>
              </a:r>
            </a:p>
            <a:p>
              <a:pPr eaLnBrk="1" hangingPunct="1"/>
              <a:r>
                <a:rPr lang="de-DE" altLang="de-DE" sz="1200" dirty="0" err="1">
                  <a:latin typeface="+mj-lt"/>
                </a:rPr>
                <a:t>cultural</a:t>
              </a:r>
              <a:r>
                <a:rPr lang="de-DE" altLang="de-DE" sz="1200" dirty="0">
                  <a:latin typeface="+mj-lt"/>
                </a:rPr>
                <a:t> Communication</a:t>
              </a:r>
            </a:p>
            <a:p>
              <a:pPr eaLnBrk="1" hangingPunct="1">
                <a:spcBef>
                  <a:spcPts val="600"/>
                </a:spcBef>
              </a:pPr>
              <a:r>
                <a:rPr lang="de-DE" altLang="de-DE" sz="1200" dirty="0" err="1">
                  <a:latin typeface="+mj-lt"/>
                </a:rPr>
                <a:t>Sign</a:t>
              </a:r>
              <a:r>
                <a:rPr lang="de-DE" altLang="de-DE" sz="1200" dirty="0">
                  <a:latin typeface="+mj-lt"/>
                </a:rPr>
                <a:t> Language</a:t>
              </a:r>
              <a:br>
                <a:rPr lang="de-DE" altLang="de-DE" sz="1200" dirty="0">
                  <a:latin typeface="+mj-lt"/>
                </a:rPr>
              </a:br>
              <a:r>
                <a:rPr lang="de-DE" altLang="de-DE" sz="1200" dirty="0" err="1">
                  <a:latin typeface="+mj-lt"/>
                </a:rPr>
                <a:t>Interpreting</a:t>
              </a:r>
              <a:endParaRPr lang="de-DE" altLang="de-DE" sz="1200" dirty="0">
                <a:latin typeface="+mj-lt"/>
              </a:endParaRPr>
            </a:p>
            <a:p>
              <a:pPr eaLnBrk="1" hangingPunct="1">
                <a:spcBef>
                  <a:spcPts val="600"/>
                </a:spcBef>
              </a:pPr>
              <a:r>
                <a:rPr lang="de-DE" altLang="de-DE" sz="1200" dirty="0" err="1">
                  <a:latin typeface="+mj-lt"/>
                </a:rPr>
                <a:t>Physician</a:t>
              </a:r>
              <a:r>
                <a:rPr lang="de-DE" altLang="de-DE" sz="1200" dirty="0">
                  <a:latin typeface="+mj-lt"/>
                </a:rPr>
                <a:t> </a:t>
              </a:r>
              <a:r>
                <a:rPr lang="de-DE" altLang="de-DE" sz="1200" dirty="0" err="1">
                  <a:latin typeface="+mj-lt"/>
                </a:rPr>
                <a:t>Assistant</a:t>
              </a:r>
              <a:endParaRPr lang="de-DE" altLang="de-DE" sz="1200" dirty="0">
                <a:latin typeface="+mj-lt"/>
              </a:endParaRPr>
            </a:p>
            <a:p>
              <a:pPr eaLnBrk="1" hangingPunct="1">
                <a:spcBef>
                  <a:spcPts val="600"/>
                </a:spcBef>
              </a:pPr>
              <a:r>
                <a:rPr lang="de-DE" altLang="de-DE" sz="1200" dirty="0" err="1">
                  <a:latin typeface="+mj-lt"/>
                </a:rPr>
                <a:t>Midwifery</a:t>
              </a:r>
              <a:endParaRPr lang="de-DE" altLang="de-DE" sz="1200" dirty="0">
                <a:latin typeface="+mj-lt"/>
              </a:endParaRPr>
            </a:p>
            <a:p>
              <a:pPr eaLnBrk="1" hangingPunct="1">
                <a:spcAft>
                  <a:spcPts val="600"/>
                </a:spcAft>
              </a:pPr>
              <a:endParaRPr lang="de-DE" altLang="de-DE" sz="1200" b="1" dirty="0">
                <a:latin typeface="+mj-lt"/>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p:txBody>
        </p:sp>
        <p:sp>
          <p:nvSpPr>
            <p:cNvPr id="31" name="Rectangle 8">
              <a:extLst>
                <a:ext uri="{FF2B5EF4-FFF2-40B4-BE49-F238E27FC236}">
                  <a16:creationId xmlns:a16="http://schemas.microsoft.com/office/drawing/2014/main" id="{D0CB184C-241E-4345-8CED-68789D4FE020}"/>
                </a:ext>
              </a:extLst>
            </p:cNvPr>
            <p:cNvSpPr>
              <a:spLocks noChangeArrowheads="1"/>
            </p:cNvSpPr>
            <p:nvPr/>
          </p:nvSpPr>
          <p:spPr bwMode="auto">
            <a:xfrm>
              <a:off x="7452320" y="627233"/>
              <a:ext cx="1368000" cy="65736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41388">
                <a:defRPr>
                  <a:solidFill>
                    <a:schemeClr val="tx1"/>
                  </a:solidFill>
                  <a:latin typeface="Arial" panose="020B0604020202020204" pitchFamily="34" charset="0"/>
                  <a:cs typeface="Arial" panose="020B0604020202020204" pitchFamily="34" charset="0"/>
                </a:defRPr>
              </a:lvl1pPr>
              <a:lvl2pPr marL="742950" indent="-285750" defTabSz="941388">
                <a:defRPr>
                  <a:solidFill>
                    <a:schemeClr val="tx1"/>
                  </a:solidFill>
                  <a:latin typeface="Arial" panose="020B0604020202020204" pitchFamily="34" charset="0"/>
                  <a:cs typeface="Arial" panose="020B0604020202020204" pitchFamily="34" charset="0"/>
                </a:defRPr>
              </a:lvl2pPr>
              <a:lvl3pPr marL="1143000" indent="-228600" defTabSz="941388">
                <a:defRPr>
                  <a:solidFill>
                    <a:schemeClr val="tx1"/>
                  </a:solidFill>
                  <a:latin typeface="Arial" panose="020B0604020202020204" pitchFamily="34" charset="0"/>
                  <a:cs typeface="Arial" panose="020B0604020202020204" pitchFamily="34" charset="0"/>
                </a:defRPr>
              </a:lvl3pPr>
              <a:lvl4pPr marL="1600200" indent="-228600" defTabSz="941388">
                <a:defRPr>
                  <a:solidFill>
                    <a:schemeClr val="tx1"/>
                  </a:solidFill>
                  <a:latin typeface="Arial" panose="020B0604020202020204" pitchFamily="34" charset="0"/>
                  <a:cs typeface="Arial" panose="020B0604020202020204" pitchFamily="34" charset="0"/>
                </a:defRPr>
              </a:lvl4pPr>
              <a:lvl5pPr marL="2057400" indent="-228600" defTabSz="941388">
                <a:defRPr>
                  <a:solidFill>
                    <a:schemeClr val="tx1"/>
                  </a:solidFill>
                  <a:latin typeface="Arial" panose="020B0604020202020204" pitchFamily="34" charset="0"/>
                  <a:cs typeface="Arial" panose="020B0604020202020204" pitchFamily="34" charset="0"/>
                </a:defRPr>
              </a:lvl5pPr>
              <a:lvl6pPr marL="25146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10000"/>
                </a:lnSpc>
              </a:pPr>
              <a:r>
                <a:rPr lang="de-DE" altLang="de-DE" sz="1200" dirty="0">
                  <a:solidFill>
                    <a:srgbClr val="FFFFFF"/>
                  </a:solidFill>
                  <a:latin typeface="+mj-lt"/>
                  <a:ea typeface="Geneva" panose="020B0503030404040204" pitchFamily="34" charset="0"/>
                  <a:cs typeface="Geneva" panose="020B0503030404040204" pitchFamily="34" charset="0"/>
                </a:rPr>
                <a:t>INTERDISCIPLINARY </a:t>
              </a:r>
              <a:br>
                <a:rPr lang="de-DE" altLang="de-DE" sz="1200" dirty="0">
                  <a:solidFill>
                    <a:srgbClr val="FFFFFF"/>
                  </a:solidFill>
                  <a:latin typeface="+mj-lt"/>
                  <a:ea typeface="Geneva" panose="020B0503030404040204" pitchFamily="34" charset="0"/>
                  <a:cs typeface="Geneva" panose="020B0503030404040204" pitchFamily="34" charset="0"/>
                </a:rPr>
              </a:br>
              <a:r>
                <a:rPr lang="de-DE" altLang="de-DE" sz="1200" dirty="0">
                  <a:solidFill>
                    <a:srgbClr val="FFFFFF"/>
                  </a:solidFill>
                  <a:latin typeface="+mj-lt"/>
                  <a:ea typeface="Geneva" panose="020B0503030404040204" pitchFamily="34" charset="0"/>
                  <a:cs typeface="Geneva" panose="020B0503030404040204" pitchFamily="34" charset="0"/>
                </a:rPr>
                <a:t>STUDIES</a:t>
              </a:r>
            </a:p>
          </p:txBody>
        </p:sp>
        <p:sp>
          <p:nvSpPr>
            <p:cNvPr id="32" name="Rectangle 8">
              <a:extLst>
                <a:ext uri="{FF2B5EF4-FFF2-40B4-BE49-F238E27FC236}">
                  <a16:creationId xmlns:a16="http://schemas.microsoft.com/office/drawing/2014/main" id="{ED204EF3-C1D7-4439-A630-136582807D16}"/>
                </a:ext>
              </a:extLst>
            </p:cNvPr>
            <p:cNvSpPr>
              <a:spLocks noChangeArrowheads="1"/>
            </p:cNvSpPr>
            <p:nvPr/>
          </p:nvSpPr>
          <p:spPr bwMode="auto">
            <a:xfrm>
              <a:off x="250412" y="1281396"/>
              <a:ext cx="8568800" cy="284407"/>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400" dirty="0">
                  <a:solidFill>
                    <a:srgbClr val="FFFFFF"/>
                  </a:solidFill>
                  <a:latin typeface="+mj-lt"/>
                  <a:ea typeface="Geneva" panose="020B0503030404040204" pitchFamily="34" charset="0"/>
                  <a:cs typeface="Geneva" panose="020B0503030404040204" pitchFamily="34" charset="0"/>
                </a:rPr>
                <a:t>BACHELOR</a:t>
              </a:r>
            </a:p>
          </p:txBody>
        </p:sp>
      </p:grpSp>
    </p:spTree>
    <p:extLst>
      <p:ext uri="{BB962C8B-B14F-4D97-AF65-F5344CB8AC3E}">
        <p14:creationId xmlns:p14="http://schemas.microsoft.com/office/powerpoint/2010/main" val="1724645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1E572C-41F8-4134-95C5-C7EB103F496A}"/>
              </a:ext>
            </a:extLst>
          </p:cNvPr>
          <p:cNvSpPr>
            <a:spLocks noGrp="1"/>
          </p:cNvSpPr>
          <p:nvPr>
            <p:ph type="title"/>
          </p:nvPr>
        </p:nvSpPr>
        <p:spPr/>
        <p:txBody>
          <a:bodyPr/>
          <a:lstStyle/>
          <a:p>
            <a:r>
              <a:rPr lang="de-DE" dirty="0" err="1"/>
              <a:t>Our</a:t>
            </a:r>
            <a:r>
              <a:rPr lang="de-DE" dirty="0"/>
              <a:t> </a:t>
            </a:r>
            <a:r>
              <a:rPr lang="de-DE" dirty="0" err="1"/>
              <a:t>courses</a:t>
            </a:r>
            <a:endParaRPr lang="de-DE" dirty="0"/>
          </a:p>
        </p:txBody>
      </p:sp>
      <p:sp>
        <p:nvSpPr>
          <p:cNvPr id="3" name="Datumsplatzhalter 2">
            <a:extLst>
              <a:ext uri="{FF2B5EF4-FFF2-40B4-BE49-F238E27FC236}">
                <a16:creationId xmlns:a16="http://schemas.microsoft.com/office/drawing/2014/main" id="{AD6FD9D0-0FBD-4838-B1E6-2D50B8A6FA1F}"/>
              </a:ext>
            </a:extLst>
          </p:cNvPr>
          <p:cNvSpPr>
            <a:spLocks noGrp="1"/>
          </p:cNvSpPr>
          <p:nvPr>
            <p:ph type="dt" sz="half" idx="10"/>
          </p:nvPr>
        </p:nvSpPr>
        <p:spPr/>
        <p:txBody>
          <a:bodyPr/>
          <a:lstStyle/>
          <a:p>
            <a:pPr>
              <a:defRPr/>
            </a:pPr>
            <a:fld id="{E65A049A-A538-47CA-A87C-50129DBE9F23}" type="datetime1">
              <a:rPr lang="de-DE" smtClean="0"/>
              <a:t>11.10.2024</a:t>
            </a:fld>
            <a:endParaRPr lang="en-US"/>
          </a:p>
        </p:txBody>
      </p:sp>
      <p:sp>
        <p:nvSpPr>
          <p:cNvPr id="4" name="Foliennummernplatzhalter 3">
            <a:extLst>
              <a:ext uri="{FF2B5EF4-FFF2-40B4-BE49-F238E27FC236}">
                <a16:creationId xmlns:a16="http://schemas.microsoft.com/office/drawing/2014/main" id="{814C25B0-1DD1-4393-9114-6E1DB25CC7E9}"/>
              </a:ext>
            </a:extLst>
          </p:cNvPr>
          <p:cNvSpPr>
            <a:spLocks noGrp="1"/>
          </p:cNvSpPr>
          <p:nvPr>
            <p:ph type="sldNum" sz="quarter" idx="12"/>
          </p:nvPr>
        </p:nvSpPr>
        <p:spPr>
          <a:xfrm>
            <a:off x="11329372" y="6354214"/>
            <a:ext cx="324058" cy="226591"/>
          </a:xfrm>
        </p:spPr>
        <p:txBody>
          <a:bodyPr/>
          <a:lstStyle/>
          <a:p>
            <a:pPr>
              <a:defRPr/>
            </a:pPr>
            <a:fld id="{637E4081-C9BE-4C87-BA09-749EDE8DC352}" type="slidenum">
              <a:rPr lang="en-US" smtClean="0"/>
              <a:t>19</a:t>
            </a:fld>
            <a:endParaRPr lang="en-US"/>
          </a:p>
        </p:txBody>
      </p:sp>
      <p:grpSp>
        <p:nvGrpSpPr>
          <p:cNvPr id="19" name="Gruppieren 16">
            <a:extLst>
              <a:ext uri="{FF2B5EF4-FFF2-40B4-BE49-F238E27FC236}">
                <a16:creationId xmlns:a16="http://schemas.microsoft.com/office/drawing/2014/main" id="{E3782BCD-AB40-4BFB-91A8-E2BE4C4D182A}"/>
              </a:ext>
            </a:extLst>
          </p:cNvPr>
          <p:cNvGrpSpPr>
            <a:grpSpLocks/>
          </p:cNvGrpSpPr>
          <p:nvPr/>
        </p:nvGrpSpPr>
        <p:grpSpPr bwMode="auto">
          <a:xfrm>
            <a:off x="202012" y="1416108"/>
            <a:ext cx="11823411" cy="3114420"/>
            <a:chOff x="249304" y="624035"/>
            <a:chExt cx="8571017" cy="2960387"/>
          </a:xfrm>
        </p:grpSpPr>
        <p:sp>
          <p:nvSpPr>
            <p:cNvPr id="20" name="Rectangle 7">
              <a:extLst>
                <a:ext uri="{FF2B5EF4-FFF2-40B4-BE49-F238E27FC236}">
                  <a16:creationId xmlns:a16="http://schemas.microsoft.com/office/drawing/2014/main" id="{7F577F24-922D-4050-888C-0908BC9468A5}"/>
                </a:ext>
              </a:extLst>
            </p:cNvPr>
            <p:cNvSpPr>
              <a:spLocks noChangeArrowheads="1"/>
            </p:cNvSpPr>
            <p:nvPr/>
          </p:nvSpPr>
          <p:spPr bwMode="auto">
            <a:xfrm>
              <a:off x="251520" y="1565802"/>
              <a:ext cx="1368001" cy="20186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n-US" altLang="de-DE" sz="1200" dirty="0">
                  <a:latin typeface="+mj-lt"/>
                </a:rPr>
                <a:t>Human Resources </a:t>
              </a:r>
              <a:br>
                <a:rPr lang="en-US" altLang="de-DE" sz="1200" dirty="0">
                  <a:latin typeface="+mj-lt"/>
                </a:rPr>
              </a:br>
              <a:r>
                <a:rPr lang="en-US" altLang="de-DE" sz="1200" dirty="0">
                  <a:latin typeface="+mj-lt"/>
                </a:rPr>
                <a:t>Management</a:t>
              </a:r>
            </a:p>
            <a:p>
              <a:pPr eaLnBrk="1" hangingPunct="1">
                <a:spcAft>
                  <a:spcPts val="600"/>
                </a:spcAft>
              </a:pPr>
              <a:r>
                <a:rPr lang="en-US" altLang="de-DE" sz="1200" dirty="0">
                  <a:latin typeface="+mj-lt"/>
                </a:rPr>
                <a:t>International Business</a:t>
              </a:r>
            </a:p>
            <a:p>
              <a:pPr eaLnBrk="1" hangingPunct="1">
                <a:spcAft>
                  <a:spcPts val="600"/>
                </a:spcAft>
              </a:pPr>
              <a:r>
                <a:rPr lang="en-US" altLang="de-DE" sz="1200" dirty="0">
                  <a:latin typeface="+mj-lt"/>
                </a:rPr>
                <a:t>Market-Oriented </a:t>
              </a:r>
              <a:br>
                <a:rPr lang="en-US" altLang="de-DE" sz="1200" dirty="0">
                  <a:latin typeface="+mj-lt"/>
                </a:rPr>
              </a:br>
              <a:r>
                <a:rPr lang="en-US" altLang="de-DE" sz="1200" dirty="0">
                  <a:latin typeface="+mj-lt"/>
                </a:rPr>
                <a:t>Management</a:t>
              </a:r>
            </a:p>
            <a:p>
              <a:pPr eaLnBrk="1" hangingPunct="1"/>
              <a:br>
                <a:rPr lang="de-DE" altLang="de-DE" sz="1200" dirty="0">
                  <a:latin typeface="+mj-lt"/>
                </a:rPr>
              </a:br>
              <a:br>
                <a:rPr lang="de-DE" altLang="de-DE" sz="1300" dirty="0">
                  <a:latin typeface="+mj-lt"/>
                  <a:ea typeface="Geneva" panose="020B0503030404040204" pitchFamily="34" charset="0"/>
                  <a:cs typeface="Geneva" panose="020B0503030404040204" pitchFamily="34" charset="0"/>
                </a:rPr>
              </a:b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p:txBody>
        </p:sp>
        <p:sp>
          <p:nvSpPr>
            <p:cNvPr id="21" name="Rectangle 8">
              <a:extLst>
                <a:ext uri="{FF2B5EF4-FFF2-40B4-BE49-F238E27FC236}">
                  <a16:creationId xmlns:a16="http://schemas.microsoft.com/office/drawing/2014/main" id="{907712CB-9FAF-480D-8BB0-2A3B6460F399}"/>
                </a:ext>
              </a:extLst>
            </p:cNvPr>
            <p:cNvSpPr>
              <a:spLocks noChangeArrowheads="1"/>
            </p:cNvSpPr>
            <p:nvPr/>
          </p:nvSpPr>
          <p:spPr bwMode="auto">
            <a:xfrm>
              <a:off x="249304" y="624035"/>
              <a:ext cx="1368001" cy="657361"/>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200" dirty="0">
                  <a:solidFill>
                    <a:srgbClr val="FFFFFF"/>
                  </a:solidFill>
                  <a:latin typeface="+mj-lt"/>
                  <a:ea typeface="Geneva" panose="020B0503030404040204" pitchFamily="34" charset="0"/>
                  <a:cs typeface="Geneva" panose="020B0503030404040204" pitchFamily="34" charset="0"/>
                </a:rPr>
                <a:t>BUSINESS </a:t>
              </a:r>
              <a:br>
                <a:rPr lang="de-DE" altLang="de-DE" sz="1200" dirty="0">
                  <a:solidFill>
                    <a:srgbClr val="FFFFFF"/>
                  </a:solidFill>
                  <a:latin typeface="+mj-lt"/>
                  <a:ea typeface="Geneva" panose="020B0503030404040204" pitchFamily="34" charset="0"/>
                  <a:cs typeface="Geneva" panose="020B0503030404040204" pitchFamily="34" charset="0"/>
                </a:rPr>
              </a:br>
              <a:r>
                <a:rPr lang="de-DE" altLang="de-DE" sz="1200" dirty="0">
                  <a:solidFill>
                    <a:srgbClr val="FFFFFF"/>
                  </a:solidFill>
                  <a:latin typeface="+mj-lt"/>
                  <a:ea typeface="Geneva" panose="020B0503030404040204" pitchFamily="34" charset="0"/>
                  <a:cs typeface="Geneva" panose="020B0503030404040204" pitchFamily="34" charset="0"/>
                </a:rPr>
                <a:t>ADMINISTRATION</a:t>
              </a:r>
            </a:p>
          </p:txBody>
        </p:sp>
        <p:sp>
          <p:nvSpPr>
            <p:cNvPr id="22" name="Rectangle 7">
              <a:extLst>
                <a:ext uri="{FF2B5EF4-FFF2-40B4-BE49-F238E27FC236}">
                  <a16:creationId xmlns:a16="http://schemas.microsoft.com/office/drawing/2014/main" id="{C44B1BE9-EC33-483C-8D3F-9B0C3BF9C307}"/>
                </a:ext>
              </a:extLst>
            </p:cNvPr>
            <p:cNvSpPr>
              <a:spLocks noChangeArrowheads="1"/>
            </p:cNvSpPr>
            <p:nvPr/>
          </p:nvSpPr>
          <p:spPr bwMode="auto">
            <a:xfrm>
              <a:off x="6012160" y="1562665"/>
              <a:ext cx="1368001" cy="20217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n-US" altLang="de-DE" sz="1200" dirty="0">
                  <a:latin typeface="+mj-lt"/>
                </a:rPr>
                <a:t>Clinical Social Work</a:t>
              </a:r>
            </a:p>
            <a:p>
              <a:pPr eaLnBrk="1" hangingPunct="1">
                <a:spcAft>
                  <a:spcPts val="600"/>
                </a:spcAft>
              </a:pPr>
              <a:r>
                <a:rPr lang="en-US" altLang="de-DE" sz="1200" dirty="0">
                  <a:latin typeface="+mj-lt"/>
                </a:rPr>
                <a:t>Shaping Diversity </a:t>
              </a: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p:txBody>
        </p:sp>
        <p:sp>
          <p:nvSpPr>
            <p:cNvPr id="23" name="Rectangle 8">
              <a:extLst>
                <a:ext uri="{FF2B5EF4-FFF2-40B4-BE49-F238E27FC236}">
                  <a16:creationId xmlns:a16="http://schemas.microsoft.com/office/drawing/2014/main" id="{E71D67E3-C62C-43EE-9685-67CC63E758B4}"/>
                </a:ext>
              </a:extLst>
            </p:cNvPr>
            <p:cNvSpPr>
              <a:spLocks noChangeArrowheads="1"/>
            </p:cNvSpPr>
            <p:nvPr/>
          </p:nvSpPr>
          <p:spPr bwMode="auto">
            <a:xfrm>
              <a:off x="6012160" y="627234"/>
              <a:ext cx="1368001" cy="657361"/>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41388">
                <a:defRPr>
                  <a:solidFill>
                    <a:schemeClr val="tx1"/>
                  </a:solidFill>
                  <a:latin typeface="Arial" panose="020B0604020202020204" pitchFamily="34" charset="0"/>
                  <a:cs typeface="Arial" panose="020B0604020202020204" pitchFamily="34" charset="0"/>
                </a:defRPr>
              </a:lvl1pPr>
              <a:lvl2pPr marL="742950" indent="-285750" defTabSz="941388">
                <a:defRPr>
                  <a:solidFill>
                    <a:schemeClr val="tx1"/>
                  </a:solidFill>
                  <a:latin typeface="Arial" panose="020B0604020202020204" pitchFamily="34" charset="0"/>
                  <a:cs typeface="Arial" panose="020B0604020202020204" pitchFamily="34" charset="0"/>
                </a:defRPr>
              </a:lvl2pPr>
              <a:lvl3pPr marL="1143000" indent="-228600" defTabSz="941388">
                <a:defRPr>
                  <a:solidFill>
                    <a:schemeClr val="tx1"/>
                  </a:solidFill>
                  <a:latin typeface="Arial" panose="020B0604020202020204" pitchFamily="34" charset="0"/>
                  <a:cs typeface="Arial" panose="020B0604020202020204" pitchFamily="34" charset="0"/>
                </a:defRPr>
              </a:lvl3pPr>
              <a:lvl4pPr marL="1600200" indent="-228600" defTabSz="941388">
                <a:defRPr>
                  <a:solidFill>
                    <a:schemeClr val="tx1"/>
                  </a:solidFill>
                  <a:latin typeface="Arial" panose="020B0604020202020204" pitchFamily="34" charset="0"/>
                  <a:cs typeface="Arial" panose="020B0604020202020204" pitchFamily="34" charset="0"/>
                </a:defRPr>
              </a:lvl4pPr>
              <a:lvl5pPr marL="2057400" indent="-228600" defTabSz="941388">
                <a:defRPr>
                  <a:solidFill>
                    <a:schemeClr val="tx1"/>
                  </a:solidFill>
                  <a:latin typeface="Arial" panose="020B0604020202020204" pitchFamily="34" charset="0"/>
                  <a:cs typeface="Arial" panose="020B0604020202020204" pitchFamily="34" charset="0"/>
                </a:defRPr>
              </a:lvl5pPr>
              <a:lvl6pPr marL="25146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10000"/>
                </a:lnSpc>
              </a:pPr>
              <a:r>
                <a:rPr lang="de-DE" altLang="de-DE" sz="1200" dirty="0">
                  <a:solidFill>
                    <a:srgbClr val="FFFFFF"/>
                  </a:solidFill>
                  <a:latin typeface="+mj-lt"/>
                  <a:ea typeface="Geneva" panose="020B0503030404040204" pitchFamily="34" charset="0"/>
                  <a:cs typeface="Geneva" panose="020B0503030404040204" pitchFamily="34" charset="0"/>
                </a:rPr>
                <a:t>SOCIAL WORK</a:t>
              </a:r>
            </a:p>
          </p:txBody>
        </p:sp>
        <p:sp>
          <p:nvSpPr>
            <p:cNvPr id="24" name="Rectangle 7">
              <a:extLst>
                <a:ext uri="{FF2B5EF4-FFF2-40B4-BE49-F238E27FC236}">
                  <a16:creationId xmlns:a16="http://schemas.microsoft.com/office/drawing/2014/main" id="{C9031015-6029-4A51-896C-90DA691819EC}"/>
                </a:ext>
              </a:extLst>
            </p:cNvPr>
            <p:cNvSpPr>
              <a:spLocks noChangeArrowheads="1"/>
            </p:cNvSpPr>
            <p:nvPr/>
          </p:nvSpPr>
          <p:spPr bwMode="auto">
            <a:xfrm>
              <a:off x="1692359" y="1562665"/>
              <a:ext cx="1367768" cy="20217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p>
              <a:pPr eaLnBrk="1" fontAlgn="auto" hangingPunct="1">
                <a:spcBef>
                  <a:spcPts val="0"/>
                </a:spcBef>
                <a:spcAft>
                  <a:spcPts val="600"/>
                </a:spcAft>
                <a:defRPr/>
              </a:pPr>
              <a:r>
                <a:rPr lang="en-US" altLang="de-DE" sz="1200" dirty="0">
                  <a:latin typeface="+mj-lt"/>
                </a:rPr>
                <a:t>Engineering and</a:t>
              </a:r>
              <a:br>
                <a:rPr lang="en-US" altLang="de-DE" sz="1200" dirty="0">
                  <a:latin typeface="+mj-lt"/>
                </a:rPr>
              </a:br>
              <a:r>
                <a:rPr lang="en-US" altLang="de-DE" sz="1200" dirty="0">
                  <a:latin typeface="+mj-lt"/>
                </a:rPr>
                <a:t>Management</a:t>
              </a:r>
            </a:p>
            <a:p>
              <a:pPr eaLnBrk="1" fontAlgn="auto" hangingPunct="1">
                <a:spcBef>
                  <a:spcPts val="0"/>
                </a:spcBef>
                <a:spcAft>
                  <a:spcPts val="600"/>
                </a:spcAft>
                <a:defRPr/>
              </a:pPr>
              <a:r>
                <a:rPr lang="en-US" altLang="de-DE" sz="1200" dirty="0">
                  <a:latin typeface="+mj-lt"/>
                </a:rPr>
                <a:t>Electrical Engineering and</a:t>
              </a:r>
              <a:br>
                <a:rPr lang="en-US" altLang="de-DE" sz="1200" dirty="0">
                  <a:latin typeface="+mj-lt"/>
                </a:rPr>
              </a:br>
              <a:r>
                <a:rPr lang="en-US" altLang="de-DE" sz="1200" dirty="0">
                  <a:latin typeface="+mj-lt"/>
                </a:rPr>
                <a:t>Information Technology  </a:t>
              </a:r>
            </a:p>
            <a:p>
              <a:pPr eaLnBrk="1" fontAlgn="auto" hangingPunct="1">
                <a:spcBef>
                  <a:spcPts val="0"/>
                </a:spcBef>
                <a:spcAft>
                  <a:spcPts val="600"/>
                </a:spcAft>
                <a:defRPr/>
              </a:pPr>
              <a:r>
                <a:rPr lang="en-US" altLang="de-DE" sz="1200" dirty="0">
                  <a:latin typeface="+mj-lt"/>
                </a:rPr>
                <a:t>Vehicle Electrical</a:t>
              </a:r>
              <a:br>
                <a:rPr lang="en-US" altLang="de-DE" sz="1200" dirty="0">
                  <a:latin typeface="+mj-lt"/>
                </a:rPr>
              </a:br>
              <a:r>
                <a:rPr lang="en-US" altLang="de-DE" sz="1200" dirty="0">
                  <a:latin typeface="+mj-lt"/>
                </a:rPr>
                <a:t>Distribution Systems</a:t>
              </a:r>
              <a:br>
                <a:rPr lang="en-US" altLang="de-DE" sz="1200" dirty="0">
                  <a:latin typeface="+mj-lt"/>
                </a:rPr>
              </a:br>
              <a:r>
                <a:rPr lang="en-US" altLang="de-DE" sz="1200" dirty="0">
                  <a:latin typeface="+mj-lt"/>
                </a:rPr>
                <a:t>Development</a:t>
              </a:r>
            </a:p>
            <a:p>
              <a:pPr eaLnBrk="1" fontAlgn="auto" hangingPunct="1">
                <a:spcBef>
                  <a:spcPts val="0"/>
                </a:spcBef>
                <a:defRPr/>
              </a:pPr>
              <a:r>
                <a:rPr lang="en-US" altLang="de-DE" sz="1200" dirty="0">
                  <a:latin typeface="+mj-lt"/>
                </a:rPr>
                <a:t>Sustainability and </a:t>
              </a:r>
            </a:p>
            <a:p>
              <a:pPr eaLnBrk="1" fontAlgn="auto" hangingPunct="1">
                <a:spcBef>
                  <a:spcPts val="0"/>
                </a:spcBef>
                <a:defRPr/>
              </a:pPr>
              <a:r>
                <a:rPr lang="en-US" altLang="de-DE" sz="1200" dirty="0">
                  <a:latin typeface="+mj-lt"/>
                </a:rPr>
                <a:t>Transformation</a:t>
              </a:r>
            </a:p>
            <a:p>
              <a:pPr eaLnBrk="1" fontAlgn="auto" hangingPunct="1">
                <a:spcBef>
                  <a:spcPts val="0"/>
                </a:spcBef>
                <a:spcAft>
                  <a:spcPts val="600"/>
                </a:spcAft>
                <a:defRPr/>
              </a:pPr>
              <a:endParaRPr lang="de-DE" sz="1300" b="1" dirty="0">
                <a:latin typeface="+mj-lt"/>
              </a:endParaRPr>
            </a:p>
          </p:txBody>
        </p:sp>
        <p:sp>
          <p:nvSpPr>
            <p:cNvPr id="25" name="Rectangle 8">
              <a:extLst>
                <a:ext uri="{FF2B5EF4-FFF2-40B4-BE49-F238E27FC236}">
                  <a16:creationId xmlns:a16="http://schemas.microsoft.com/office/drawing/2014/main" id="{8A2187ED-262F-443F-9EBD-ACE8324FB992}"/>
                </a:ext>
              </a:extLst>
            </p:cNvPr>
            <p:cNvSpPr>
              <a:spLocks noChangeArrowheads="1"/>
            </p:cNvSpPr>
            <p:nvPr/>
          </p:nvSpPr>
          <p:spPr bwMode="auto">
            <a:xfrm>
              <a:off x="1689464" y="624036"/>
              <a:ext cx="1368001" cy="65736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941388">
                <a:defRPr>
                  <a:solidFill>
                    <a:schemeClr val="tx1"/>
                  </a:solidFill>
                  <a:latin typeface="Arial" panose="020B0604020202020204" pitchFamily="34" charset="0"/>
                  <a:cs typeface="Arial" panose="020B0604020202020204" pitchFamily="34" charset="0"/>
                </a:defRPr>
              </a:lvl1pPr>
              <a:lvl2pPr marL="742950" indent="-285750" defTabSz="941388">
                <a:defRPr>
                  <a:solidFill>
                    <a:schemeClr val="tx1"/>
                  </a:solidFill>
                  <a:latin typeface="Arial" panose="020B0604020202020204" pitchFamily="34" charset="0"/>
                  <a:cs typeface="Arial" panose="020B0604020202020204" pitchFamily="34" charset="0"/>
                </a:defRPr>
              </a:lvl2pPr>
              <a:lvl3pPr marL="1143000" indent="-228600" defTabSz="941388">
                <a:defRPr>
                  <a:solidFill>
                    <a:schemeClr val="tx1"/>
                  </a:solidFill>
                  <a:latin typeface="Arial" panose="020B0604020202020204" pitchFamily="34" charset="0"/>
                  <a:cs typeface="Arial" panose="020B0604020202020204" pitchFamily="34" charset="0"/>
                </a:defRPr>
              </a:lvl3pPr>
              <a:lvl4pPr marL="1600200" indent="-228600" defTabSz="941388">
                <a:defRPr>
                  <a:solidFill>
                    <a:schemeClr val="tx1"/>
                  </a:solidFill>
                  <a:latin typeface="Arial" panose="020B0604020202020204" pitchFamily="34" charset="0"/>
                  <a:cs typeface="Arial" panose="020B0604020202020204" pitchFamily="34" charset="0"/>
                </a:defRPr>
              </a:lvl4pPr>
              <a:lvl5pPr marL="2057400" indent="-228600" defTabSz="941388">
                <a:defRPr>
                  <a:solidFill>
                    <a:schemeClr val="tx1"/>
                  </a:solidFill>
                  <a:latin typeface="Arial" panose="020B0604020202020204" pitchFamily="34" charset="0"/>
                  <a:cs typeface="Arial" panose="020B0604020202020204" pitchFamily="34" charset="0"/>
                </a:defRPr>
              </a:lvl5pPr>
              <a:lvl6pPr marL="25146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10000"/>
                </a:lnSpc>
              </a:pPr>
              <a:r>
                <a:rPr lang="de-DE" altLang="de-DE" sz="1200" dirty="0">
                  <a:solidFill>
                    <a:srgbClr val="FFFFFF"/>
                  </a:solidFill>
                  <a:latin typeface="+mj-lt"/>
                  <a:ea typeface="Geneva" panose="020B0503030404040204" pitchFamily="34" charset="0"/>
                  <a:cs typeface="Geneva" panose="020B0503030404040204" pitchFamily="34" charset="0"/>
                </a:rPr>
                <a:t>ELECTRICAL AND INDUSTRIAL </a:t>
              </a:r>
              <a:br>
                <a:rPr lang="de-DE" altLang="de-DE" sz="1200" dirty="0">
                  <a:solidFill>
                    <a:srgbClr val="FFFFFF"/>
                  </a:solidFill>
                  <a:latin typeface="+mj-lt"/>
                  <a:ea typeface="Geneva" panose="020B0503030404040204" pitchFamily="34" charset="0"/>
                  <a:cs typeface="Geneva" panose="020B0503030404040204" pitchFamily="34" charset="0"/>
                </a:rPr>
              </a:br>
              <a:r>
                <a:rPr lang="de-DE" altLang="de-DE" sz="1200" dirty="0">
                  <a:solidFill>
                    <a:srgbClr val="FFFFFF"/>
                  </a:solidFill>
                  <a:latin typeface="+mj-lt"/>
                  <a:ea typeface="Geneva" panose="020B0503030404040204" pitchFamily="34" charset="0"/>
                  <a:cs typeface="Geneva" panose="020B0503030404040204" pitchFamily="34" charset="0"/>
                </a:rPr>
                <a:t>ENGINEERING</a:t>
              </a:r>
            </a:p>
          </p:txBody>
        </p:sp>
        <p:sp>
          <p:nvSpPr>
            <p:cNvPr id="26" name="Rectangle 7">
              <a:extLst>
                <a:ext uri="{FF2B5EF4-FFF2-40B4-BE49-F238E27FC236}">
                  <a16:creationId xmlns:a16="http://schemas.microsoft.com/office/drawing/2014/main" id="{590FD7B3-E70F-41C3-9DF0-02712E6F93EB}"/>
                </a:ext>
              </a:extLst>
            </p:cNvPr>
            <p:cNvSpPr>
              <a:spLocks noChangeArrowheads="1"/>
            </p:cNvSpPr>
            <p:nvPr/>
          </p:nvSpPr>
          <p:spPr bwMode="auto">
            <a:xfrm>
              <a:off x="4572000" y="1562665"/>
              <a:ext cx="1368001" cy="201542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n-US" sz="1200" dirty="0">
                  <a:latin typeface="+mj-lt"/>
                </a:rPr>
                <a:t>Lightweight Design </a:t>
              </a:r>
              <a:br>
                <a:rPr lang="en-US" sz="1200" dirty="0">
                  <a:latin typeface="+mj-lt"/>
                </a:rPr>
              </a:br>
              <a:r>
                <a:rPr lang="en-US" sz="1200" dirty="0">
                  <a:latin typeface="+mj-lt"/>
                </a:rPr>
                <a:t>and Simulation</a:t>
              </a:r>
            </a:p>
            <a:p>
              <a:pPr eaLnBrk="1" hangingPunct="1">
                <a:spcAft>
                  <a:spcPts val="600"/>
                </a:spcAft>
              </a:pPr>
              <a:r>
                <a:rPr lang="en-US" sz="1200" dirty="0">
                  <a:latin typeface="+mj-lt"/>
                </a:rPr>
                <a:t>Automotive and </a:t>
              </a:r>
              <a:br>
                <a:rPr lang="en-US" sz="1200" dirty="0">
                  <a:latin typeface="+mj-lt"/>
                </a:rPr>
              </a:br>
              <a:r>
                <a:rPr lang="en-US" sz="1200" dirty="0">
                  <a:latin typeface="+mj-lt"/>
                </a:rPr>
                <a:t>Commercial Vehicle </a:t>
              </a:r>
              <a:br>
                <a:rPr lang="en-US" sz="1200" dirty="0">
                  <a:latin typeface="+mj-lt"/>
                </a:rPr>
              </a:br>
              <a:r>
                <a:rPr lang="en-US" sz="1200" dirty="0">
                  <a:latin typeface="+mj-lt"/>
                </a:rPr>
                <a:t>Engineering</a:t>
              </a: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p:txBody>
        </p:sp>
        <p:sp>
          <p:nvSpPr>
            <p:cNvPr id="27" name="Rectangle 8">
              <a:extLst>
                <a:ext uri="{FF2B5EF4-FFF2-40B4-BE49-F238E27FC236}">
                  <a16:creationId xmlns:a16="http://schemas.microsoft.com/office/drawing/2014/main" id="{F7BEB2C5-3D5A-4DB3-BC78-2DB810534696}"/>
                </a:ext>
              </a:extLst>
            </p:cNvPr>
            <p:cNvSpPr>
              <a:spLocks noChangeArrowheads="1"/>
            </p:cNvSpPr>
            <p:nvPr/>
          </p:nvSpPr>
          <p:spPr bwMode="auto">
            <a:xfrm>
              <a:off x="4569937" y="624036"/>
              <a:ext cx="1368001" cy="657361"/>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200" dirty="0">
                  <a:solidFill>
                    <a:srgbClr val="FFFFFF"/>
                  </a:solidFill>
                  <a:latin typeface="+mj-lt"/>
                </a:rPr>
                <a:t>MECHANICAL AND </a:t>
              </a:r>
            </a:p>
            <a:p>
              <a:pPr algn="ctr" eaLnBrk="1" hangingPunct="1"/>
              <a:r>
                <a:rPr lang="de-DE" altLang="de-DE" sz="1200" dirty="0">
                  <a:solidFill>
                    <a:srgbClr val="FFFFFF"/>
                  </a:solidFill>
                  <a:latin typeface="+mj-lt"/>
                </a:rPr>
                <a:t>CIVIL </a:t>
              </a:r>
              <a:br>
                <a:rPr lang="de-DE" altLang="de-DE" sz="1200" dirty="0">
                  <a:solidFill>
                    <a:srgbClr val="FFFFFF"/>
                  </a:solidFill>
                  <a:latin typeface="+mj-lt"/>
                </a:rPr>
              </a:br>
              <a:r>
                <a:rPr lang="de-DE" altLang="de-DE" sz="1200" dirty="0">
                  <a:solidFill>
                    <a:srgbClr val="FFFFFF"/>
                  </a:solidFill>
                  <a:latin typeface="+mj-lt"/>
                </a:rPr>
                <a:t>ENGINEERING</a:t>
              </a:r>
            </a:p>
          </p:txBody>
        </p:sp>
        <p:sp>
          <p:nvSpPr>
            <p:cNvPr id="28" name="Rectangle 7">
              <a:extLst>
                <a:ext uri="{FF2B5EF4-FFF2-40B4-BE49-F238E27FC236}">
                  <a16:creationId xmlns:a16="http://schemas.microsoft.com/office/drawing/2014/main" id="{BC766A26-CFEA-4139-92B2-CB6F3BF647DB}"/>
                </a:ext>
              </a:extLst>
            </p:cNvPr>
            <p:cNvSpPr>
              <a:spLocks noChangeArrowheads="1"/>
            </p:cNvSpPr>
            <p:nvPr/>
          </p:nvSpPr>
          <p:spPr bwMode="auto">
            <a:xfrm>
              <a:off x="3134072" y="1562665"/>
              <a:ext cx="1368001" cy="202175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n-US" altLang="de-DE" sz="1200" dirty="0">
                  <a:latin typeface="+mj-lt"/>
                  <a:ea typeface="Geneva" panose="020B0503030404040204" pitchFamily="34" charset="0"/>
                  <a:cs typeface="Geneva" panose="020B0503030404040204" pitchFamily="34" charset="0"/>
                </a:rPr>
                <a:t>Computer Science </a:t>
              </a:r>
            </a:p>
            <a:p>
              <a:pPr eaLnBrk="1" hangingPunct="1">
                <a:spcAft>
                  <a:spcPts val="600"/>
                </a:spcAft>
              </a:pPr>
              <a:r>
                <a:rPr lang="en-US" altLang="de-DE" sz="1200" dirty="0">
                  <a:latin typeface="+mj-lt"/>
                  <a:ea typeface="Geneva" panose="020B0503030404040204" pitchFamily="34" charset="0"/>
                  <a:cs typeface="Geneva" panose="020B0503030404040204" pitchFamily="34" charset="0"/>
                </a:rPr>
                <a:t>Systems Engineering</a:t>
              </a:r>
            </a:p>
            <a:p>
              <a:pPr eaLnBrk="1" hangingPunct="1">
                <a:spcAft>
                  <a:spcPts val="600"/>
                </a:spcAft>
              </a:pPr>
              <a:r>
                <a:rPr lang="en-US" altLang="de-DE" sz="1200" dirty="0">
                  <a:latin typeface="+mj-lt"/>
                  <a:ea typeface="Geneva" panose="020B0503030404040204" pitchFamily="34" charset="0"/>
                  <a:cs typeface="Geneva" panose="020B0503030404040204" pitchFamily="34" charset="0"/>
                </a:rPr>
                <a:t>Business Informatics</a:t>
              </a:r>
            </a:p>
            <a:p>
              <a:pPr eaLnBrk="1" hangingPunct="1">
                <a:spcAft>
                  <a:spcPts val="600"/>
                </a:spcAft>
              </a:pPr>
              <a:br>
                <a:rPr lang="de-DE" altLang="de-DE" sz="1300" dirty="0">
                  <a:latin typeface="+mj-lt"/>
                  <a:ea typeface="Geneva" panose="020B0503030404040204" pitchFamily="34" charset="0"/>
                  <a:cs typeface="Geneva" panose="020B0503030404040204" pitchFamily="34" charset="0"/>
                </a:rPr>
              </a:br>
              <a:endParaRPr lang="de-DE" altLang="de-DE" sz="1300" dirty="0">
                <a:latin typeface="+mj-lt"/>
                <a:ea typeface="Geneva" panose="020B0503030404040204" pitchFamily="34" charset="0"/>
                <a:cs typeface="Geneva" panose="020B0503030404040204" pitchFamily="34" charset="0"/>
              </a:endParaRPr>
            </a:p>
          </p:txBody>
        </p:sp>
        <p:sp>
          <p:nvSpPr>
            <p:cNvPr id="29" name="Rectangle 8">
              <a:extLst>
                <a:ext uri="{FF2B5EF4-FFF2-40B4-BE49-F238E27FC236}">
                  <a16:creationId xmlns:a16="http://schemas.microsoft.com/office/drawing/2014/main" id="{0E1120B2-765E-4F0E-AAFE-01C5C30A3F87}"/>
                </a:ext>
              </a:extLst>
            </p:cNvPr>
            <p:cNvSpPr>
              <a:spLocks noChangeArrowheads="1"/>
            </p:cNvSpPr>
            <p:nvPr/>
          </p:nvSpPr>
          <p:spPr bwMode="auto">
            <a:xfrm>
              <a:off x="3129775" y="624036"/>
              <a:ext cx="1368001" cy="65736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200" dirty="0">
                  <a:solidFill>
                    <a:srgbClr val="FFFFFF"/>
                  </a:solidFill>
                  <a:latin typeface="+mj-lt"/>
                </a:rPr>
                <a:t>COMPUTER</a:t>
              </a:r>
              <a:br>
                <a:rPr lang="de-DE" altLang="de-DE" sz="1200" dirty="0">
                  <a:solidFill>
                    <a:srgbClr val="FFFFFF"/>
                  </a:solidFill>
                  <a:latin typeface="+mj-lt"/>
                </a:rPr>
              </a:br>
              <a:r>
                <a:rPr lang="de-DE" altLang="de-DE" sz="1200" dirty="0">
                  <a:solidFill>
                    <a:srgbClr val="FFFFFF"/>
                  </a:solidFill>
                  <a:latin typeface="+mj-lt"/>
                </a:rPr>
                <a:t>SCIENCE</a:t>
              </a:r>
            </a:p>
          </p:txBody>
        </p:sp>
        <p:sp>
          <p:nvSpPr>
            <p:cNvPr id="30" name="Rectangle 7">
              <a:extLst>
                <a:ext uri="{FF2B5EF4-FFF2-40B4-BE49-F238E27FC236}">
                  <a16:creationId xmlns:a16="http://schemas.microsoft.com/office/drawing/2014/main" id="{EE12EB7A-6367-4B05-A690-DA957A921171}"/>
                </a:ext>
              </a:extLst>
            </p:cNvPr>
            <p:cNvSpPr>
              <a:spLocks noChangeArrowheads="1"/>
            </p:cNvSpPr>
            <p:nvPr/>
          </p:nvSpPr>
          <p:spPr bwMode="auto">
            <a:xfrm>
              <a:off x="7452320" y="1562664"/>
              <a:ext cx="1368001" cy="20217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endParaRPr lang="de-DE" altLang="de-DE" sz="1200" b="1" dirty="0">
                <a:latin typeface="+mj-lt"/>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a:p>
              <a:pPr eaLnBrk="1" hangingPunct="1">
                <a:spcAft>
                  <a:spcPts val="600"/>
                </a:spcAft>
              </a:pPr>
              <a:endParaRPr lang="de-DE" altLang="de-DE" sz="1300" dirty="0">
                <a:latin typeface="+mj-lt"/>
                <a:ea typeface="Geneva" panose="020B0503030404040204" pitchFamily="34" charset="0"/>
                <a:cs typeface="Geneva" panose="020B0503030404040204" pitchFamily="34" charset="0"/>
              </a:endParaRPr>
            </a:p>
          </p:txBody>
        </p:sp>
        <p:sp>
          <p:nvSpPr>
            <p:cNvPr id="31" name="Rectangle 8">
              <a:extLst>
                <a:ext uri="{FF2B5EF4-FFF2-40B4-BE49-F238E27FC236}">
                  <a16:creationId xmlns:a16="http://schemas.microsoft.com/office/drawing/2014/main" id="{D0CB184C-241E-4345-8CED-68789D4FE020}"/>
                </a:ext>
              </a:extLst>
            </p:cNvPr>
            <p:cNvSpPr>
              <a:spLocks noChangeArrowheads="1"/>
            </p:cNvSpPr>
            <p:nvPr/>
          </p:nvSpPr>
          <p:spPr bwMode="auto">
            <a:xfrm>
              <a:off x="7452320" y="627233"/>
              <a:ext cx="1368000" cy="65736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41388">
                <a:defRPr>
                  <a:solidFill>
                    <a:schemeClr val="tx1"/>
                  </a:solidFill>
                  <a:latin typeface="Arial" panose="020B0604020202020204" pitchFamily="34" charset="0"/>
                  <a:cs typeface="Arial" panose="020B0604020202020204" pitchFamily="34" charset="0"/>
                </a:defRPr>
              </a:lvl1pPr>
              <a:lvl2pPr marL="742950" indent="-285750" defTabSz="941388">
                <a:defRPr>
                  <a:solidFill>
                    <a:schemeClr val="tx1"/>
                  </a:solidFill>
                  <a:latin typeface="Arial" panose="020B0604020202020204" pitchFamily="34" charset="0"/>
                  <a:cs typeface="Arial" panose="020B0604020202020204" pitchFamily="34" charset="0"/>
                </a:defRPr>
              </a:lvl2pPr>
              <a:lvl3pPr marL="1143000" indent="-228600" defTabSz="941388">
                <a:defRPr>
                  <a:solidFill>
                    <a:schemeClr val="tx1"/>
                  </a:solidFill>
                  <a:latin typeface="Arial" panose="020B0604020202020204" pitchFamily="34" charset="0"/>
                  <a:cs typeface="Arial" panose="020B0604020202020204" pitchFamily="34" charset="0"/>
                </a:defRPr>
              </a:lvl3pPr>
              <a:lvl4pPr marL="1600200" indent="-228600" defTabSz="941388">
                <a:defRPr>
                  <a:solidFill>
                    <a:schemeClr val="tx1"/>
                  </a:solidFill>
                  <a:latin typeface="Arial" panose="020B0604020202020204" pitchFamily="34" charset="0"/>
                  <a:cs typeface="Arial" panose="020B0604020202020204" pitchFamily="34" charset="0"/>
                </a:defRPr>
              </a:lvl4pPr>
              <a:lvl5pPr marL="2057400" indent="-228600" defTabSz="941388">
                <a:defRPr>
                  <a:solidFill>
                    <a:schemeClr val="tx1"/>
                  </a:solidFill>
                  <a:latin typeface="Arial" panose="020B0604020202020204" pitchFamily="34" charset="0"/>
                  <a:cs typeface="Arial" panose="020B0604020202020204" pitchFamily="34" charset="0"/>
                </a:defRPr>
              </a:lvl5pPr>
              <a:lvl6pPr marL="25146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10000"/>
                </a:lnSpc>
              </a:pPr>
              <a:r>
                <a:rPr lang="de-DE" altLang="de-DE" sz="1200" dirty="0">
                  <a:solidFill>
                    <a:srgbClr val="FFFFFF"/>
                  </a:solidFill>
                  <a:latin typeface="+mj-lt"/>
                  <a:ea typeface="Geneva" panose="020B0503030404040204" pitchFamily="34" charset="0"/>
                  <a:cs typeface="Geneva" panose="020B0503030404040204" pitchFamily="34" charset="0"/>
                </a:rPr>
                <a:t>INTERDISCIPLINARY </a:t>
              </a:r>
              <a:br>
                <a:rPr lang="de-DE" altLang="de-DE" sz="1200" dirty="0">
                  <a:solidFill>
                    <a:srgbClr val="FFFFFF"/>
                  </a:solidFill>
                  <a:latin typeface="+mj-lt"/>
                  <a:ea typeface="Geneva" panose="020B0503030404040204" pitchFamily="34" charset="0"/>
                  <a:cs typeface="Geneva" panose="020B0503030404040204" pitchFamily="34" charset="0"/>
                </a:rPr>
              </a:br>
              <a:r>
                <a:rPr lang="de-DE" altLang="de-DE" sz="1200" dirty="0">
                  <a:solidFill>
                    <a:srgbClr val="FFFFFF"/>
                  </a:solidFill>
                  <a:latin typeface="+mj-lt"/>
                  <a:ea typeface="Geneva" panose="020B0503030404040204" pitchFamily="34" charset="0"/>
                  <a:cs typeface="Geneva" panose="020B0503030404040204" pitchFamily="34" charset="0"/>
                </a:rPr>
                <a:t>STUDIES</a:t>
              </a:r>
            </a:p>
          </p:txBody>
        </p:sp>
        <p:sp>
          <p:nvSpPr>
            <p:cNvPr id="32" name="Rectangle 8">
              <a:extLst>
                <a:ext uri="{FF2B5EF4-FFF2-40B4-BE49-F238E27FC236}">
                  <a16:creationId xmlns:a16="http://schemas.microsoft.com/office/drawing/2014/main" id="{ED204EF3-C1D7-4439-A630-136582807D16}"/>
                </a:ext>
              </a:extLst>
            </p:cNvPr>
            <p:cNvSpPr>
              <a:spLocks noChangeArrowheads="1"/>
            </p:cNvSpPr>
            <p:nvPr/>
          </p:nvSpPr>
          <p:spPr bwMode="auto">
            <a:xfrm>
              <a:off x="250412" y="1281396"/>
              <a:ext cx="8568800" cy="284407"/>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400" dirty="0">
                  <a:solidFill>
                    <a:srgbClr val="FFFFFF"/>
                  </a:solidFill>
                  <a:latin typeface="+mj-lt"/>
                  <a:ea typeface="Geneva" panose="020B0503030404040204" pitchFamily="34" charset="0"/>
                  <a:cs typeface="Geneva" panose="020B0503030404040204" pitchFamily="34" charset="0"/>
                </a:rPr>
                <a:t>MASTER</a:t>
              </a:r>
            </a:p>
          </p:txBody>
        </p:sp>
      </p:grpSp>
      <p:sp>
        <p:nvSpPr>
          <p:cNvPr id="33" name="Rectangle 7">
            <a:extLst>
              <a:ext uri="{FF2B5EF4-FFF2-40B4-BE49-F238E27FC236}">
                <a16:creationId xmlns:a16="http://schemas.microsoft.com/office/drawing/2014/main" id="{826AFBF9-7DB2-405C-A143-2FA49C096F44}"/>
              </a:ext>
            </a:extLst>
          </p:cNvPr>
          <p:cNvSpPr>
            <a:spLocks noChangeArrowheads="1"/>
          </p:cNvSpPr>
          <p:nvPr/>
        </p:nvSpPr>
        <p:spPr bwMode="auto">
          <a:xfrm>
            <a:off x="200542" y="4875447"/>
            <a:ext cx="11868203" cy="96725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de-DE" altLang="de-DE" sz="1200" b="1" dirty="0">
                <a:latin typeface="+mj-lt"/>
                <a:ea typeface="Geneva" panose="020B0503030404040204" pitchFamily="34" charset="0"/>
                <a:cs typeface="Geneva" panose="020B0503030404040204" pitchFamily="34" charset="0"/>
              </a:rPr>
              <a:t>BACHELOR</a:t>
            </a:r>
            <a:r>
              <a:rPr lang="de-DE" altLang="de-DE" sz="1200" dirty="0">
                <a:latin typeface="+mj-lt"/>
                <a:ea typeface="Geneva" panose="020B0503030404040204" pitchFamily="34" charset="0"/>
                <a:cs typeface="Geneva" panose="020B0503030404040204" pitchFamily="34" charset="0"/>
              </a:rPr>
              <a:t>	</a:t>
            </a:r>
            <a:r>
              <a:rPr lang="en-US" altLang="de-DE" sz="1200" dirty="0">
                <a:latin typeface="+mj-lt"/>
                <a:ea typeface="Geneva" panose="020B0503030404040204" pitchFamily="34" charset="0"/>
                <a:cs typeface="Geneva" panose="020B0503030404040204" pitchFamily="34" charset="0"/>
              </a:rPr>
              <a:t>Engineering and Management, Engineering and Management - Energy and Logistics</a:t>
            </a:r>
          </a:p>
          <a:p>
            <a:pPr eaLnBrk="1" hangingPunct="1">
              <a:spcAft>
                <a:spcPts val="0"/>
              </a:spcAft>
            </a:pPr>
            <a:r>
              <a:rPr lang="de-DE" altLang="de-DE" sz="1200" b="1" dirty="0">
                <a:latin typeface="+mj-lt"/>
                <a:ea typeface="Geneva" panose="020B0503030404040204" pitchFamily="34" charset="0"/>
                <a:cs typeface="Geneva" panose="020B0503030404040204" pitchFamily="34" charset="0"/>
              </a:rPr>
              <a:t>MASTER</a:t>
            </a:r>
            <a:r>
              <a:rPr lang="de-DE" altLang="de-DE" sz="1200" dirty="0">
                <a:latin typeface="+mj-lt"/>
                <a:ea typeface="Geneva" panose="020B0503030404040204" pitchFamily="34" charset="0"/>
                <a:cs typeface="Geneva" panose="020B0503030404040204" pitchFamily="34" charset="0"/>
              </a:rPr>
              <a:t>	</a:t>
            </a:r>
            <a:r>
              <a:rPr lang="en-US" altLang="de-DE" sz="1200" dirty="0">
                <a:latin typeface="+mj-lt"/>
                <a:ea typeface="Geneva" panose="020B0503030404040204" pitchFamily="34" charset="0"/>
                <a:cs typeface="Geneva" panose="020B0503030404040204" pitchFamily="34" charset="0"/>
              </a:rPr>
              <a:t>Digital Corporate Management, Process Management and Resource Efficiency, Simulation Based Engineering, </a:t>
            </a:r>
          </a:p>
          <a:p>
            <a:pPr eaLnBrk="1" hangingPunct="1">
              <a:spcAft>
                <a:spcPts val="0"/>
              </a:spcAft>
            </a:pPr>
            <a:r>
              <a:rPr lang="en-US" altLang="de-DE" sz="1200" dirty="0">
                <a:latin typeface="+mj-lt"/>
                <a:ea typeface="Geneva" panose="020B0503030404040204" pitchFamily="34" charset="0"/>
                <a:cs typeface="Geneva" panose="020B0503030404040204" pitchFamily="34" charset="0"/>
              </a:rPr>
              <a:t>	Systems and Project Management, Value-Based Production Management </a:t>
            </a:r>
            <a:endParaRPr lang="de-DE" altLang="de-DE" sz="1200" dirty="0">
              <a:latin typeface="+mj-lt"/>
              <a:ea typeface="Geneva" panose="020B0503030404040204" pitchFamily="34" charset="0"/>
              <a:cs typeface="Geneva" panose="020B0503030404040204" pitchFamily="34" charset="0"/>
            </a:endParaRPr>
          </a:p>
        </p:txBody>
      </p:sp>
      <p:sp>
        <p:nvSpPr>
          <p:cNvPr id="34" name="Rectangle 8">
            <a:extLst>
              <a:ext uri="{FF2B5EF4-FFF2-40B4-BE49-F238E27FC236}">
                <a16:creationId xmlns:a16="http://schemas.microsoft.com/office/drawing/2014/main" id="{515DA114-7C94-4987-9962-C14A503B6937}"/>
              </a:ext>
            </a:extLst>
          </p:cNvPr>
          <p:cNvSpPr>
            <a:spLocks noChangeArrowheads="1"/>
          </p:cNvSpPr>
          <p:nvPr/>
        </p:nvSpPr>
        <p:spPr bwMode="auto">
          <a:xfrm>
            <a:off x="202012" y="4527225"/>
            <a:ext cx="11868203" cy="350591"/>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400" dirty="0">
                <a:solidFill>
                  <a:srgbClr val="FFFFFF"/>
                </a:solidFill>
                <a:latin typeface="+mj-lt"/>
                <a:ea typeface="Geneva" panose="020B0503030404040204" pitchFamily="34" charset="0"/>
                <a:cs typeface="Geneva" panose="020B0503030404040204" pitchFamily="34" charset="0"/>
              </a:rPr>
              <a:t>STUDYING WHILE WORKING</a:t>
            </a:r>
          </a:p>
        </p:txBody>
      </p:sp>
    </p:spTree>
    <p:extLst>
      <p:ext uri="{BB962C8B-B14F-4D97-AF65-F5344CB8AC3E}">
        <p14:creationId xmlns:p14="http://schemas.microsoft.com/office/powerpoint/2010/main" val="3349443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en-GB"/>
              <a:t>Landshut and the</a:t>
            </a:r>
            <a:br>
              <a:rPr lang="en-GB"/>
            </a:br>
            <a:r>
              <a:rPr lang="en-GB"/>
              <a:t>university</a:t>
            </a:r>
          </a:p>
        </p:txBody>
      </p:sp>
      <p:pic>
        <p:nvPicPr>
          <p:cNvPr id="5" name="Freihand 4"/>
          <p:cNvPicPr/>
          <p:nvPr/>
        </p:nvPicPr>
        <p:blipFill>
          <a:blip r:embed="rId3"/>
          <a:stretch/>
        </p:blipFill>
        <p:spPr bwMode="auto">
          <a:xfrm>
            <a:off x="8685502" y="4464075"/>
            <a:ext cx="44640" cy="28800"/>
          </a:xfrm>
          <a:prstGeom prst="rect">
            <a:avLst/>
          </a:prstGeom>
        </p:spPr>
      </p:pic>
      <p:sp>
        <p:nvSpPr>
          <p:cNvPr id="7" name="Untertitel 6">
            <a:extLst>
              <a:ext uri="{FF2B5EF4-FFF2-40B4-BE49-F238E27FC236}">
                <a16:creationId xmlns:a16="http://schemas.microsoft.com/office/drawing/2014/main" id="{D335EE5D-AE65-4CBC-901A-4A95A762DF18}"/>
              </a:ext>
            </a:extLst>
          </p:cNvPr>
          <p:cNvSpPr>
            <a:spLocks noGrp="1"/>
          </p:cNvSpPr>
          <p:nvPr>
            <p:ph type="subTitle" idx="1"/>
          </p:nvPr>
        </p:nvSpPr>
        <p:spPr/>
        <p:txBody>
          <a:bodyPr/>
          <a:lstStyle/>
          <a:p>
            <a:endParaRPr lang="de-DE"/>
          </a:p>
        </p:txBody>
      </p:sp>
      <p:pic>
        <p:nvPicPr>
          <p:cNvPr id="4" name="Grafik 3">
            <a:extLst>
              <a:ext uri="{FF2B5EF4-FFF2-40B4-BE49-F238E27FC236}">
                <a16:creationId xmlns:a16="http://schemas.microsoft.com/office/drawing/2014/main" id="{38C6C936-ACAD-4213-904F-5D6F20E0CA1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845968" y="4375"/>
            <a:ext cx="5346032" cy="68536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dirty="0" err="1"/>
              <a:t>Why</a:t>
            </a:r>
            <a:r>
              <a:rPr lang="de-DE" dirty="0"/>
              <a:t> </a:t>
            </a:r>
            <a:r>
              <a:rPr lang="de-DE" dirty="0" err="1"/>
              <a:t>study</a:t>
            </a:r>
            <a:r>
              <a:rPr lang="de-DE" dirty="0"/>
              <a:t> in </a:t>
            </a:r>
            <a:r>
              <a:rPr lang="de-DE" dirty="0" err="1"/>
              <a:t>landshut</a:t>
            </a:r>
            <a:r>
              <a:rPr lang="de-DE" dirty="0"/>
              <a:t>?</a:t>
            </a:r>
            <a:endParaRPr lang="en-US" dirty="0"/>
          </a:p>
        </p:txBody>
      </p:sp>
      <p:pic>
        <p:nvPicPr>
          <p:cNvPr id="5" name="Freihand 4"/>
          <p:cNvPicPr/>
          <p:nvPr/>
        </p:nvPicPr>
        <p:blipFill>
          <a:blip r:embed="rId2"/>
          <a:stretch/>
        </p:blipFill>
        <p:spPr bwMode="auto">
          <a:xfrm>
            <a:off x="8685502" y="4464075"/>
            <a:ext cx="44640" cy="28800"/>
          </a:xfrm>
          <a:prstGeom prst="rect">
            <a:avLst/>
          </a:prstGeom>
        </p:spPr>
      </p:pic>
      <p:pic>
        <p:nvPicPr>
          <p:cNvPr id="7" name="Grafik 6">
            <a:extLst>
              <a:ext uri="{FF2B5EF4-FFF2-40B4-BE49-F238E27FC236}">
                <a16:creationId xmlns:a16="http://schemas.microsoft.com/office/drawing/2014/main" id="{5BE87771-4CC4-4969-B9C1-8F281686CE3A}"/>
              </a:ext>
            </a:extLst>
          </p:cNvPr>
          <p:cNvPicPr>
            <a:picLocks noChangeAspect="1"/>
          </p:cNvPicPr>
          <p:nvPr/>
        </p:nvPicPr>
        <p:blipFill>
          <a:blip r:embed="rId3"/>
          <a:stretch>
            <a:fillRect/>
          </a:stretch>
        </p:blipFill>
        <p:spPr>
          <a:xfrm>
            <a:off x="5584868" y="0"/>
            <a:ext cx="6607132" cy="3572256"/>
          </a:xfrm>
          <a:prstGeom prst="rect">
            <a:avLst/>
          </a:prstGeom>
        </p:spPr>
      </p:pic>
      <p:sp>
        <p:nvSpPr>
          <p:cNvPr id="6" name="Untertitel 5">
            <a:extLst>
              <a:ext uri="{FF2B5EF4-FFF2-40B4-BE49-F238E27FC236}">
                <a16:creationId xmlns:a16="http://schemas.microsoft.com/office/drawing/2014/main" id="{0DEB2873-43D6-4556-97B6-3733FEFFAB3E}"/>
              </a:ext>
            </a:extLst>
          </p:cNvPr>
          <p:cNvSpPr>
            <a:spLocks noGrp="1"/>
          </p:cNvSpPr>
          <p:nvPr>
            <p:ph type="subTitle" idx="1"/>
          </p:nvPr>
        </p:nvSpPr>
        <p:spPr/>
        <p:txBody>
          <a:bodyPr/>
          <a:lstStyle/>
          <a:p>
            <a:endParaRPr lang="de-DE"/>
          </a:p>
        </p:txBody>
      </p:sp>
    </p:spTree>
    <p:extLst>
      <p:ext uri="{BB962C8B-B14F-4D97-AF65-F5344CB8AC3E}">
        <p14:creationId xmlns:p14="http://schemas.microsoft.com/office/powerpoint/2010/main" val="322799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dirty="0" err="1"/>
              <a:t>What</a:t>
            </a:r>
            <a:r>
              <a:rPr lang="de-DE" dirty="0"/>
              <a:t> </a:t>
            </a:r>
            <a:r>
              <a:rPr lang="de-DE" dirty="0" err="1"/>
              <a:t>our</a:t>
            </a:r>
            <a:r>
              <a:rPr lang="de-DE" dirty="0"/>
              <a:t> </a:t>
            </a:r>
            <a:r>
              <a:rPr lang="de-DE" dirty="0" err="1"/>
              <a:t>university</a:t>
            </a:r>
            <a:r>
              <a:rPr lang="de-DE" dirty="0"/>
              <a:t> </a:t>
            </a:r>
            <a:r>
              <a:rPr lang="de-DE" dirty="0" err="1"/>
              <a:t>has</a:t>
            </a:r>
            <a:r>
              <a:rPr lang="de-DE" dirty="0"/>
              <a:t> </a:t>
            </a:r>
            <a:r>
              <a:rPr lang="de-DE" dirty="0" err="1"/>
              <a:t>to</a:t>
            </a:r>
            <a:r>
              <a:rPr lang="de-DE" dirty="0"/>
              <a:t> </a:t>
            </a:r>
            <a:r>
              <a:rPr lang="de-DE" dirty="0" err="1"/>
              <a:t>offer</a:t>
            </a:r>
            <a:endParaRPr dirty="0"/>
          </a:p>
        </p:txBody>
      </p:sp>
      <p:sp>
        <p:nvSpPr>
          <p:cNvPr id="3" name="Inhaltsplatzhalter 2"/>
          <p:cNvSpPr>
            <a:spLocks noGrp="1"/>
          </p:cNvSpPr>
          <p:nvPr>
            <p:ph idx="1"/>
          </p:nvPr>
        </p:nvSpPr>
        <p:spPr bwMode="auto">
          <a:xfrm>
            <a:off x="2584489" y="3978321"/>
            <a:ext cx="4499875" cy="2114504"/>
          </a:xfrm>
        </p:spPr>
        <p:txBody>
          <a:bodyPr>
            <a:normAutofit/>
          </a:bodyPr>
          <a:lstStyle/>
          <a:p>
            <a:pPr lvl="2">
              <a:defRPr/>
            </a:pPr>
            <a:r>
              <a:rPr lang="en-GB"/>
              <a:t>Active </a:t>
            </a:r>
            <a:r>
              <a:rPr lang="en-GB" b="1"/>
              <a:t>campus life</a:t>
            </a:r>
            <a:br>
              <a:rPr lang="en-GB"/>
            </a:br>
            <a:r>
              <a:rPr lang="en-GB"/>
              <a:t>→ University sport, clubs and organisations</a:t>
            </a:r>
          </a:p>
          <a:p>
            <a:pPr lvl="2">
              <a:defRPr/>
            </a:pPr>
            <a:r>
              <a:rPr lang="en-GB" b="1"/>
              <a:t>Exciting courses </a:t>
            </a:r>
            <a:r>
              <a:rPr lang="en-GB"/>
              <a:t>regardless of degree programme</a:t>
            </a:r>
            <a:br>
              <a:rPr lang="en-GB"/>
            </a:br>
            <a:r>
              <a:rPr lang="en-GB"/>
              <a:t>→ e. g. Ethics, patent law, design, public speaking</a:t>
            </a:r>
          </a:p>
          <a:p>
            <a:pPr lvl="2">
              <a:defRPr/>
            </a:pPr>
            <a:r>
              <a:rPr lang="en-GB" b="1"/>
              <a:t>Good support </a:t>
            </a:r>
            <a:r>
              <a:rPr lang="en-GB"/>
              <a:t>from lecturers and tutors</a:t>
            </a:r>
            <a:br>
              <a:rPr lang="en-GB"/>
            </a:br>
            <a:r>
              <a:rPr lang="en-GB"/>
              <a:t>→ Practical training for the best employment prospects</a:t>
            </a:r>
          </a:p>
        </p:txBody>
      </p:sp>
      <p:sp>
        <p:nvSpPr>
          <p:cNvPr id="4" name="Inhaltsplatzhalter 3"/>
          <p:cNvSpPr>
            <a:spLocks noGrp="1"/>
          </p:cNvSpPr>
          <p:nvPr>
            <p:ph idx="13"/>
          </p:nvPr>
        </p:nvSpPr>
        <p:spPr bwMode="auto">
          <a:xfrm>
            <a:off x="7163876" y="3976527"/>
            <a:ext cx="4188337" cy="2114504"/>
          </a:xfrm>
        </p:spPr>
        <p:txBody>
          <a:bodyPr>
            <a:normAutofit/>
          </a:bodyPr>
          <a:lstStyle/>
          <a:p>
            <a:pPr lvl="2">
              <a:defRPr/>
            </a:pPr>
            <a:r>
              <a:rPr lang="en-GB"/>
              <a:t>Many international </a:t>
            </a:r>
            <a:r>
              <a:rPr lang="en-GB" b="1"/>
              <a:t>partner universities</a:t>
            </a:r>
            <a:br>
              <a:rPr lang="en-GB"/>
            </a:br>
            <a:r>
              <a:rPr lang="en-GB"/>
              <a:t>→ Opportunities to spend time abroad</a:t>
            </a:r>
          </a:p>
          <a:p>
            <a:pPr lvl="2">
              <a:defRPr/>
            </a:pPr>
            <a:r>
              <a:rPr lang="en-GB"/>
              <a:t>Language Centre offering </a:t>
            </a:r>
            <a:r>
              <a:rPr lang="en-GB" b="1"/>
              <a:t>eleven languages</a:t>
            </a:r>
          </a:p>
          <a:p>
            <a:pPr lvl="2">
              <a:defRPr/>
            </a:pPr>
            <a:r>
              <a:rPr lang="en-GB" b="1"/>
              <a:t>Contacts wih industry and social institutions </a:t>
            </a:r>
            <a:br>
              <a:rPr lang="en-GB"/>
            </a:br>
            <a:r>
              <a:rPr lang="en-GB"/>
              <a:t>→ Placements, research projects</a:t>
            </a:r>
          </a:p>
          <a:p>
            <a:pPr lvl="2">
              <a:defRPr/>
            </a:pPr>
            <a:r>
              <a:rPr lang="en-GB"/>
              <a:t>Encouraging </a:t>
            </a:r>
            <a:r>
              <a:rPr lang="en-GB" b="1"/>
              <a:t>entrepreneurship</a:t>
            </a:r>
            <a:br>
              <a:rPr lang="en-GB"/>
            </a:br>
            <a:r>
              <a:rPr lang="en-GB"/>
              <a:t>→ Separate teaching event, ‘Start-up Night’</a:t>
            </a:r>
          </a:p>
        </p:txBody>
      </p:sp>
      <p:sp>
        <p:nvSpPr>
          <p:cNvPr id="5" name="Datumsplatzhalter 4"/>
          <p:cNvSpPr>
            <a:spLocks noGrp="1"/>
          </p:cNvSpPr>
          <p:nvPr>
            <p:ph type="dt" sz="half" idx="10"/>
          </p:nvPr>
        </p:nvSpPr>
        <p:spPr bwMode="auto"/>
        <p:txBody>
          <a:bodyPr/>
          <a:lstStyle/>
          <a:p>
            <a:pPr>
              <a:defRPr/>
            </a:pPr>
            <a:fld id="{2BFB86CF-A6BA-4CAC-B5BF-0D11B2D5F64B}" type="datetime1">
              <a:rPr lang="de-DE"/>
              <a:t>11.10.2024</a:t>
            </a:fld>
            <a:endParaRPr lang="en-US"/>
          </a:p>
        </p:txBody>
      </p:sp>
      <p:sp>
        <p:nvSpPr>
          <p:cNvPr id="11" name="Foliennummernplatzhalter 10"/>
          <p:cNvSpPr>
            <a:spLocks noGrp="1"/>
          </p:cNvSpPr>
          <p:nvPr>
            <p:ph type="sldNum" sz="quarter" idx="12"/>
          </p:nvPr>
        </p:nvSpPr>
        <p:spPr bwMode="auto"/>
        <p:txBody>
          <a:bodyPr/>
          <a:lstStyle/>
          <a:p>
            <a:pPr>
              <a:defRPr/>
            </a:pPr>
            <a:fld id="{637E4081-C9BE-4C87-BA09-749EDE8DC352}" type="slidenum">
              <a:rPr lang="en-US"/>
              <a:t>21</a:t>
            </a:fld>
            <a:endParaRPr lang="en-US"/>
          </a:p>
        </p:txBody>
      </p:sp>
      <p:pic>
        <p:nvPicPr>
          <p:cNvPr id="8" name="Bildplatzhalter 7">
            <a:extLst>
              <a:ext uri="{FF2B5EF4-FFF2-40B4-BE49-F238E27FC236}">
                <a16:creationId xmlns:a16="http://schemas.microsoft.com/office/drawing/2014/main" id="{7068E023-D515-4712-88C6-3FC5007C33F2}"/>
              </a:ext>
            </a:extLst>
          </p:cNvPr>
          <p:cNvPicPr>
            <a:picLocks noGrp="1" noChangeAspect="1"/>
          </p:cNvPicPr>
          <p:nvPr>
            <p:ph type="pic" sz="quarter" idx="14"/>
          </p:nvPr>
        </p:nvPicPr>
        <p:blipFill>
          <a:blip r:embed="rId3"/>
          <a:srcRect t="9040" b="9040"/>
          <a:stretch>
            <a:fillRect/>
          </a:stretch>
        </p:blipFill>
        <p:spPr>
          <a:xfrm>
            <a:off x="2584488" y="1470493"/>
            <a:ext cx="4283876" cy="2340000"/>
          </a:xfrm>
        </p:spPr>
      </p:pic>
      <p:pic>
        <p:nvPicPr>
          <p:cNvPr id="10" name="Bildplatzhalter 9">
            <a:extLst>
              <a:ext uri="{FF2B5EF4-FFF2-40B4-BE49-F238E27FC236}">
                <a16:creationId xmlns:a16="http://schemas.microsoft.com/office/drawing/2014/main" id="{B38CD69C-B63C-4FD8-BE12-6E30107A55AD}"/>
              </a:ext>
            </a:extLst>
          </p:cNvPr>
          <p:cNvPicPr>
            <a:picLocks noGrp="1" noChangeAspect="1"/>
          </p:cNvPicPr>
          <p:nvPr>
            <p:ph type="pic" sz="quarter" idx="15"/>
          </p:nvPr>
        </p:nvPicPr>
        <p:blipFill>
          <a:blip r:embed="rId4"/>
          <a:srcRect t="15093" b="15093"/>
          <a:stretch>
            <a:fillRect/>
          </a:stretch>
        </p:blip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en-US" dirty="0"/>
              <a:t>Entrepreneurship and Contact with Companies </a:t>
            </a:r>
            <a:br>
              <a:rPr lang="en-US" dirty="0"/>
            </a:br>
            <a:r>
              <a:rPr lang="en-US" dirty="0"/>
              <a:t>and Social Institutions</a:t>
            </a:r>
            <a:endParaRPr dirty="0"/>
          </a:p>
        </p:txBody>
      </p:sp>
      <p:sp>
        <p:nvSpPr>
          <p:cNvPr id="3" name="Inhaltsplatzhalter 2"/>
          <p:cNvSpPr>
            <a:spLocks noGrp="1"/>
          </p:cNvSpPr>
          <p:nvPr>
            <p:ph idx="1"/>
          </p:nvPr>
        </p:nvSpPr>
        <p:spPr bwMode="auto">
          <a:xfrm>
            <a:off x="2604367" y="3978321"/>
            <a:ext cx="4283875" cy="2114504"/>
          </a:xfrm>
        </p:spPr>
        <p:txBody>
          <a:bodyPr>
            <a:normAutofit/>
          </a:bodyPr>
          <a:lstStyle/>
          <a:p>
            <a:pPr lvl="2">
              <a:defRPr/>
            </a:pPr>
            <a:r>
              <a:rPr lang="en-GB"/>
              <a:t>LINK start-up centre</a:t>
            </a:r>
          </a:p>
          <a:p>
            <a:pPr lvl="2">
              <a:defRPr/>
            </a:pPr>
            <a:r>
              <a:rPr lang="en-GB"/>
              <a:t>Funding/support and courses </a:t>
            </a:r>
            <a:br>
              <a:rPr lang="en-GB"/>
            </a:br>
            <a:r>
              <a:rPr lang="en-GB" sz="1200"/>
              <a:t>Coaching, business simulation game</a:t>
            </a:r>
          </a:p>
          <a:p>
            <a:pPr lvl="2">
              <a:defRPr/>
            </a:pPr>
            <a:r>
              <a:rPr lang="en-GB"/>
              <a:t>Contact with start-up founders and alumni</a:t>
            </a:r>
          </a:p>
          <a:p>
            <a:pPr lvl="2">
              <a:defRPr/>
            </a:pPr>
            <a:r>
              <a:rPr lang="en-GB"/>
              <a:t>Academic projects and entrepreneurship</a:t>
            </a:r>
          </a:p>
          <a:p>
            <a:pPr lvl="2">
              <a:defRPr/>
            </a:pPr>
            <a:r>
              <a:rPr lang="en-GB"/>
              <a:t>Events </a:t>
            </a:r>
            <a:br>
              <a:rPr lang="en-GB"/>
            </a:br>
            <a:r>
              <a:rPr lang="en-GB" sz="1200"/>
              <a:t>Start-up night, workshops</a:t>
            </a:r>
          </a:p>
        </p:txBody>
      </p:sp>
      <p:sp>
        <p:nvSpPr>
          <p:cNvPr id="4" name="Inhaltsplatzhalter 3"/>
          <p:cNvSpPr>
            <a:spLocks noGrp="1"/>
          </p:cNvSpPr>
          <p:nvPr>
            <p:ph idx="13"/>
          </p:nvPr>
        </p:nvSpPr>
        <p:spPr bwMode="auto">
          <a:xfrm>
            <a:off x="7163876" y="3976527"/>
            <a:ext cx="4188337" cy="2114504"/>
          </a:xfrm>
        </p:spPr>
        <p:txBody>
          <a:bodyPr>
            <a:normAutofit/>
          </a:bodyPr>
          <a:lstStyle/>
          <a:p>
            <a:pPr lvl="2">
              <a:defRPr/>
            </a:pPr>
            <a:r>
              <a:rPr lang="en-GB"/>
              <a:t>Events </a:t>
            </a:r>
            <a:br>
              <a:rPr lang="en-GB"/>
            </a:br>
            <a:r>
              <a:rPr lang="en-GB" sz="1200"/>
              <a:t>Lightweight design colloquium, industry gathering for companies</a:t>
            </a:r>
          </a:p>
          <a:p>
            <a:pPr lvl="2">
              <a:defRPr/>
            </a:pPr>
            <a:r>
              <a:rPr lang="en-GB"/>
              <a:t>Student careers fair </a:t>
            </a:r>
            <a:br>
              <a:rPr lang="en-GB"/>
            </a:br>
            <a:r>
              <a:rPr lang="en-GB" sz="1200"/>
              <a:t>Attended by students and companies</a:t>
            </a:r>
          </a:p>
          <a:p>
            <a:pPr lvl="2">
              <a:defRPr/>
            </a:pPr>
            <a:r>
              <a:rPr lang="en-GB"/>
              <a:t>Visits to companies</a:t>
            </a:r>
          </a:p>
          <a:p>
            <a:pPr lvl="2">
              <a:defRPr/>
            </a:pPr>
            <a:r>
              <a:rPr lang="en-GB"/>
              <a:t>Practical projects within companies and social institutions</a:t>
            </a:r>
          </a:p>
        </p:txBody>
      </p:sp>
      <p:sp>
        <p:nvSpPr>
          <p:cNvPr id="5" name="Datumsplatzhalter 4"/>
          <p:cNvSpPr>
            <a:spLocks noGrp="1"/>
          </p:cNvSpPr>
          <p:nvPr>
            <p:ph type="dt" sz="half" idx="10"/>
          </p:nvPr>
        </p:nvSpPr>
        <p:spPr bwMode="auto"/>
        <p:txBody>
          <a:bodyPr/>
          <a:lstStyle/>
          <a:p>
            <a:pPr>
              <a:defRPr/>
            </a:pPr>
            <a:fld id="{2BFB86CF-A6BA-4CAC-B5BF-0D11B2D5F64B}" type="datetime1">
              <a:rPr lang="de-DE"/>
              <a:t>11.10.2024</a:t>
            </a:fld>
            <a:endParaRPr lang="en-US"/>
          </a:p>
        </p:txBody>
      </p:sp>
      <p:sp>
        <p:nvSpPr>
          <p:cNvPr id="11" name="Foliennummernplatzhalter 10"/>
          <p:cNvSpPr>
            <a:spLocks noGrp="1"/>
          </p:cNvSpPr>
          <p:nvPr>
            <p:ph type="sldNum" sz="quarter" idx="12"/>
          </p:nvPr>
        </p:nvSpPr>
        <p:spPr bwMode="auto"/>
        <p:txBody>
          <a:bodyPr/>
          <a:lstStyle/>
          <a:p>
            <a:pPr>
              <a:defRPr/>
            </a:pPr>
            <a:fld id="{637E4081-C9BE-4C87-BA09-749EDE8DC352}" type="slidenum">
              <a:rPr lang="en-US"/>
              <a:t>22</a:t>
            </a:fld>
            <a:endParaRPr lang="en-US"/>
          </a:p>
        </p:txBody>
      </p:sp>
      <p:pic>
        <p:nvPicPr>
          <p:cNvPr id="8" name="Bildplatzhalter 7">
            <a:extLst>
              <a:ext uri="{FF2B5EF4-FFF2-40B4-BE49-F238E27FC236}">
                <a16:creationId xmlns:a16="http://schemas.microsoft.com/office/drawing/2014/main" id="{B2D9A4CB-E325-4015-86DD-38AA758A03F9}"/>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a:ext>
            </a:extLst>
          </a:blip>
          <a:srcRect/>
          <a:stretch>
            <a:fillRect/>
          </a:stretch>
        </p:blipFill>
        <p:spPr>
          <a:xfrm>
            <a:off x="2604366" y="1470493"/>
            <a:ext cx="4283876" cy="2340000"/>
          </a:xfrm>
        </p:spPr>
      </p:pic>
      <p:pic>
        <p:nvPicPr>
          <p:cNvPr id="10" name="Bildplatzhalter 9">
            <a:extLst>
              <a:ext uri="{FF2B5EF4-FFF2-40B4-BE49-F238E27FC236}">
                <a16:creationId xmlns:a16="http://schemas.microsoft.com/office/drawing/2014/main" id="{4171E5DB-D715-4706-9864-87EDE96BE3C0}"/>
              </a:ext>
            </a:extLst>
          </p:cNvPr>
          <p:cNvPicPr>
            <a:picLocks noGrp="1" noChangeAspect="1"/>
          </p:cNvPicPr>
          <p:nvPr>
            <p:ph type="pic" sz="quarter" idx="15"/>
          </p:nvPr>
        </p:nvPicPr>
        <p:blipFill>
          <a:blip r:embed="rId4"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04682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DEB9D362-572E-4B21-ADD3-32FCD2363730}"/>
              </a:ext>
            </a:extLst>
          </p:cNvPr>
          <p:cNvSpPr>
            <a:spLocks noChangeAspect="1"/>
          </p:cNvSpPr>
          <p:nvPr/>
        </p:nvSpPr>
        <p:spPr>
          <a:xfrm rot="21586331">
            <a:off x="5885641" y="10480"/>
            <a:ext cx="6321043" cy="5018016"/>
          </a:xfrm>
          <a:custGeom>
            <a:avLst/>
            <a:gdLst/>
            <a:ahLst/>
            <a:cxnLst/>
            <a:rect l="l" t="t" r="r" b="b"/>
            <a:pathLst>
              <a:path w="5188771" h="4119152">
                <a:moveTo>
                  <a:pt x="3313598" y="3876614"/>
                </a:moveTo>
                <a:lnTo>
                  <a:pt x="0" y="4119152"/>
                </a:lnTo>
                <a:lnTo>
                  <a:pt x="1875173" y="242538"/>
                </a:lnTo>
                <a:lnTo>
                  <a:pt x="5188771" y="0"/>
                </a:lnTo>
                <a:lnTo>
                  <a:pt x="3313598" y="3876614"/>
                </a:lnTo>
                <a:close/>
              </a:path>
            </a:pathLst>
          </a:custGeom>
          <a:blipFill>
            <a:blip r:embed="rId3"/>
            <a:stretch>
              <a:fillRect l="-8138" r="-11689"/>
            </a:stretch>
          </a:blipFill>
        </p:spPr>
        <p:txBody>
          <a:bodyPr/>
          <a:lstStyle/>
          <a:p>
            <a:endParaRPr lang="de-DE"/>
          </a:p>
        </p:txBody>
      </p:sp>
      <p:sp>
        <p:nvSpPr>
          <p:cNvPr id="2" name="Datumsplatzhalter 1">
            <a:extLst>
              <a:ext uri="{FF2B5EF4-FFF2-40B4-BE49-F238E27FC236}">
                <a16:creationId xmlns:a16="http://schemas.microsoft.com/office/drawing/2014/main" id="{C01BB547-1146-48F4-ABBF-251D15566A31}"/>
              </a:ext>
            </a:extLst>
          </p:cNvPr>
          <p:cNvSpPr>
            <a:spLocks noGrp="1"/>
          </p:cNvSpPr>
          <p:nvPr>
            <p:ph type="dt" sz="half" idx="10"/>
          </p:nvPr>
        </p:nvSpPr>
        <p:spPr/>
        <p:txBody>
          <a:bodyPr/>
          <a:lstStyle/>
          <a:p>
            <a:pPr>
              <a:defRPr/>
            </a:pPr>
            <a:fld id="{3D2715E6-0C1E-46FF-9199-B1F9FC0DF75D}" type="datetime1">
              <a:rPr lang="de-DE" smtClean="0"/>
              <a:t>11.10.2024</a:t>
            </a:fld>
            <a:endParaRPr lang="en-US"/>
          </a:p>
        </p:txBody>
      </p:sp>
      <p:sp>
        <p:nvSpPr>
          <p:cNvPr id="3" name="Foliennummernplatzhalter 2">
            <a:extLst>
              <a:ext uri="{FF2B5EF4-FFF2-40B4-BE49-F238E27FC236}">
                <a16:creationId xmlns:a16="http://schemas.microsoft.com/office/drawing/2014/main" id="{40687C24-16FC-4C2C-99F9-F6621E54C4CB}"/>
              </a:ext>
            </a:extLst>
          </p:cNvPr>
          <p:cNvSpPr>
            <a:spLocks noGrp="1"/>
          </p:cNvSpPr>
          <p:nvPr>
            <p:ph type="sldNum" sz="quarter" idx="12"/>
          </p:nvPr>
        </p:nvSpPr>
        <p:spPr/>
        <p:txBody>
          <a:bodyPr/>
          <a:lstStyle/>
          <a:p>
            <a:pPr>
              <a:defRPr/>
            </a:pPr>
            <a:fld id="{637E4081-C9BE-4C87-BA09-749EDE8DC352}" type="slidenum">
              <a:rPr lang="en-US" smtClean="0"/>
              <a:t>23</a:t>
            </a:fld>
            <a:endParaRPr lang="en-US"/>
          </a:p>
        </p:txBody>
      </p:sp>
      <p:sp>
        <p:nvSpPr>
          <p:cNvPr id="5" name="Titel 4">
            <a:extLst>
              <a:ext uri="{FF2B5EF4-FFF2-40B4-BE49-F238E27FC236}">
                <a16:creationId xmlns:a16="http://schemas.microsoft.com/office/drawing/2014/main" id="{DE4278DD-C5D1-4662-B632-7A66767CE824}"/>
              </a:ext>
            </a:extLst>
          </p:cNvPr>
          <p:cNvSpPr>
            <a:spLocks noGrp="1"/>
          </p:cNvSpPr>
          <p:nvPr>
            <p:ph type="title"/>
          </p:nvPr>
        </p:nvSpPr>
        <p:spPr>
          <a:xfrm>
            <a:off x="2379058" y="471488"/>
            <a:ext cx="4556039" cy="574715"/>
          </a:xfrm>
        </p:spPr>
        <p:txBody>
          <a:bodyPr>
            <a:normAutofit/>
          </a:bodyPr>
          <a:lstStyle/>
          <a:p>
            <a:r>
              <a:rPr lang="de-DE" dirty="0" err="1"/>
              <a:t>Our</a:t>
            </a:r>
            <a:r>
              <a:rPr lang="de-DE" dirty="0"/>
              <a:t> Clubs on Campus</a:t>
            </a:r>
          </a:p>
        </p:txBody>
      </p:sp>
      <p:sp>
        <p:nvSpPr>
          <p:cNvPr id="31" name="Freeform 13">
            <a:extLst>
              <a:ext uri="{FF2B5EF4-FFF2-40B4-BE49-F238E27FC236}">
                <a16:creationId xmlns:a16="http://schemas.microsoft.com/office/drawing/2014/main" id="{8AFAC5F2-D279-477E-89E7-3849DAEF5D8C}"/>
              </a:ext>
            </a:extLst>
          </p:cNvPr>
          <p:cNvSpPr/>
          <p:nvPr/>
        </p:nvSpPr>
        <p:spPr>
          <a:xfrm>
            <a:off x="9216215" y="4512484"/>
            <a:ext cx="2437215" cy="1874027"/>
          </a:xfrm>
          <a:custGeom>
            <a:avLst/>
            <a:gdLst/>
            <a:ahLst/>
            <a:cxnLst/>
            <a:rect l="l" t="t" r="r" b="b"/>
            <a:pathLst>
              <a:path w="5718458" h="5752907">
                <a:moveTo>
                  <a:pt x="0" y="0"/>
                </a:moveTo>
                <a:lnTo>
                  <a:pt x="5718458" y="0"/>
                </a:lnTo>
                <a:lnTo>
                  <a:pt x="5718458" y="5752907"/>
                </a:lnTo>
                <a:lnTo>
                  <a:pt x="0" y="5752907"/>
                </a:lnTo>
                <a:lnTo>
                  <a:pt x="0" y="0"/>
                </a:lnTo>
                <a:close/>
              </a:path>
            </a:pathLst>
          </a:custGeom>
          <a:blipFill>
            <a:blip r:embed="rId4"/>
            <a:stretch>
              <a:fillRect/>
            </a:stretch>
          </a:blipFill>
        </p:spPr>
        <p:txBody>
          <a:bodyPr/>
          <a:lstStyle/>
          <a:p>
            <a:endParaRPr lang="de-DE"/>
          </a:p>
        </p:txBody>
      </p:sp>
      <p:sp>
        <p:nvSpPr>
          <p:cNvPr id="8" name="Inhaltsplatzhalter 5">
            <a:extLst>
              <a:ext uri="{FF2B5EF4-FFF2-40B4-BE49-F238E27FC236}">
                <a16:creationId xmlns:a16="http://schemas.microsoft.com/office/drawing/2014/main" id="{74C9A626-85F6-46A2-9E72-356C17868875}"/>
              </a:ext>
            </a:extLst>
          </p:cNvPr>
          <p:cNvSpPr txBox="1">
            <a:spLocks/>
          </p:cNvSpPr>
          <p:nvPr/>
        </p:nvSpPr>
        <p:spPr bwMode="auto">
          <a:xfrm>
            <a:off x="2664002" y="1214650"/>
            <a:ext cx="4271096" cy="5171861"/>
          </a:xfrm>
          <a:prstGeom prst="rect">
            <a:avLst/>
          </a:prstGeom>
        </p:spPr>
        <p:txBody>
          <a:bodyPr vert="horz" lIns="0" tIns="0" rIns="0" bIns="0" rtlCol="0">
            <a:noAutofit/>
          </a:bodyPr>
          <a:lstStyle>
            <a:lvl1pPr marL="0" indent="0" algn="l" defTabSz="914400">
              <a:lnSpc>
                <a:spcPct val="110000"/>
              </a:lnSpc>
              <a:spcBef>
                <a:spcPts val="0"/>
              </a:spcBef>
              <a:spcAft>
                <a:spcPts val="6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2"/>
            <a:r>
              <a:rPr lang="de-DE" dirty="0"/>
              <a:t>CAMPUS LANDSHUT E. V.</a:t>
            </a:r>
            <a:br>
              <a:rPr lang="de-DE" dirty="0"/>
            </a:br>
            <a:r>
              <a:rPr lang="de-DE" sz="1200" dirty="0" err="1"/>
              <a:t>Organises</a:t>
            </a:r>
            <a:r>
              <a:rPr lang="de-DE" sz="1200" dirty="0"/>
              <a:t> </a:t>
            </a:r>
            <a:r>
              <a:rPr lang="de-DE" sz="1200" dirty="0" err="1"/>
              <a:t>leisure</a:t>
            </a:r>
            <a:r>
              <a:rPr lang="de-DE" sz="1200" dirty="0"/>
              <a:t> </a:t>
            </a:r>
            <a:r>
              <a:rPr lang="de-DE" sz="1200" dirty="0" err="1"/>
              <a:t>activities</a:t>
            </a:r>
            <a:endParaRPr lang="de-DE" sz="1200" dirty="0"/>
          </a:p>
          <a:p>
            <a:pPr lvl="2"/>
            <a:r>
              <a:rPr lang="de-DE" dirty="0"/>
              <a:t>CAMPUS COMPANY UG</a:t>
            </a:r>
            <a:br>
              <a:rPr lang="de-DE" dirty="0"/>
            </a:br>
            <a:r>
              <a:rPr lang="en-US" sz="1200" dirty="0"/>
              <a:t>Develop, design &amp; implement business ideas</a:t>
            </a:r>
            <a:endParaRPr lang="de-DE" sz="1200" dirty="0"/>
          </a:p>
          <a:p>
            <a:pPr lvl="2"/>
            <a:r>
              <a:rPr lang="de-DE" dirty="0"/>
              <a:t>CONSULTING LAB</a:t>
            </a:r>
            <a:br>
              <a:rPr lang="de-DE" dirty="0"/>
            </a:br>
            <a:r>
              <a:rPr lang="en-GB" sz="1200" kern="1200" dirty="0">
                <a:cs typeface="Arial" panose="020B0604020202020204" pitchFamily="34" charset="0"/>
              </a:rPr>
              <a:t>Student Business Consulting</a:t>
            </a:r>
            <a:endParaRPr lang="de-DE" sz="1200" dirty="0"/>
          </a:p>
          <a:p>
            <a:pPr lvl="2"/>
            <a:r>
              <a:rPr lang="de-DE" dirty="0"/>
              <a:t>Hochschulinitiative für Flüchtlinge</a:t>
            </a:r>
          </a:p>
          <a:p>
            <a:pPr lvl="2"/>
            <a:r>
              <a:rPr lang="de-DE" dirty="0"/>
              <a:t>LA ERACING</a:t>
            </a:r>
            <a:endParaRPr lang="de-DE" sz="1200" dirty="0"/>
          </a:p>
          <a:p>
            <a:pPr lvl="2"/>
            <a:r>
              <a:rPr lang="de-DE" dirty="0"/>
              <a:t>MHV SELAM </a:t>
            </a:r>
            <a:br>
              <a:rPr lang="de-DE" dirty="0"/>
            </a:br>
            <a:r>
              <a:rPr lang="de-DE" sz="1200" dirty="0"/>
              <a:t>Muslim </a:t>
            </a:r>
            <a:r>
              <a:rPr lang="de-DE" sz="1200" dirty="0" err="1"/>
              <a:t>society</a:t>
            </a:r>
            <a:endParaRPr lang="de-DE" sz="1200" dirty="0"/>
          </a:p>
          <a:p>
            <a:pPr lvl="2"/>
            <a:r>
              <a:rPr lang="de-DE" dirty="0"/>
              <a:t>SKB Hochschule Landshut e.V.</a:t>
            </a:r>
            <a:br>
              <a:rPr lang="de-DE" dirty="0"/>
            </a:br>
            <a:r>
              <a:rPr lang="de-DE" sz="1200" dirty="0"/>
              <a:t>Student Career Exchange Landshut</a:t>
            </a:r>
          </a:p>
          <a:p>
            <a:pPr lvl="2"/>
            <a:r>
              <a:rPr lang="de-DE" dirty="0"/>
              <a:t>STUV</a:t>
            </a:r>
          </a:p>
          <a:p>
            <a:pPr lvl="2"/>
            <a:r>
              <a:rPr lang="de-DE" dirty="0"/>
              <a:t>UNICEF GRUPPE</a:t>
            </a:r>
          </a:p>
          <a:p>
            <a:pPr lvl="2"/>
            <a:r>
              <a:rPr lang="de-DE" dirty="0"/>
              <a:t>VDE HOCHSCHULGRUPPE</a:t>
            </a:r>
            <a:br>
              <a:rPr lang="de-DE" dirty="0"/>
            </a:br>
            <a:r>
              <a:rPr lang="en-GB" sz="1200" kern="1200" dirty="0">
                <a:cs typeface="Arial" panose="020B0604020202020204" pitchFamily="34" charset="0"/>
              </a:rPr>
              <a:t>Network for students of Electrical and Power Engineering</a:t>
            </a:r>
            <a:endParaRPr lang="de-DE" sz="1200" dirty="0"/>
          </a:p>
          <a:p>
            <a:pPr lvl="2"/>
            <a:r>
              <a:rPr lang="de-DE" dirty="0"/>
              <a:t>WINGLA</a:t>
            </a:r>
            <a:br>
              <a:rPr lang="de-DE" dirty="0"/>
            </a:br>
            <a:r>
              <a:rPr lang="en-GB" sz="1200" kern="1200" dirty="0">
                <a:cs typeface="Arial" panose="020B0604020202020204" pitchFamily="34" charset="0"/>
              </a:rPr>
              <a:t>Association of German Industrial Engineers</a:t>
            </a:r>
            <a:endParaRPr lang="de-DE" sz="1200" dirty="0"/>
          </a:p>
          <a:p>
            <a:endParaRPr lang="de-DE" dirty="0"/>
          </a:p>
        </p:txBody>
      </p:sp>
    </p:spTree>
    <p:extLst>
      <p:ext uri="{BB962C8B-B14F-4D97-AF65-F5344CB8AC3E}">
        <p14:creationId xmlns:p14="http://schemas.microsoft.com/office/powerpoint/2010/main" val="1062273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81D81-497E-49CC-AE77-B055760D7FFE}"/>
              </a:ext>
            </a:extLst>
          </p:cNvPr>
          <p:cNvSpPr>
            <a:spLocks noGrp="1"/>
          </p:cNvSpPr>
          <p:nvPr>
            <p:ph type="ctrTitle"/>
          </p:nvPr>
        </p:nvSpPr>
        <p:spPr/>
        <p:txBody>
          <a:bodyPr/>
          <a:lstStyle/>
          <a:p>
            <a:r>
              <a:rPr lang="en-GB" dirty="0"/>
              <a:t>Cooperation and Networks</a:t>
            </a:r>
          </a:p>
        </p:txBody>
      </p:sp>
      <p:sp>
        <p:nvSpPr>
          <p:cNvPr id="3" name="Untertitel 2">
            <a:extLst>
              <a:ext uri="{FF2B5EF4-FFF2-40B4-BE49-F238E27FC236}">
                <a16:creationId xmlns:a16="http://schemas.microsoft.com/office/drawing/2014/main" id="{16FF7725-D260-497A-A866-AF45A4569D6B}"/>
              </a:ext>
            </a:extLst>
          </p:cNvPr>
          <p:cNvSpPr>
            <a:spLocks noGrp="1"/>
          </p:cNvSpPr>
          <p:nvPr>
            <p:ph type="subTitle" idx="1"/>
          </p:nvPr>
        </p:nvSpPr>
        <p:spPr/>
        <p:txBody>
          <a:bodyPr/>
          <a:lstStyle/>
          <a:p>
            <a:endParaRPr lang="de-DE"/>
          </a:p>
        </p:txBody>
      </p:sp>
      <p:pic>
        <p:nvPicPr>
          <p:cNvPr id="5" name="Grafik 4">
            <a:extLst>
              <a:ext uri="{FF2B5EF4-FFF2-40B4-BE49-F238E27FC236}">
                <a16:creationId xmlns:a16="http://schemas.microsoft.com/office/drawing/2014/main" id="{295C0C8D-DC83-4FE5-9B9D-7D90B9EFA5F4}"/>
              </a:ext>
            </a:extLst>
          </p:cNvPr>
          <p:cNvPicPr>
            <a:picLocks noChangeAspect="1"/>
          </p:cNvPicPr>
          <p:nvPr/>
        </p:nvPicPr>
        <p:blipFill rotWithShape="1">
          <a:blip r:embed="rId2"/>
          <a:srcRect l="-32" t="9395" b="12879"/>
          <a:stretch/>
        </p:blipFill>
        <p:spPr>
          <a:xfrm>
            <a:off x="5583936" y="1"/>
            <a:ext cx="6608064" cy="3429000"/>
          </a:xfrm>
          <a:prstGeom prst="rect">
            <a:avLst/>
          </a:prstGeom>
        </p:spPr>
      </p:pic>
    </p:spTree>
    <p:extLst>
      <p:ext uri="{BB962C8B-B14F-4D97-AF65-F5344CB8AC3E}">
        <p14:creationId xmlns:p14="http://schemas.microsoft.com/office/powerpoint/2010/main" val="431973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70715C-BA9D-4D73-B42F-8D3DD1FFF810}"/>
              </a:ext>
            </a:extLst>
          </p:cNvPr>
          <p:cNvSpPr>
            <a:spLocks noGrp="1"/>
          </p:cNvSpPr>
          <p:nvPr>
            <p:ph type="title"/>
          </p:nvPr>
        </p:nvSpPr>
        <p:spPr/>
        <p:txBody>
          <a:bodyPr/>
          <a:lstStyle/>
          <a:p>
            <a:r>
              <a:rPr lang="de-DE" dirty="0"/>
              <a:t>Clusters and Networks</a:t>
            </a:r>
          </a:p>
        </p:txBody>
      </p:sp>
      <p:sp>
        <p:nvSpPr>
          <p:cNvPr id="3" name="Datumsplatzhalter 2">
            <a:extLst>
              <a:ext uri="{FF2B5EF4-FFF2-40B4-BE49-F238E27FC236}">
                <a16:creationId xmlns:a16="http://schemas.microsoft.com/office/drawing/2014/main" id="{D02F4877-D2A8-4126-9AE2-D8094822C39C}"/>
              </a:ext>
            </a:extLst>
          </p:cNvPr>
          <p:cNvSpPr>
            <a:spLocks noGrp="1"/>
          </p:cNvSpPr>
          <p:nvPr>
            <p:ph type="dt" sz="half" idx="10"/>
          </p:nvPr>
        </p:nvSpPr>
        <p:spPr/>
        <p:txBody>
          <a:bodyPr/>
          <a:lstStyle/>
          <a:p>
            <a:pPr>
              <a:defRPr/>
            </a:pPr>
            <a:fld id="{E65A049A-A538-47CA-A87C-50129DBE9F23}" type="datetime1">
              <a:rPr lang="de-DE" smtClean="0"/>
              <a:t>11.10.2024</a:t>
            </a:fld>
            <a:endParaRPr lang="en-US"/>
          </a:p>
        </p:txBody>
      </p:sp>
      <p:sp>
        <p:nvSpPr>
          <p:cNvPr id="4" name="Foliennummernplatzhalter 3">
            <a:extLst>
              <a:ext uri="{FF2B5EF4-FFF2-40B4-BE49-F238E27FC236}">
                <a16:creationId xmlns:a16="http://schemas.microsoft.com/office/drawing/2014/main" id="{5300F8BB-BF13-494B-B664-ACA0673DBEEC}"/>
              </a:ext>
            </a:extLst>
          </p:cNvPr>
          <p:cNvSpPr>
            <a:spLocks noGrp="1"/>
          </p:cNvSpPr>
          <p:nvPr>
            <p:ph type="sldNum" sz="quarter" idx="12"/>
          </p:nvPr>
        </p:nvSpPr>
        <p:spPr/>
        <p:txBody>
          <a:bodyPr/>
          <a:lstStyle/>
          <a:p>
            <a:pPr>
              <a:defRPr/>
            </a:pPr>
            <a:fld id="{637E4081-C9BE-4C87-BA09-749EDE8DC352}" type="slidenum">
              <a:rPr lang="en-US" smtClean="0"/>
              <a:t>25</a:t>
            </a:fld>
            <a:endParaRPr lang="en-US"/>
          </a:p>
        </p:txBody>
      </p:sp>
      <p:sp>
        <p:nvSpPr>
          <p:cNvPr id="23" name="Inhaltsplatzhalter 1">
            <a:extLst>
              <a:ext uri="{FF2B5EF4-FFF2-40B4-BE49-F238E27FC236}">
                <a16:creationId xmlns:a16="http://schemas.microsoft.com/office/drawing/2014/main" id="{C493D686-B241-4DD0-828D-95AEFB578EEF}"/>
              </a:ext>
            </a:extLst>
          </p:cNvPr>
          <p:cNvSpPr txBox="1">
            <a:spLocks/>
          </p:cNvSpPr>
          <p:nvPr/>
        </p:nvSpPr>
        <p:spPr bwMode="auto">
          <a:xfrm>
            <a:off x="862627" y="4000704"/>
            <a:ext cx="3366773" cy="23040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80000" bIns="180000"/>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tx1"/>
              </a:buClr>
              <a:buFont typeface="Wingdings" pitchFamily="2" charset="2"/>
              <a:buChar char="§"/>
            </a:pPr>
            <a:r>
              <a:rPr lang="en-US" altLang="de-DE" sz="1400" dirty="0">
                <a:latin typeface="+mj-lt"/>
              </a:rPr>
              <a:t>Lightweight materials </a:t>
            </a:r>
          </a:p>
          <a:p>
            <a:pPr eaLnBrk="1" hangingPunct="1">
              <a:spcBef>
                <a:spcPct val="20000"/>
              </a:spcBef>
              <a:buClr>
                <a:schemeClr val="tx1"/>
              </a:buClr>
              <a:buFont typeface="Wingdings" pitchFamily="2" charset="2"/>
              <a:buChar char="§"/>
            </a:pPr>
            <a:r>
              <a:rPr lang="en-US" altLang="de-DE" sz="1400" dirty="0">
                <a:latin typeface="+mj-lt"/>
              </a:rPr>
              <a:t>Lightweight design </a:t>
            </a:r>
          </a:p>
          <a:p>
            <a:pPr eaLnBrk="1" hangingPunct="1">
              <a:spcBef>
                <a:spcPct val="20000"/>
              </a:spcBef>
              <a:buClr>
                <a:schemeClr val="tx1"/>
              </a:buClr>
              <a:buFont typeface="Wingdings" pitchFamily="2" charset="2"/>
              <a:buChar char="§"/>
            </a:pPr>
            <a:r>
              <a:rPr lang="en-US" altLang="de-DE" sz="1400" dirty="0">
                <a:latin typeface="+mj-lt"/>
              </a:rPr>
              <a:t>Manufacturing technologies</a:t>
            </a:r>
          </a:p>
        </p:txBody>
      </p:sp>
      <p:sp>
        <p:nvSpPr>
          <p:cNvPr id="24" name="Inhaltsplatzhalter 1">
            <a:extLst>
              <a:ext uri="{FF2B5EF4-FFF2-40B4-BE49-F238E27FC236}">
                <a16:creationId xmlns:a16="http://schemas.microsoft.com/office/drawing/2014/main" id="{864CCEAE-70AF-44CE-9711-35258F24A65C}"/>
              </a:ext>
            </a:extLst>
          </p:cNvPr>
          <p:cNvSpPr txBox="1">
            <a:spLocks/>
          </p:cNvSpPr>
          <p:nvPr/>
        </p:nvSpPr>
        <p:spPr bwMode="auto">
          <a:xfrm>
            <a:off x="838200" y="1887783"/>
            <a:ext cx="3391200" cy="1771018"/>
          </a:xfrm>
          <a:prstGeom prst="rect">
            <a:avLst/>
          </a:prstGeom>
          <a:solidFill>
            <a:srgbClr val="EAEAEA"/>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180000" rIns="91440" bIns="180000" numCol="1" anchor="t" anchorCtr="0" compatLnSpc="1">
            <a:prstTxWarp prst="textNoShape">
              <a:avLst/>
            </a:prstTxWarp>
          </a:bodyPr>
          <a:lstStyle>
            <a:lvl1pPr marL="0" indent="0" algn="l" defTabSz="914400">
              <a:lnSpc>
                <a:spcPct val="110000"/>
              </a:lnSpc>
              <a:spcBef>
                <a:spcPts val="0"/>
              </a:spcBef>
              <a:spcAft>
                <a:spcPts val="12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285750" lvl="2" indent="-285750">
              <a:lnSpc>
                <a:spcPct val="100000"/>
              </a:lnSpc>
              <a:buClr>
                <a:schemeClr val="tx1"/>
              </a:buClr>
              <a:buFont typeface="Wingdings" panose="05000000000000000000" pitchFamily="2" charset="2"/>
              <a:buChar char="§"/>
            </a:pPr>
            <a:r>
              <a:rPr lang="en-US" altLang="de-DE" dirty="0">
                <a:latin typeface="+mj-lt"/>
              </a:rPr>
              <a:t>Network of companies, research institutions and service providers</a:t>
            </a:r>
          </a:p>
          <a:p>
            <a:pPr>
              <a:lnSpc>
                <a:spcPct val="100000"/>
              </a:lnSpc>
            </a:pPr>
            <a:endParaRPr lang="de-DE" altLang="de-DE" dirty="0">
              <a:latin typeface="+mj-lt"/>
            </a:endParaRPr>
          </a:p>
          <a:p>
            <a:pPr>
              <a:lnSpc>
                <a:spcPct val="100000"/>
              </a:lnSpc>
              <a:buFont typeface="Wingdings" pitchFamily="2" charset="2"/>
              <a:buChar char="§"/>
            </a:pPr>
            <a:endParaRPr lang="de-DE" altLang="de-DE" dirty="0">
              <a:latin typeface="+mj-lt"/>
            </a:endParaRPr>
          </a:p>
        </p:txBody>
      </p:sp>
      <p:sp>
        <p:nvSpPr>
          <p:cNvPr id="25" name="Inhaltsplatzhalter 1">
            <a:extLst>
              <a:ext uri="{FF2B5EF4-FFF2-40B4-BE49-F238E27FC236}">
                <a16:creationId xmlns:a16="http://schemas.microsoft.com/office/drawing/2014/main" id="{B2B2134C-252E-4428-B09B-DA3E5EFDFB50}"/>
              </a:ext>
            </a:extLst>
          </p:cNvPr>
          <p:cNvSpPr txBox="1">
            <a:spLocks/>
          </p:cNvSpPr>
          <p:nvPr/>
        </p:nvSpPr>
        <p:spPr bwMode="auto">
          <a:xfrm>
            <a:off x="4392053" y="1890859"/>
            <a:ext cx="3384336" cy="17526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80000" bIns="180000"/>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spcBef>
                <a:spcPct val="20000"/>
              </a:spcBef>
              <a:buFont typeface="Wingdings" panose="05000000000000000000" pitchFamily="2" charset="2"/>
              <a:buChar char="§"/>
            </a:pPr>
            <a:r>
              <a:rPr lang="en-US" altLang="de-DE" sz="1400" dirty="0">
                <a:latin typeface="+mj-lt"/>
              </a:rPr>
              <a:t>Network comprising companies, the University and research institutions</a:t>
            </a:r>
          </a:p>
          <a:p>
            <a:pPr marL="285750" indent="-285750">
              <a:spcBef>
                <a:spcPct val="20000"/>
              </a:spcBef>
              <a:buFont typeface="Wingdings" panose="05000000000000000000" pitchFamily="2" charset="2"/>
              <a:buChar char="§"/>
            </a:pPr>
            <a:r>
              <a:rPr lang="en-US" altLang="de-DE" sz="1400" dirty="0">
                <a:latin typeface="+mj-lt"/>
              </a:rPr>
              <a:t>Focus on medium-sized enterprises</a:t>
            </a:r>
          </a:p>
          <a:p>
            <a:pPr marL="0" indent="0" eaLnBrk="1" hangingPunct="1">
              <a:spcBef>
                <a:spcPct val="20000"/>
              </a:spcBef>
              <a:buClr>
                <a:srgbClr val="BE0000"/>
              </a:buClr>
            </a:pPr>
            <a:endParaRPr lang="de-DE" altLang="de-DE" sz="2400" dirty="0">
              <a:latin typeface="+mj-lt"/>
            </a:endParaRPr>
          </a:p>
        </p:txBody>
      </p:sp>
      <p:sp>
        <p:nvSpPr>
          <p:cNvPr id="26" name="Rectangle 8">
            <a:extLst>
              <a:ext uri="{FF2B5EF4-FFF2-40B4-BE49-F238E27FC236}">
                <a16:creationId xmlns:a16="http://schemas.microsoft.com/office/drawing/2014/main" id="{B522E34A-5CEA-4B7B-BF09-3512F85FBAF8}"/>
              </a:ext>
            </a:extLst>
          </p:cNvPr>
          <p:cNvSpPr>
            <a:spLocks noChangeArrowheads="1"/>
          </p:cNvSpPr>
          <p:nvPr/>
        </p:nvSpPr>
        <p:spPr bwMode="auto">
          <a:xfrm>
            <a:off x="838200" y="1243021"/>
            <a:ext cx="3391200" cy="639762"/>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400" dirty="0">
                <a:solidFill>
                  <a:srgbClr val="FFFFFF"/>
                </a:solidFill>
                <a:latin typeface="+mj-lt"/>
                <a:ea typeface="Geneva" panose="020B0503030404040204" pitchFamily="34" charset="0"/>
                <a:cs typeface="Geneva" panose="020B0503030404040204" pitchFamily="34" charset="0"/>
              </a:rPr>
              <a:t>CLUSTER FOR </a:t>
            </a:r>
          </a:p>
          <a:p>
            <a:pPr algn="ctr" eaLnBrk="1" hangingPunct="1"/>
            <a:r>
              <a:rPr lang="de-DE" altLang="de-DE" sz="1400" dirty="0">
                <a:solidFill>
                  <a:srgbClr val="FFFFFF"/>
                </a:solidFill>
                <a:latin typeface="+mj-lt"/>
                <a:ea typeface="Geneva" panose="020B0503030404040204" pitchFamily="34" charset="0"/>
                <a:cs typeface="Geneva" panose="020B0503030404040204" pitchFamily="34" charset="0"/>
              </a:rPr>
              <a:t>LIGHTWEIGHT DESIGN</a:t>
            </a:r>
          </a:p>
        </p:txBody>
      </p:sp>
      <p:sp>
        <p:nvSpPr>
          <p:cNvPr id="27" name="Rectangle 8">
            <a:extLst>
              <a:ext uri="{FF2B5EF4-FFF2-40B4-BE49-F238E27FC236}">
                <a16:creationId xmlns:a16="http://schemas.microsoft.com/office/drawing/2014/main" id="{908526CF-A211-4CFA-9B83-3B3BCD9333DD}"/>
              </a:ext>
            </a:extLst>
          </p:cNvPr>
          <p:cNvSpPr>
            <a:spLocks noChangeArrowheads="1"/>
          </p:cNvSpPr>
          <p:nvPr/>
        </p:nvSpPr>
        <p:spPr bwMode="auto">
          <a:xfrm>
            <a:off x="4392053" y="1238397"/>
            <a:ext cx="3390330" cy="639762"/>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400" dirty="0">
                <a:solidFill>
                  <a:srgbClr val="FFFFFF"/>
                </a:solidFill>
                <a:latin typeface="+mj-lt"/>
                <a:ea typeface="Geneva" panose="020B0503030404040204" pitchFamily="34" charset="0"/>
                <a:cs typeface="Geneva" panose="020B0503030404040204" pitchFamily="34" charset="0"/>
              </a:rPr>
              <a:t>CLUSTER FOR </a:t>
            </a:r>
          </a:p>
          <a:p>
            <a:pPr algn="ctr" eaLnBrk="1" hangingPunct="1"/>
            <a:r>
              <a:rPr lang="de-DE" altLang="de-DE" sz="1400" dirty="0">
                <a:solidFill>
                  <a:srgbClr val="FFFFFF"/>
                </a:solidFill>
                <a:latin typeface="+mj-lt"/>
                <a:ea typeface="Geneva" panose="020B0503030404040204" pitchFamily="34" charset="0"/>
                <a:cs typeface="Geneva" panose="020B0503030404040204" pitchFamily="34" charset="0"/>
              </a:rPr>
              <a:t>MICROSYSTEMS TECHNOLOGY</a:t>
            </a:r>
          </a:p>
        </p:txBody>
      </p:sp>
      <p:sp>
        <p:nvSpPr>
          <p:cNvPr id="28" name="Rectangle 8">
            <a:extLst>
              <a:ext uri="{FF2B5EF4-FFF2-40B4-BE49-F238E27FC236}">
                <a16:creationId xmlns:a16="http://schemas.microsoft.com/office/drawing/2014/main" id="{A6C2E4F1-8F8F-48F8-8497-AD57304E3E8F}"/>
              </a:ext>
            </a:extLst>
          </p:cNvPr>
          <p:cNvSpPr>
            <a:spLocks noChangeArrowheads="1"/>
          </p:cNvSpPr>
          <p:nvPr/>
        </p:nvSpPr>
        <p:spPr bwMode="auto">
          <a:xfrm>
            <a:off x="7945036" y="1238397"/>
            <a:ext cx="3390329" cy="639762"/>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pitchFamily="2" charset="2"/>
              <a:buNone/>
            </a:pPr>
            <a:r>
              <a:rPr lang="de-DE" altLang="de-DE" sz="1400" dirty="0">
                <a:solidFill>
                  <a:schemeClr val="bg1"/>
                </a:solidFill>
                <a:latin typeface="+mj-lt"/>
                <a:ea typeface="Geneva" panose="020B0503030404040204" pitchFamily="34" charset="0"/>
                <a:cs typeface="Geneva" panose="020B0503030404040204" pitchFamily="34" charset="0"/>
              </a:rPr>
              <a:t>NETWORK FOR </a:t>
            </a:r>
          </a:p>
          <a:p>
            <a:pPr algn="ctr" eaLnBrk="1" hangingPunct="1">
              <a:buFont typeface="Wingdings" pitchFamily="2" charset="2"/>
              <a:buNone/>
            </a:pPr>
            <a:r>
              <a:rPr lang="de-DE" altLang="de-DE" sz="1400" dirty="0">
                <a:solidFill>
                  <a:schemeClr val="bg1"/>
                </a:solidFill>
                <a:latin typeface="+mj-lt"/>
                <a:ea typeface="Geneva" panose="020B0503030404040204" pitchFamily="34" charset="0"/>
                <a:cs typeface="Geneva" panose="020B0503030404040204" pitchFamily="34" charset="0"/>
              </a:rPr>
              <a:t>MEDICAL TECHNOLOGY </a:t>
            </a:r>
          </a:p>
        </p:txBody>
      </p:sp>
      <p:sp>
        <p:nvSpPr>
          <p:cNvPr id="29" name="Inhaltsplatzhalter 1">
            <a:extLst>
              <a:ext uri="{FF2B5EF4-FFF2-40B4-BE49-F238E27FC236}">
                <a16:creationId xmlns:a16="http://schemas.microsoft.com/office/drawing/2014/main" id="{5B9B7853-CC2C-4F8D-8E5F-0E7192782940}"/>
              </a:ext>
            </a:extLst>
          </p:cNvPr>
          <p:cNvSpPr txBox="1">
            <a:spLocks/>
          </p:cNvSpPr>
          <p:nvPr/>
        </p:nvSpPr>
        <p:spPr>
          <a:xfrm>
            <a:off x="4392053" y="4000704"/>
            <a:ext cx="3384336" cy="2304000"/>
          </a:xfrm>
          <a:prstGeom prst="rect">
            <a:avLst/>
          </a:prstGeom>
          <a:solidFill>
            <a:srgbClr val="EAEAEA"/>
          </a:solidFill>
        </p:spPr>
        <p:txBody>
          <a:bodyPr tIns="180000" bIns="180000">
            <a:noAutofit/>
          </a:bodyPr>
          <a:lstStyle>
            <a:lvl1pPr marL="342900" indent="-342900" algn="l" defTabSz="914400" rtl="0" eaLnBrk="1" latinLnBrk="0" hangingPunct="1">
              <a:spcBef>
                <a:spcPct val="20000"/>
              </a:spcBef>
              <a:buClr>
                <a:srgbClr val="BE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BE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BE0000"/>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BE0000"/>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Bef>
                <a:spcPts val="336"/>
              </a:spcBef>
              <a:spcAft>
                <a:spcPts val="0"/>
              </a:spcAft>
              <a:buClrTx/>
              <a:buFont typeface="Wingdings" panose="05000000000000000000" pitchFamily="2" charset="2"/>
              <a:buChar char="§"/>
              <a:defRPr/>
            </a:pPr>
            <a:r>
              <a:rPr lang="en-US" sz="1400" dirty="0">
                <a:latin typeface="+mj-lt"/>
              </a:rPr>
              <a:t>Structural design and assembly technologies</a:t>
            </a:r>
          </a:p>
          <a:p>
            <a:pPr fontAlgn="auto">
              <a:spcBef>
                <a:spcPts val="336"/>
              </a:spcBef>
              <a:spcAft>
                <a:spcPts val="0"/>
              </a:spcAft>
              <a:buClrTx/>
              <a:buFont typeface="Wingdings" panose="05000000000000000000" pitchFamily="2" charset="2"/>
              <a:buChar char="§"/>
              <a:defRPr/>
            </a:pPr>
            <a:r>
              <a:rPr lang="en-US" sz="1400" dirty="0">
                <a:latin typeface="+mj-lt"/>
              </a:rPr>
              <a:t>Intelligent sensor systems</a:t>
            </a:r>
          </a:p>
          <a:p>
            <a:pPr fontAlgn="auto">
              <a:spcBef>
                <a:spcPts val="336"/>
              </a:spcBef>
              <a:spcAft>
                <a:spcPts val="0"/>
              </a:spcAft>
              <a:buClrTx/>
              <a:buFont typeface="Wingdings" panose="05000000000000000000" pitchFamily="2" charset="2"/>
              <a:buChar char="§"/>
              <a:defRPr/>
            </a:pPr>
            <a:r>
              <a:rPr lang="en-US" sz="1400" dirty="0">
                <a:latin typeface="+mj-lt"/>
              </a:rPr>
              <a:t>Embedded systems</a:t>
            </a:r>
          </a:p>
          <a:p>
            <a:pPr fontAlgn="auto">
              <a:spcBef>
                <a:spcPts val="336"/>
              </a:spcBef>
              <a:spcAft>
                <a:spcPts val="0"/>
              </a:spcAft>
              <a:buClrTx/>
              <a:buFont typeface="Wingdings" panose="05000000000000000000" pitchFamily="2" charset="2"/>
              <a:buChar char="§"/>
              <a:defRPr/>
            </a:pPr>
            <a:r>
              <a:rPr lang="en-US" sz="1400" dirty="0">
                <a:latin typeface="+mj-lt"/>
              </a:rPr>
              <a:t>Communication Technology</a:t>
            </a:r>
          </a:p>
          <a:p>
            <a:pPr fontAlgn="auto">
              <a:spcBef>
                <a:spcPts val="336"/>
              </a:spcBef>
              <a:spcAft>
                <a:spcPts val="0"/>
              </a:spcAft>
              <a:buClrTx/>
              <a:buFont typeface="Wingdings" panose="05000000000000000000" pitchFamily="2" charset="2"/>
              <a:buChar char="§"/>
              <a:defRPr/>
            </a:pPr>
            <a:r>
              <a:rPr lang="en-US" sz="1400" dirty="0">
                <a:latin typeface="+mj-lt"/>
              </a:rPr>
              <a:t>Power Electronics</a:t>
            </a:r>
          </a:p>
          <a:p>
            <a:pPr fontAlgn="auto">
              <a:spcBef>
                <a:spcPts val="336"/>
              </a:spcBef>
              <a:spcAft>
                <a:spcPts val="0"/>
              </a:spcAft>
              <a:buClrTx/>
              <a:buFont typeface="Wingdings" panose="05000000000000000000" pitchFamily="2" charset="2"/>
              <a:buChar char="§"/>
              <a:defRPr/>
            </a:pPr>
            <a:r>
              <a:rPr lang="en-US" sz="1400" dirty="0">
                <a:latin typeface="+mj-lt"/>
              </a:rPr>
              <a:t>Automotive Computer Science/Electrical Systems</a:t>
            </a:r>
          </a:p>
          <a:p>
            <a:pPr marL="0" indent="0" fontAlgn="auto">
              <a:spcAft>
                <a:spcPts val="0"/>
              </a:spcAft>
              <a:buNone/>
              <a:defRPr/>
            </a:pPr>
            <a:endParaRPr lang="de-DE" dirty="0">
              <a:latin typeface="+mj-lt"/>
            </a:endParaRPr>
          </a:p>
          <a:p>
            <a:pPr fontAlgn="auto">
              <a:spcAft>
                <a:spcPts val="0"/>
              </a:spcAft>
              <a:buFont typeface="Wingdings" panose="05000000000000000000" pitchFamily="2" charset="2"/>
              <a:buChar char="§"/>
              <a:defRPr/>
            </a:pPr>
            <a:endParaRPr lang="de-DE" dirty="0">
              <a:latin typeface="+mj-lt"/>
            </a:endParaRPr>
          </a:p>
          <a:p>
            <a:pPr fontAlgn="auto">
              <a:spcAft>
                <a:spcPts val="0"/>
              </a:spcAft>
              <a:buFont typeface="Wingdings" panose="05000000000000000000" pitchFamily="2" charset="2"/>
              <a:buChar char="§"/>
              <a:defRPr/>
            </a:pPr>
            <a:endParaRPr lang="de-DE" dirty="0">
              <a:latin typeface="+mj-lt"/>
            </a:endParaRPr>
          </a:p>
          <a:p>
            <a:pPr fontAlgn="auto">
              <a:spcAft>
                <a:spcPts val="0"/>
              </a:spcAft>
              <a:buFont typeface="Wingdings" panose="05000000000000000000" pitchFamily="2" charset="2"/>
              <a:buChar char="§"/>
              <a:defRPr/>
            </a:pPr>
            <a:endParaRPr lang="de-DE" dirty="0">
              <a:latin typeface="+mj-lt"/>
            </a:endParaRPr>
          </a:p>
        </p:txBody>
      </p:sp>
      <p:sp>
        <p:nvSpPr>
          <p:cNvPr id="30" name="Inhaltsplatzhalter 1">
            <a:extLst>
              <a:ext uri="{FF2B5EF4-FFF2-40B4-BE49-F238E27FC236}">
                <a16:creationId xmlns:a16="http://schemas.microsoft.com/office/drawing/2014/main" id="{05B61B07-D31A-4E27-8DC5-A0ECDFD501FB}"/>
              </a:ext>
            </a:extLst>
          </p:cNvPr>
          <p:cNvSpPr txBox="1">
            <a:spLocks/>
          </p:cNvSpPr>
          <p:nvPr/>
        </p:nvSpPr>
        <p:spPr bwMode="auto">
          <a:xfrm>
            <a:off x="7945036" y="1890859"/>
            <a:ext cx="3384336" cy="17526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80000" bIns="180000"/>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Wingdings" pitchFamily="2" charset="2"/>
              <a:buChar char="§"/>
            </a:pPr>
            <a:r>
              <a:rPr lang="en-US" altLang="de-DE" sz="1400" dirty="0">
                <a:latin typeface="+mj-lt"/>
              </a:rPr>
              <a:t>Partners from medicine, academia and policy</a:t>
            </a:r>
          </a:p>
        </p:txBody>
      </p:sp>
      <p:sp>
        <p:nvSpPr>
          <p:cNvPr id="31" name="Inhaltsplatzhalter 1">
            <a:extLst>
              <a:ext uri="{FF2B5EF4-FFF2-40B4-BE49-F238E27FC236}">
                <a16:creationId xmlns:a16="http://schemas.microsoft.com/office/drawing/2014/main" id="{B1F7528F-13BE-4026-A830-02B5113DC45C}"/>
              </a:ext>
            </a:extLst>
          </p:cNvPr>
          <p:cNvSpPr txBox="1">
            <a:spLocks/>
          </p:cNvSpPr>
          <p:nvPr/>
        </p:nvSpPr>
        <p:spPr>
          <a:xfrm>
            <a:off x="7985288" y="4011168"/>
            <a:ext cx="3344083" cy="2293536"/>
          </a:xfrm>
          <a:prstGeom prst="rect">
            <a:avLst/>
          </a:prstGeom>
          <a:solidFill>
            <a:srgbClr val="EAEAEA"/>
          </a:solidFill>
        </p:spPr>
        <p:txBody>
          <a:bodyPr tIns="180000" bIns="180000">
            <a:normAutofit/>
          </a:bodyPr>
          <a:lstStyle>
            <a:lvl1pPr marL="342900" indent="-342900" algn="l" defTabSz="914400" rtl="0" eaLnBrk="1" latinLnBrk="0" hangingPunct="1">
              <a:spcBef>
                <a:spcPct val="20000"/>
              </a:spcBef>
              <a:buClr>
                <a:srgbClr val="BE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BE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BE0000"/>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BE0000"/>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36"/>
              </a:spcBef>
              <a:buClrTx/>
              <a:buFont typeface="Wingdings" panose="05000000000000000000" pitchFamily="2" charset="2"/>
              <a:buChar char="§"/>
              <a:defRPr/>
            </a:pPr>
            <a:r>
              <a:rPr lang="en-US" sz="1400" dirty="0">
                <a:latin typeface="+mj-lt"/>
              </a:rPr>
              <a:t>Minimally invasive imaging</a:t>
            </a:r>
          </a:p>
          <a:p>
            <a:pPr>
              <a:spcBef>
                <a:spcPts val="336"/>
              </a:spcBef>
              <a:buClrTx/>
              <a:buFont typeface="Wingdings" panose="05000000000000000000" pitchFamily="2" charset="2"/>
              <a:buChar char="§"/>
              <a:defRPr/>
            </a:pPr>
            <a:r>
              <a:rPr lang="en-US" sz="1400" dirty="0">
                <a:latin typeface="+mj-lt"/>
              </a:rPr>
              <a:t>Point-of-care devices </a:t>
            </a:r>
          </a:p>
          <a:p>
            <a:pPr>
              <a:spcBef>
                <a:spcPts val="336"/>
              </a:spcBef>
              <a:buClrTx/>
              <a:buFont typeface="Wingdings" panose="05000000000000000000" pitchFamily="2" charset="2"/>
              <a:buChar char="§"/>
              <a:defRPr/>
            </a:pPr>
            <a:r>
              <a:rPr lang="en-US" sz="1400" dirty="0">
                <a:latin typeface="+mj-lt"/>
              </a:rPr>
              <a:t>Medical assistance systems </a:t>
            </a:r>
          </a:p>
          <a:p>
            <a:pPr>
              <a:spcBef>
                <a:spcPts val="336"/>
              </a:spcBef>
              <a:buClrTx/>
              <a:buFont typeface="Wingdings" panose="05000000000000000000" pitchFamily="2" charset="2"/>
              <a:buChar char="§"/>
              <a:defRPr/>
            </a:pPr>
            <a:r>
              <a:rPr lang="en-US" sz="1400" dirty="0">
                <a:latin typeface="+mj-lt"/>
              </a:rPr>
              <a:t>Telemedicine </a:t>
            </a:r>
          </a:p>
          <a:p>
            <a:pPr>
              <a:spcBef>
                <a:spcPts val="336"/>
              </a:spcBef>
              <a:buClrTx/>
              <a:buFont typeface="Wingdings" panose="05000000000000000000" pitchFamily="2" charset="2"/>
              <a:buChar char="§"/>
              <a:defRPr/>
            </a:pPr>
            <a:r>
              <a:rPr lang="en-US" sz="1400" dirty="0" err="1">
                <a:latin typeface="+mj-lt"/>
              </a:rPr>
              <a:t>Bioanalytics</a:t>
            </a:r>
            <a:endParaRPr lang="en-US" sz="1400" dirty="0">
              <a:latin typeface="+mj-lt"/>
            </a:endParaRPr>
          </a:p>
          <a:p>
            <a:pPr>
              <a:spcBef>
                <a:spcPts val="336"/>
              </a:spcBef>
              <a:buClrTx/>
              <a:buFont typeface="Wingdings" panose="05000000000000000000" pitchFamily="2" charset="2"/>
              <a:buChar char="§"/>
              <a:defRPr/>
            </a:pPr>
            <a:r>
              <a:rPr lang="en-US" sz="1400" dirty="0">
                <a:latin typeface="+mj-lt"/>
              </a:rPr>
              <a:t>Optics and sensors</a:t>
            </a:r>
            <a:endParaRPr lang="de-DE" sz="1400" dirty="0">
              <a:latin typeface="+mj-lt"/>
            </a:endParaRPr>
          </a:p>
          <a:p>
            <a:pPr fontAlgn="auto">
              <a:spcAft>
                <a:spcPts val="0"/>
              </a:spcAft>
              <a:buFont typeface="Wingdings" panose="05000000000000000000" pitchFamily="2" charset="2"/>
              <a:buChar char="§"/>
              <a:defRPr/>
            </a:pPr>
            <a:endParaRPr lang="de-DE" dirty="0">
              <a:latin typeface="+mj-lt"/>
            </a:endParaRPr>
          </a:p>
        </p:txBody>
      </p:sp>
      <p:pic>
        <p:nvPicPr>
          <p:cNvPr id="32" name="Picture 2">
            <a:extLst>
              <a:ext uri="{FF2B5EF4-FFF2-40B4-BE49-F238E27FC236}">
                <a16:creationId xmlns:a16="http://schemas.microsoft.com/office/drawing/2014/main" id="{C7313D00-8405-478F-A02A-AB596AED5B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08" b="16576"/>
          <a:stretch/>
        </p:blipFill>
        <p:spPr bwMode="auto">
          <a:xfrm>
            <a:off x="862625" y="5120426"/>
            <a:ext cx="2412058" cy="118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a:extLst>
              <a:ext uri="{FF2B5EF4-FFF2-40B4-BE49-F238E27FC236}">
                <a16:creationId xmlns:a16="http://schemas.microsoft.com/office/drawing/2014/main" id="{067222D8-871A-4569-B660-B0B177F6680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77826" y="2482921"/>
            <a:ext cx="1751546" cy="116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8">
            <a:extLst>
              <a:ext uri="{FF2B5EF4-FFF2-40B4-BE49-F238E27FC236}">
                <a16:creationId xmlns:a16="http://schemas.microsoft.com/office/drawing/2014/main" id="{F01D7AD5-6219-4B29-BCE3-6CD31774971B}"/>
              </a:ext>
            </a:extLst>
          </p:cNvPr>
          <p:cNvSpPr>
            <a:spLocks noChangeArrowheads="1"/>
          </p:cNvSpPr>
          <p:nvPr/>
        </p:nvSpPr>
        <p:spPr bwMode="auto">
          <a:xfrm>
            <a:off x="862629" y="3628596"/>
            <a:ext cx="10466744" cy="382572"/>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pitchFamily="2" charset="2"/>
              <a:buNone/>
            </a:pPr>
            <a:r>
              <a:rPr lang="de-DE" altLang="de-DE" sz="1400" dirty="0">
                <a:solidFill>
                  <a:srgbClr val="FFFFFF"/>
                </a:solidFill>
                <a:latin typeface="+mj-lt"/>
                <a:ea typeface="Geneva" panose="020B0503030404040204" pitchFamily="34" charset="0"/>
                <a:cs typeface="Geneva" panose="020B0503030404040204" pitchFamily="34" charset="0"/>
              </a:rPr>
              <a:t>KEY TOPICS</a:t>
            </a:r>
            <a:endParaRPr lang="de-DE" altLang="de-DE" sz="1200" dirty="0">
              <a:solidFill>
                <a:srgbClr val="FFFFFF"/>
              </a:solidFill>
              <a:latin typeface="+mj-lt"/>
              <a:ea typeface="Geneva" panose="020B0503030404040204" pitchFamily="34" charset="0"/>
              <a:cs typeface="Geneva" panose="020B0503030404040204" pitchFamily="34" charset="0"/>
            </a:endParaRPr>
          </a:p>
        </p:txBody>
      </p:sp>
    </p:spTree>
    <p:extLst>
      <p:ext uri="{BB962C8B-B14F-4D97-AF65-F5344CB8AC3E}">
        <p14:creationId xmlns:p14="http://schemas.microsoft.com/office/powerpoint/2010/main" val="3416648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Inhaltsplatzhalter 1">
            <a:extLst>
              <a:ext uri="{FF2B5EF4-FFF2-40B4-BE49-F238E27FC236}">
                <a16:creationId xmlns:a16="http://schemas.microsoft.com/office/drawing/2014/main" id="{DBDEB7B6-0D5E-413C-9A0A-D238BA995976}"/>
              </a:ext>
            </a:extLst>
          </p:cNvPr>
          <p:cNvSpPr txBox="1">
            <a:spLocks/>
          </p:cNvSpPr>
          <p:nvPr/>
        </p:nvSpPr>
        <p:spPr bwMode="auto">
          <a:xfrm>
            <a:off x="838200" y="1892145"/>
            <a:ext cx="5257800" cy="561975"/>
          </a:xfrm>
          <a:prstGeom prst="rect">
            <a:avLst/>
          </a:prstGeom>
          <a:solidFill>
            <a:srgbClr val="EAEAEA"/>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180000" rIns="91440" bIns="180000" numCol="1" anchor="t" anchorCtr="0" compatLnSpc="1">
            <a:prstTxWarp prst="textNoShape">
              <a:avLst/>
            </a:prstTxWarp>
          </a:bodyPr>
          <a:lstStyle>
            <a:lvl1pPr marL="0" indent="0" algn="l" defTabSz="914400">
              <a:lnSpc>
                <a:spcPct val="110000"/>
              </a:lnSpc>
              <a:spcBef>
                <a:spcPts val="0"/>
              </a:spcBef>
              <a:spcAft>
                <a:spcPts val="12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1">
              <a:buFont typeface="Wingdings" pitchFamily="2" charset="2"/>
              <a:buChar char="§"/>
            </a:pPr>
            <a:r>
              <a:rPr lang="en-GB" altLang="de-DE" b="0">
                <a:latin typeface="+mj-lt"/>
              </a:rPr>
              <a:t>  Standort Ruhstorf a. d. Rott (bei Passau</a:t>
            </a:r>
            <a:r>
              <a:rPr lang="en-GB" altLang="de-DE">
                <a:latin typeface="Fieldwork 04 Geo Regular" pitchFamily="50" charset="0"/>
              </a:rPr>
              <a:t>)</a:t>
            </a:r>
          </a:p>
        </p:txBody>
      </p:sp>
      <p:sp>
        <p:nvSpPr>
          <p:cNvPr id="38" name="Inhaltsplatzhalter 1">
            <a:extLst>
              <a:ext uri="{FF2B5EF4-FFF2-40B4-BE49-F238E27FC236}">
                <a16:creationId xmlns:a16="http://schemas.microsoft.com/office/drawing/2014/main" id="{25482027-2557-444A-A3B0-49CCCEE860DD}"/>
              </a:ext>
            </a:extLst>
          </p:cNvPr>
          <p:cNvSpPr txBox="1">
            <a:spLocks/>
          </p:cNvSpPr>
          <p:nvPr/>
        </p:nvSpPr>
        <p:spPr bwMode="auto">
          <a:xfrm>
            <a:off x="838200" y="2835719"/>
            <a:ext cx="5257800" cy="335100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80000" bIns="180000"/>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Wingdings" pitchFamily="2" charset="2"/>
              <a:buChar char="§"/>
            </a:pPr>
            <a:r>
              <a:rPr lang="en-GB" altLang="de-DE" sz="1400" dirty="0">
                <a:latin typeface="+mj-lt"/>
              </a:rPr>
              <a:t>Energy storage (electrical, chemical)</a:t>
            </a:r>
          </a:p>
          <a:p>
            <a:pPr eaLnBrk="1" hangingPunct="1">
              <a:spcBef>
                <a:spcPct val="20000"/>
              </a:spcBef>
              <a:buFont typeface="Wingdings" pitchFamily="2" charset="2"/>
              <a:buChar char="§"/>
            </a:pPr>
            <a:r>
              <a:rPr lang="en-GB" altLang="de-DE" sz="1400" dirty="0">
                <a:latin typeface="+mj-lt"/>
              </a:rPr>
              <a:t>Decentralised energy systems</a:t>
            </a:r>
          </a:p>
          <a:p>
            <a:pPr eaLnBrk="1" hangingPunct="1">
              <a:spcBef>
                <a:spcPct val="20000"/>
              </a:spcBef>
              <a:buFont typeface="Wingdings" pitchFamily="2" charset="2"/>
              <a:buChar char="§"/>
            </a:pPr>
            <a:r>
              <a:rPr lang="en-GB" altLang="de-DE" sz="1400" dirty="0">
                <a:latin typeface="+mj-lt"/>
              </a:rPr>
              <a:t>Energy efficiency</a:t>
            </a:r>
          </a:p>
          <a:p>
            <a:pPr eaLnBrk="1" hangingPunct="1">
              <a:spcBef>
                <a:spcPct val="20000"/>
              </a:spcBef>
              <a:buFont typeface="Wingdings" pitchFamily="2" charset="2"/>
              <a:buChar char="§"/>
            </a:pPr>
            <a:r>
              <a:rPr lang="en-GB" altLang="de-DE" sz="1400" dirty="0">
                <a:latin typeface="+mj-lt"/>
              </a:rPr>
              <a:t>Intelligent energy network</a:t>
            </a:r>
          </a:p>
        </p:txBody>
      </p:sp>
      <p:sp>
        <p:nvSpPr>
          <p:cNvPr id="39" name="Inhaltsplatzhalter 1">
            <a:extLst>
              <a:ext uri="{FF2B5EF4-FFF2-40B4-BE49-F238E27FC236}">
                <a16:creationId xmlns:a16="http://schemas.microsoft.com/office/drawing/2014/main" id="{B4F0FE49-D063-4BF0-B4D9-589CAD0C445C}"/>
              </a:ext>
            </a:extLst>
          </p:cNvPr>
          <p:cNvSpPr txBox="1">
            <a:spLocks/>
          </p:cNvSpPr>
          <p:nvPr/>
        </p:nvSpPr>
        <p:spPr bwMode="auto">
          <a:xfrm>
            <a:off x="6206522" y="1892144"/>
            <a:ext cx="5257800" cy="561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80000" bIns="180000"/>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Wingdings" pitchFamily="2" charset="2"/>
              <a:buChar char="§"/>
            </a:pPr>
            <a:r>
              <a:rPr lang="en-GB" altLang="de-DE" sz="1400" dirty="0">
                <a:latin typeface="+mj-lt"/>
              </a:rPr>
              <a:t>Located in </a:t>
            </a:r>
            <a:r>
              <a:rPr lang="en-GB" altLang="de-DE" sz="1400" dirty="0" err="1">
                <a:latin typeface="+mj-lt"/>
              </a:rPr>
              <a:t>Dingolfing</a:t>
            </a:r>
            <a:endParaRPr lang="en-GB" altLang="de-DE" sz="1400" dirty="0">
              <a:latin typeface="+mj-lt"/>
            </a:endParaRPr>
          </a:p>
        </p:txBody>
      </p:sp>
      <p:sp>
        <p:nvSpPr>
          <p:cNvPr id="40" name="Rectangle 8">
            <a:extLst>
              <a:ext uri="{FF2B5EF4-FFF2-40B4-BE49-F238E27FC236}">
                <a16:creationId xmlns:a16="http://schemas.microsoft.com/office/drawing/2014/main" id="{6DF0D8C2-FE5E-4FE1-BBB7-F387036E74E0}"/>
              </a:ext>
            </a:extLst>
          </p:cNvPr>
          <p:cNvSpPr>
            <a:spLocks noChangeArrowheads="1"/>
          </p:cNvSpPr>
          <p:nvPr/>
        </p:nvSpPr>
        <p:spPr bwMode="auto">
          <a:xfrm>
            <a:off x="838200" y="1253970"/>
            <a:ext cx="5257800" cy="639762"/>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10000"/>
              </a:lnSpc>
              <a:spcBef>
                <a:spcPct val="30000"/>
              </a:spcBef>
              <a:spcAft>
                <a:spcPct val="30000"/>
              </a:spcAft>
              <a:buClr>
                <a:srgbClr val="BE0000"/>
              </a:buClr>
              <a:buFont typeface="Wingdings" pitchFamily="2" charset="2"/>
              <a:buNone/>
            </a:pPr>
            <a:r>
              <a:rPr lang="de-DE" altLang="de-DE" sz="1400" dirty="0">
                <a:solidFill>
                  <a:schemeClr val="bg1"/>
                </a:solidFill>
                <a:latin typeface="+mj-lt"/>
                <a:ea typeface="Geneva" panose="020B0503030404040204" pitchFamily="34" charset="0"/>
                <a:cs typeface="Geneva" panose="020B0503030404040204" pitchFamily="34" charset="0"/>
              </a:rPr>
              <a:t>TECHNOLOGY CENTRE FOR ENERGY</a:t>
            </a:r>
          </a:p>
        </p:txBody>
      </p:sp>
      <p:sp>
        <p:nvSpPr>
          <p:cNvPr id="41" name="Rectangle 8">
            <a:extLst>
              <a:ext uri="{FF2B5EF4-FFF2-40B4-BE49-F238E27FC236}">
                <a16:creationId xmlns:a16="http://schemas.microsoft.com/office/drawing/2014/main" id="{19519A7E-EE1B-478C-AA0C-EBB90F613FFC}"/>
              </a:ext>
            </a:extLst>
          </p:cNvPr>
          <p:cNvSpPr>
            <a:spLocks noChangeArrowheads="1"/>
          </p:cNvSpPr>
          <p:nvPr/>
        </p:nvSpPr>
        <p:spPr bwMode="auto">
          <a:xfrm>
            <a:off x="6206521" y="1253970"/>
            <a:ext cx="5257800" cy="639762"/>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10000"/>
              </a:lnSpc>
              <a:spcBef>
                <a:spcPct val="30000"/>
              </a:spcBef>
              <a:spcAft>
                <a:spcPct val="30000"/>
              </a:spcAft>
              <a:buClr>
                <a:srgbClr val="BE0000"/>
              </a:buClr>
              <a:buFont typeface="Wingdings" pitchFamily="2" charset="2"/>
              <a:buNone/>
            </a:pPr>
            <a:r>
              <a:rPr lang="en-US" altLang="de-DE" sz="1400" dirty="0">
                <a:solidFill>
                  <a:schemeClr val="bg1"/>
                </a:solidFill>
                <a:latin typeface="+mj-lt"/>
                <a:ea typeface="Geneva" panose="020B0503030404040204" pitchFamily="34" charset="0"/>
                <a:cs typeface="Geneva" panose="020B0503030404040204" pitchFamily="34" charset="0"/>
              </a:rPr>
              <a:t>TECHNOLOGY CENTRE FOR PRODUCTION </a:t>
            </a:r>
            <a:br>
              <a:rPr lang="en-US" altLang="de-DE" sz="1400" dirty="0">
                <a:solidFill>
                  <a:schemeClr val="bg1"/>
                </a:solidFill>
                <a:latin typeface="+mj-lt"/>
                <a:ea typeface="Geneva" panose="020B0503030404040204" pitchFamily="34" charset="0"/>
                <a:cs typeface="Geneva" panose="020B0503030404040204" pitchFamily="34" charset="0"/>
              </a:rPr>
            </a:br>
            <a:r>
              <a:rPr lang="en-US" altLang="de-DE" sz="1400" dirty="0">
                <a:solidFill>
                  <a:schemeClr val="bg1"/>
                </a:solidFill>
                <a:latin typeface="+mj-lt"/>
                <a:ea typeface="Geneva" panose="020B0503030404040204" pitchFamily="34" charset="0"/>
                <a:cs typeface="Geneva" panose="020B0503030404040204" pitchFamily="34" charset="0"/>
              </a:rPr>
              <a:t>AND LOGISTICS SYSTEMS </a:t>
            </a:r>
          </a:p>
        </p:txBody>
      </p:sp>
      <p:sp>
        <p:nvSpPr>
          <p:cNvPr id="42" name="Inhaltsplatzhalter 1">
            <a:extLst>
              <a:ext uri="{FF2B5EF4-FFF2-40B4-BE49-F238E27FC236}">
                <a16:creationId xmlns:a16="http://schemas.microsoft.com/office/drawing/2014/main" id="{9AAA7AA6-D536-4E5B-B72A-7848D50E76CB}"/>
              </a:ext>
            </a:extLst>
          </p:cNvPr>
          <p:cNvSpPr txBox="1">
            <a:spLocks/>
          </p:cNvSpPr>
          <p:nvPr/>
        </p:nvSpPr>
        <p:spPr bwMode="auto">
          <a:xfrm>
            <a:off x="7392988" y="2772267"/>
            <a:ext cx="3960812" cy="309562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80000" bIns="180000"/>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BE0000"/>
              </a:buClr>
              <a:buFont typeface="Arial" panose="020B0604020202020204" pitchFamily="34" charset="0"/>
              <a:buChar char="•"/>
            </a:pPr>
            <a:r>
              <a:rPr lang="de-DE" altLang="de-DE" sz="1400">
                <a:latin typeface="+mj-lt"/>
              </a:rPr>
              <a:t>Kinderschutz in Institutionen</a:t>
            </a:r>
          </a:p>
          <a:p>
            <a:pPr eaLnBrk="1" hangingPunct="1">
              <a:spcBef>
                <a:spcPct val="20000"/>
              </a:spcBef>
              <a:buClr>
                <a:srgbClr val="BE0000"/>
              </a:buClr>
              <a:buFont typeface="Arial" panose="020B0604020202020204" pitchFamily="34" charset="0"/>
              <a:buChar char="•"/>
            </a:pPr>
            <a:r>
              <a:rPr lang="de-DE" altLang="de-DE" sz="1400">
                <a:latin typeface="+mj-lt"/>
              </a:rPr>
              <a:t>neue Ungleichheiten und Ausschlüsse</a:t>
            </a:r>
          </a:p>
          <a:p>
            <a:pPr eaLnBrk="1" hangingPunct="1">
              <a:spcBef>
                <a:spcPct val="20000"/>
              </a:spcBef>
              <a:buClr>
                <a:srgbClr val="BE0000"/>
              </a:buClr>
              <a:buFont typeface="Arial" panose="020B0604020202020204" pitchFamily="34" charset="0"/>
              <a:buChar char="•"/>
            </a:pPr>
            <a:r>
              <a:rPr lang="de-DE" altLang="de-DE" sz="1400">
                <a:latin typeface="+mj-lt"/>
              </a:rPr>
              <a:t>Krankheitsbedingungen und Gesundheitshandeln</a:t>
            </a:r>
          </a:p>
          <a:p>
            <a:pPr eaLnBrk="1" hangingPunct="1">
              <a:spcBef>
                <a:spcPct val="20000"/>
              </a:spcBef>
              <a:buClr>
                <a:srgbClr val="BE0000"/>
              </a:buClr>
              <a:buFont typeface="Arial" panose="020B0604020202020204" pitchFamily="34" charset="0"/>
              <a:buChar char="•"/>
            </a:pPr>
            <a:r>
              <a:rPr lang="de-DE" altLang="de-DE" sz="1400">
                <a:latin typeface="+mj-lt"/>
              </a:rPr>
              <a:t>Gewaltphänomene Veränderungen in Geschlechtermustern und Familienalltag</a:t>
            </a:r>
          </a:p>
          <a:p>
            <a:pPr eaLnBrk="1" hangingPunct="1">
              <a:spcBef>
                <a:spcPct val="20000"/>
              </a:spcBef>
              <a:buClr>
                <a:srgbClr val="BE0000"/>
              </a:buClr>
              <a:buFont typeface="Arial" panose="020B0604020202020204" pitchFamily="34" charset="0"/>
              <a:buChar char="•"/>
            </a:pPr>
            <a:r>
              <a:rPr lang="de-DE" altLang="de-DE" sz="1400">
                <a:latin typeface="+mj-lt"/>
              </a:rPr>
              <a:t>Migrationsgesellschaft</a:t>
            </a:r>
            <a:endParaRPr lang="de-DE" altLang="de-DE" sz="2400">
              <a:latin typeface="+mj-lt"/>
            </a:endParaRPr>
          </a:p>
          <a:p>
            <a:pPr eaLnBrk="1" hangingPunct="1">
              <a:spcBef>
                <a:spcPct val="20000"/>
              </a:spcBef>
              <a:buClr>
                <a:srgbClr val="BE0000"/>
              </a:buClr>
              <a:buFont typeface="Arial" panose="020B0604020202020204" pitchFamily="34" charset="0"/>
              <a:buChar char="•"/>
            </a:pPr>
            <a:endParaRPr lang="de-DE" altLang="de-DE" sz="2400">
              <a:latin typeface="+mj-lt"/>
            </a:endParaRPr>
          </a:p>
          <a:p>
            <a:pPr eaLnBrk="1" hangingPunct="1">
              <a:spcBef>
                <a:spcPct val="20000"/>
              </a:spcBef>
              <a:buClr>
                <a:srgbClr val="BE0000"/>
              </a:buClr>
              <a:buFont typeface="Arial" panose="020B0604020202020204" pitchFamily="34" charset="0"/>
              <a:buChar char="•"/>
            </a:pPr>
            <a:endParaRPr lang="de-DE" altLang="de-DE" sz="2400">
              <a:latin typeface="+mj-lt"/>
            </a:endParaRPr>
          </a:p>
        </p:txBody>
      </p:sp>
      <p:sp>
        <p:nvSpPr>
          <p:cNvPr id="43" name="Inhaltsplatzhalter 1">
            <a:extLst>
              <a:ext uri="{FF2B5EF4-FFF2-40B4-BE49-F238E27FC236}">
                <a16:creationId xmlns:a16="http://schemas.microsoft.com/office/drawing/2014/main" id="{98A0D8CE-80AF-4191-84EF-3ED8E44889DF}"/>
              </a:ext>
            </a:extLst>
          </p:cNvPr>
          <p:cNvSpPr txBox="1">
            <a:spLocks/>
          </p:cNvSpPr>
          <p:nvPr/>
        </p:nvSpPr>
        <p:spPr bwMode="auto">
          <a:xfrm>
            <a:off x="6206521" y="2835719"/>
            <a:ext cx="5257799" cy="335032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80000" bIns="180000"/>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Wingdings" pitchFamily="2" charset="2"/>
              <a:buChar char="§"/>
            </a:pPr>
            <a:r>
              <a:rPr lang="en-GB" altLang="de-DE" sz="1400">
                <a:latin typeface="+mj-lt"/>
              </a:rPr>
              <a:t>Resource efficiency </a:t>
            </a:r>
          </a:p>
          <a:p>
            <a:pPr eaLnBrk="1" hangingPunct="1">
              <a:spcBef>
                <a:spcPct val="20000"/>
              </a:spcBef>
              <a:buFont typeface="Wingdings" pitchFamily="2" charset="2"/>
              <a:buChar char="§"/>
            </a:pPr>
            <a:r>
              <a:rPr lang="en-GB" altLang="de-DE" sz="1400">
                <a:latin typeface="+mj-lt"/>
              </a:rPr>
              <a:t>Industry 4.0: use of real-time location systems in production</a:t>
            </a:r>
          </a:p>
          <a:p>
            <a:pPr eaLnBrk="1" hangingPunct="1">
              <a:spcBef>
                <a:spcPct val="20000"/>
              </a:spcBef>
              <a:buFont typeface="Wingdings" pitchFamily="2" charset="2"/>
              <a:buChar char="§"/>
            </a:pPr>
            <a:r>
              <a:rPr lang="en-GB" altLang="de-DE" sz="1400">
                <a:latin typeface="+mj-lt"/>
              </a:rPr>
              <a:t>Lean management control</a:t>
            </a:r>
          </a:p>
          <a:p>
            <a:pPr eaLnBrk="1" hangingPunct="1">
              <a:spcBef>
                <a:spcPct val="20000"/>
              </a:spcBef>
              <a:buFont typeface="Wingdings" pitchFamily="2" charset="2"/>
              <a:buChar char="§"/>
            </a:pPr>
            <a:r>
              <a:rPr lang="en-GB" altLang="de-DE" sz="1400">
                <a:latin typeface="+mj-lt"/>
              </a:rPr>
              <a:t>Lean factory design</a:t>
            </a:r>
          </a:p>
          <a:p>
            <a:pPr eaLnBrk="1" hangingPunct="1">
              <a:spcBef>
                <a:spcPct val="20000"/>
              </a:spcBef>
              <a:buFont typeface="Wingdings" pitchFamily="2" charset="2"/>
              <a:buChar char="§"/>
            </a:pPr>
            <a:r>
              <a:rPr lang="en-GB" altLang="de-DE" sz="1400">
                <a:latin typeface="+mj-lt"/>
              </a:rPr>
              <a:t>Value orientation in production</a:t>
            </a:r>
          </a:p>
          <a:p>
            <a:pPr eaLnBrk="1" hangingPunct="1">
              <a:spcBef>
                <a:spcPct val="20000"/>
              </a:spcBef>
              <a:buFont typeface="Wingdings" pitchFamily="2" charset="2"/>
              <a:buChar char="§"/>
            </a:pPr>
            <a:r>
              <a:rPr lang="en-GB" altLang="de-DE" sz="1400">
                <a:latin typeface="+mj-lt"/>
              </a:rPr>
              <a:t>Industrialisation of complex process chains</a:t>
            </a:r>
            <a:endParaRPr lang="en-GB" altLang="de-DE" sz="2400">
              <a:latin typeface="+mj-lt"/>
            </a:endParaRPr>
          </a:p>
          <a:p>
            <a:pPr eaLnBrk="1" hangingPunct="1">
              <a:spcBef>
                <a:spcPct val="20000"/>
              </a:spcBef>
              <a:buClr>
                <a:srgbClr val="BE0000"/>
              </a:buClr>
              <a:buFont typeface="Wingdings" pitchFamily="2" charset="2"/>
              <a:buChar char="§"/>
            </a:pPr>
            <a:endParaRPr lang="en-GB" altLang="de-DE" sz="2400">
              <a:latin typeface="+mj-lt"/>
            </a:endParaRPr>
          </a:p>
        </p:txBody>
      </p:sp>
      <p:pic>
        <p:nvPicPr>
          <p:cNvPr id="44" name="Picture 2">
            <a:extLst>
              <a:ext uri="{FF2B5EF4-FFF2-40B4-BE49-F238E27FC236}">
                <a16:creationId xmlns:a16="http://schemas.microsoft.com/office/drawing/2014/main" id="{C03C184F-FAFD-41D7-9774-96AB26DC3A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517" b="24838"/>
          <a:stretch/>
        </p:blipFill>
        <p:spPr bwMode="auto">
          <a:xfrm>
            <a:off x="7392988" y="4892216"/>
            <a:ext cx="4071332" cy="12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8">
            <a:extLst>
              <a:ext uri="{FF2B5EF4-FFF2-40B4-BE49-F238E27FC236}">
                <a16:creationId xmlns:a16="http://schemas.microsoft.com/office/drawing/2014/main" id="{6D39A99C-8D0F-472C-A3B9-C13C165F84ED}"/>
              </a:ext>
            </a:extLst>
          </p:cNvPr>
          <p:cNvSpPr>
            <a:spLocks noChangeArrowheads="1"/>
          </p:cNvSpPr>
          <p:nvPr/>
        </p:nvSpPr>
        <p:spPr bwMode="auto">
          <a:xfrm>
            <a:off x="838200" y="2454120"/>
            <a:ext cx="10626120" cy="381600"/>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pitchFamily="2" charset="2"/>
              <a:buNone/>
            </a:pPr>
            <a:r>
              <a:rPr lang="de-DE" altLang="de-DE" sz="1400" dirty="0">
                <a:solidFill>
                  <a:srgbClr val="FFFFFF"/>
                </a:solidFill>
                <a:latin typeface="+mj-lt"/>
                <a:ea typeface="Geneva" panose="020B0503030404040204" pitchFamily="34" charset="0"/>
                <a:cs typeface="Geneva" panose="020B0503030404040204" pitchFamily="34" charset="0"/>
              </a:rPr>
              <a:t>RESEARCH</a:t>
            </a:r>
          </a:p>
        </p:txBody>
      </p:sp>
      <p:sp>
        <p:nvSpPr>
          <p:cNvPr id="2" name="Titel 1">
            <a:extLst>
              <a:ext uri="{FF2B5EF4-FFF2-40B4-BE49-F238E27FC236}">
                <a16:creationId xmlns:a16="http://schemas.microsoft.com/office/drawing/2014/main" id="{4170715C-BA9D-4D73-B42F-8D3DD1FFF810}"/>
              </a:ext>
            </a:extLst>
          </p:cNvPr>
          <p:cNvSpPr>
            <a:spLocks noGrp="1"/>
          </p:cNvSpPr>
          <p:nvPr>
            <p:ph type="title"/>
          </p:nvPr>
        </p:nvSpPr>
        <p:spPr/>
        <p:txBody>
          <a:bodyPr/>
          <a:lstStyle/>
          <a:p>
            <a:r>
              <a:rPr lang="de-DE" dirty="0"/>
              <a:t>Technology </a:t>
            </a:r>
            <a:r>
              <a:rPr lang="en-GB" dirty="0"/>
              <a:t>centres</a:t>
            </a:r>
          </a:p>
        </p:txBody>
      </p:sp>
      <p:sp>
        <p:nvSpPr>
          <p:cNvPr id="3" name="Datumsplatzhalter 2">
            <a:extLst>
              <a:ext uri="{FF2B5EF4-FFF2-40B4-BE49-F238E27FC236}">
                <a16:creationId xmlns:a16="http://schemas.microsoft.com/office/drawing/2014/main" id="{D02F4877-D2A8-4126-9AE2-D8094822C39C}"/>
              </a:ext>
            </a:extLst>
          </p:cNvPr>
          <p:cNvSpPr>
            <a:spLocks noGrp="1"/>
          </p:cNvSpPr>
          <p:nvPr>
            <p:ph type="dt" sz="half" idx="10"/>
          </p:nvPr>
        </p:nvSpPr>
        <p:spPr/>
        <p:txBody>
          <a:bodyPr/>
          <a:lstStyle/>
          <a:p>
            <a:pPr>
              <a:defRPr/>
            </a:pPr>
            <a:fld id="{E65A049A-A538-47CA-A87C-50129DBE9F23}" type="datetime1">
              <a:rPr lang="de-DE" smtClean="0"/>
              <a:t>11.10.2024</a:t>
            </a:fld>
            <a:endParaRPr lang="en-US"/>
          </a:p>
        </p:txBody>
      </p:sp>
      <p:sp>
        <p:nvSpPr>
          <p:cNvPr id="4" name="Foliennummernplatzhalter 3">
            <a:extLst>
              <a:ext uri="{FF2B5EF4-FFF2-40B4-BE49-F238E27FC236}">
                <a16:creationId xmlns:a16="http://schemas.microsoft.com/office/drawing/2014/main" id="{5300F8BB-BF13-494B-B664-ACA0673DBEEC}"/>
              </a:ext>
            </a:extLst>
          </p:cNvPr>
          <p:cNvSpPr>
            <a:spLocks noGrp="1"/>
          </p:cNvSpPr>
          <p:nvPr>
            <p:ph type="sldNum" sz="quarter" idx="12"/>
          </p:nvPr>
        </p:nvSpPr>
        <p:spPr/>
        <p:txBody>
          <a:bodyPr/>
          <a:lstStyle/>
          <a:p>
            <a:pPr>
              <a:defRPr/>
            </a:pPr>
            <a:fld id="{637E4081-C9BE-4C87-BA09-749EDE8DC352}" type="slidenum">
              <a:rPr lang="en-US" smtClean="0"/>
              <a:t>26</a:t>
            </a:fld>
            <a:endParaRPr lang="en-US"/>
          </a:p>
        </p:txBody>
      </p:sp>
    </p:spTree>
    <p:extLst>
      <p:ext uri="{BB962C8B-B14F-4D97-AF65-F5344CB8AC3E}">
        <p14:creationId xmlns:p14="http://schemas.microsoft.com/office/powerpoint/2010/main" val="3244182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Inhaltsplatzhalter 1">
            <a:extLst>
              <a:ext uri="{FF2B5EF4-FFF2-40B4-BE49-F238E27FC236}">
                <a16:creationId xmlns:a16="http://schemas.microsoft.com/office/drawing/2014/main" id="{DBDEB7B6-0D5E-413C-9A0A-D238BA995976}"/>
              </a:ext>
            </a:extLst>
          </p:cNvPr>
          <p:cNvSpPr txBox="1">
            <a:spLocks/>
          </p:cNvSpPr>
          <p:nvPr/>
        </p:nvSpPr>
        <p:spPr bwMode="auto">
          <a:xfrm>
            <a:off x="838200" y="1892145"/>
            <a:ext cx="5257800" cy="1111748"/>
          </a:xfrm>
          <a:prstGeom prst="rect">
            <a:avLst/>
          </a:prstGeom>
          <a:solidFill>
            <a:srgbClr val="EAEAEA"/>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180000" rIns="91440" bIns="180000" numCol="1" anchor="t" anchorCtr="0" compatLnSpc="1">
            <a:prstTxWarp prst="textNoShape">
              <a:avLst/>
            </a:prstTxWarp>
          </a:bodyPr>
          <a:lstStyle>
            <a:lvl1pPr marL="0" indent="0" algn="l" defTabSz="914400">
              <a:lnSpc>
                <a:spcPct val="110000"/>
              </a:lnSpc>
              <a:spcBef>
                <a:spcPts val="0"/>
              </a:spcBef>
              <a:spcAft>
                <a:spcPts val="12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2">
              <a:buClr>
                <a:schemeClr val="tx1"/>
              </a:buClr>
              <a:buFont typeface="Wingdings" pitchFamily="2" charset="2"/>
              <a:buChar char="§"/>
            </a:pPr>
            <a:r>
              <a:rPr lang="en-US" altLang="de-DE" dirty="0"/>
              <a:t>Research: Lightweight construction design primarily for the automotive and commercial vehicle industry</a:t>
            </a:r>
          </a:p>
          <a:p>
            <a:pPr lvl="2">
              <a:buClr>
                <a:schemeClr val="tx1"/>
              </a:buClr>
              <a:buFont typeface="Wingdings" pitchFamily="2" charset="2"/>
              <a:buChar char="§"/>
            </a:pPr>
            <a:r>
              <a:rPr lang="en-US" altLang="de-DE" dirty="0"/>
              <a:t>Practical teaching</a:t>
            </a:r>
          </a:p>
        </p:txBody>
      </p:sp>
      <p:sp>
        <p:nvSpPr>
          <p:cNvPr id="38" name="Inhaltsplatzhalter 1">
            <a:extLst>
              <a:ext uri="{FF2B5EF4-FFF2-40B4-BE49-F238E27FC236}">
                <a16:creationId xmlns:a16="http://schemas.microsoft.com/office/drawing/2014/main" id="{25482027-2557-444A-A3B0-49CCCEE860DD}"/>
              </a:ext>
            </a:extLst>
          </p:cNvPr>
          <p:cNvSpPr txBox="1">
            <a:spLocks/>
          </p:cNvSpPr>
          <p:nvPr/>
        </p:nvSpPr>
        <p:spPr bwMode="auto">
          <a:xfrm>
            <a:off x="838200" y="3326815"/>
            <a:ext cx="5257800" cy="2827682"/>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80000" bIns="180000"/>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Wingdings" pitchFamily="2" charset="2"/>
              <a:buChar char="§"/>
            </a:pPr>
            <a:r>
              <a:rPr lang="en-US" altLang="de-DE" sz="1400" dirty="0"/>
              <a:t>Lightweight design and mechanics</a:t>
            </a:r>
          </a:p>
          <a:p>
            <a:pPr eaLnBrk="1" hangingPunct="1">
              <a:spcBef>
                <a:spcPct val="20000"/>
              </a:spcBef>
              <a:buFont typeface="Wingdings" pitchFamily="2" charset="2"/>
              <a:buChar char="§"/>
            </a:pPr>
            <a:r>
              <a:rPr lang="en-US" altLang="de-DE" sz="1400" dirty="0"/>
              <a:t>Lightweight materials</a:t>
            </a:r>
          </a:p>
          <a:p>
            <a:pPr eaLnBrk="1" hangingPunct="1">
              <a:spcBef>
                <a:spcPct val="20000"/>
              </a:spcBef>
              <a:buFont typeface="Wingdings" pitchFamily="2" charset="2"/>
              <a:buChar char="§"/>
            </a:pPr>
            <a:r>
              <a:rPr lang="en-US" altLang="de-DE" sz="1400" dirty="0"/>
              <a:t>Materials analysis</a:t>
            </a:r>
          </a:p>
          <a:p>
            <a:pPr eaLnBrk="1" hangingPunct="1">
              <a:spcBef>
                <a:spcPct val="20000"/>
              </a:spcBef>
              <a:buFont typeface="Wingdings" pitchFamily="2" charset="2"/>
              <a:buChar char="§"/>
            </a:pPr>
            <a:r>
              <a:rPr lang="en-US" altLang="de-DE" sz="1400" dirty="0"/>
              <a:t>Lightweight structures</a:t>
            </a:r>
          </a:p>
          <a:p>
            <a:pPr eaLnBrk="1" hangingPunct="1">
              <a:spcBef>
                <a:spcPct val="20000"/>
              </a:spcBef>
              <a:buFont typeface="Wingdings" pitchFamily="2" charset="2"/>
              <a:buChar char="§"/>
            </a:pPr>
            <a:r>
              <a:rPr lang="en-US" altLang="de-DE" sz="1400" dirty="0"/>
              <a:t>Additive manufacturing</a:t>
            </a:r>
          </a:p>
          <a:p>
            <a:pPr eaLnBrk="1" hangingPunct="1">
              <a:spcBef>
                <a:spcPct val="20000"/>
              </a:spcBef>
              <a:buFont typeface="Wingdings" pitchFamily="2" charset="2"/>
              <a:buChar char="§"/>
            </a:pPr>
            <a:r>
              <a:rPr lang="en-US" altLang="de-DE" sz="1400" dirty="0"/>
              <a:t>Plastics technology</a:t>
            </a:r>
          </a:p>
          <a:p>
            <a:pPr eaLnBrk="1" hangingPunct="1">
              <a:spcBef>
                <a:spcPct val="20000"/>
              </a:spcBef>
              <a:buFont typeface="Wingdings" pitchFamily="2" charset="2"/>
              <a:buChar char="§"/>
            </a:pPr>
            <a:endParaRPr lang="de-DE" altLang="de-DE" sz="1400" dirty="0">
              <a:latin typeface="+mj-lt"/>
            </a:endParaRPr>
          </a:p>
        </p:txBody>
      </p:sp>
      <p:sp>
        <p:nvSpPr>
          <p:cNvPr id="39" name="Inhaltsplatzhalter 1">
            <a:extLst>
              <a:ext uri="{FF2B5EF4-FFF2-40B4-BE49-F238E27FC236}">
                <a16:creationId xmlns:a16="http://schemas.microsoft.com/office/drawing/2014/main" id="{B4F0FE49-D063-4BF0-B4D9-589CAD0C445C}"/>
              </a:ext>
            </a:extLst>
          </p:cNvPr>
          <p:cNvSpPr txBox="1">
            <a:spLocks/>
          </p:cNvSpPr>
          <p:nvPr/>
        </p:nvSpPr>
        <p:spPr bwMode="auto">
          <a:xfrm>
            <a:off x="6206522" y="1892143"/>
            <a:ext cx="5257800" cy="1111747"/>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80000" bIns="180000"/>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spcBef>
                <a:spcPct val="20000"/>
              </a:spcBef>
              <a:buFont typeface="Wingdings" panose="05000000000000000000" pitchFamily="2" charset="2"/>
              <a:buChar char="§"/>
            </a:pPr>
            <a:r>
              <a:rPr lang="en-US" altLang="de-DE" sz="1400" dirty="0"/>
              <a:t>Research: Social cohesion of societies and people</a:t>
            </a:r>
          </a:p>
          <a:p>
            <a:pPr marL="285750" indent="-285750">
              <a:spcBef>
                <a:spcPct val="20000"/>
              </a:spcBef>
              <a:buFont typeface="Wingdings" panose="05000000000000000000" pitchFamily="2" charset="2"/>
              <a:buChar char="§"/>
            </a:pPr>
            <a:r>
              <a:rPr lang="en-US" altLang="de-DE" sz="1400" dirty="0"/>
              <a:t>Contracts from institutions</a:t>
            </a:r>
          </a:p>
        </p:txBody>
      </p:sp>
      <p:sp>
        <p:nvSpPr>
          <p:cNvPr id="40" name="Rectangle 8">
            <a:extLst>
              <a:ext uri="{FF2B5EF4-FFF2-40B4-BE49-F238E27FC236}">
                <a16:creationId xmlns:a16="http://schemas.microsoft.com/office/drawing/2014/main" id="{6DF0D8C2-FE5E-4FE1-BBB7-F387036E74E0}"/>
              </a:ext>
            </a:extLst>
          </p:cNvPr>
          <p:cNvSpPr>
            <a:spLocks noChangeArrowheads="1"/>
          </p:cNvSpPr>
          <p:nvPr/>
        </p:nvSpPr>
        <p:spPr bwMode="auto">
          <a:xfrm>
            <a:off x="838200" y="1253970"/>
            <a:ext cx="5257800" cy="639762"/>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10000"/>
              </a:lnSpc>
              <a:spcBef>
                <a:spcPct val="30000"/>
              </a:spcBef>
              <a:spcAft>
                <a:spcPct val="30000"/>
              </a:spcAft>
              <a:buClr>
                <a:srgbClr val="BE0000"/>
              </a:buClr>
              <a:buFont typeface="Wingdings" pitchFamily="2" charset="2"/>
              <a:buNone/>
            </a:pPr>
            <a:r>
              <a:rPr lang="en-US" altLang="de-DE" sz="1400" dirty="0">
                <a:solidFill>
                  <a:schemeClr val="bg1"/>
                </a:solidFill>
                <a:latin typeface="+mj-lt"/>
                <a:ea typeface="Geneva" panose="020B0503030404040204" pitchFamily="34" charset="0"/>
                <a:cs typeface="Geneva" panose="020B0503030404040204" pitchFamily="34" charset="0"/>
              </a:rPr>
              <a:t>CENTRE OF EXCELLENCE </a:t>
            </a:r>
            <a:br>
              <a:rPr lang="en-US" altLang="de-DE" sz="1400" dirty="0">
                <a:solidFill>
                  <a:schemeClr val="bg1"/>
                </a:solidFill>
                <a:latin typeface="+mj-lt"/>
                <a:ea typeface="Geneva" panose="020B0503030404040204" pitchFamily="34" charset="0"/>
                <a:cs typeface="Geneva" panose="020B0503030404040204" pitchFamily="34" charset="0"/>
              </a:rPr>
            </a:br>
            <a:r>
              <a:rPr lang="en-US" altLang="de-DE" sz="1400" dirty="0">
                <a:solidFill>
                  <a:schemeClr val="bg1"/>
                </a:solidFill>
                <a:latin typeface="+mj-lt"/>
                <a:ea typeface="Geneva" panose="020B0503030404040204" pitchFamily="34" charset="0"/>
                <a:cs typeface="Geneva" panose="020B0503030404040204" pitchFamily="34" charset="0"/>
              </a:rPr>
              <a:t>FOR LIGHTWEIGHT DESIGN</a:t>
            </a:r>
          </a:p>
        </p:txBody>
      </p:sp>
      <p:sp>
        <p:nvSpPr>
          <p:cNvPr id="41" name="Rectangle 8">
            <a:extLst>
              <a:ext uri="{FF2B5EF4-FFF2-40B4-BE49-F238E27FC236}">
                <a16:creationId xmlns:a16="http://schemas.microsoft.com/office/drawing/2014/main" id="{19519A7E-EE1B-478C-AA0C-EBB90F613FFC}"/>
              </a:ext>
            </a:extLst>
          </p:cNvPr>
          <p:cNvSpPr>
            <a:spLocks noChangeArrowheads="1"/>
          </p:cNvSpPr>
          <p:nvPr/>
        </p:nvSpPr>
        <p:spPr bwMode="auto">
          <a:xfrm>
            <a:off x="6206521" y="1253970"/>
            <a:ext cx="5257800" cy="639762"/>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10000"/>
              </a:lnSpc>
              <a:spcBef>
                <a:spcPct val="30000"/>
              </a:spcBef>
              <a:spcAft>
                <a:spcPct val="30000"/>
              </a:spcAft>
              <a:buClr>
                <a:srgbClr val="BE0000"/>
              </a:buClr>
              <a:buFont typeface="Wingdings" pitchFamily="2" charset="2"/>
              <a:buNone/>
            </a:pPr>
            <a:r>
              <a:rPr lang="en-US" altLang="de-DE" sz="1400" dirty="0">
                <a:solidFill>
                  <a:schemeClr val="bg1"/>
                </a:solidFill>
                <a:latin typeface="+mj-lt"/>
                <a:ea typeface="Geneva" panose="020B0503030404040204" pitchFamily="34" charset="0"/>
                <a:cs typeface="Geneva" panose="020B0503030404040204" pitchFamily="34" charset="0"/>
              </a:rPr>
              <a:t>INSTITUTE FOR SOCIAL CHANGE </a:t>
            </a:r>
            <a:br>
              <a:rPr lang="en-US" altLang="de-DE" sz="1400" dirty="0">
                <a:solidFill>
                  <a:schemeClr val="bg1"/>
                </a:solidFill>
                <a:latin typeface="+mj-lt"/>
                <a:ea typeface="Geneva" panose="020B0503030404040204" pitchFamily="34" charset="0"/>
                <a:cs typeface="Geneva" panose="020B0503030404040204" pitchFamily="34" charset="0"/>
              </a:rPr>
            </a:br>
            <a:r>
              <a:rPr lang="en-US" altLang="de-DE" sz="1400" dirty="0">
                <a:solidFill>
                  <a:schemeClr val="bg1"/>
                </a:solidFill>
                <a:latin typeface="+mj-lt"/>
                <a:ea typeface="Geneva" panose="020B0503030404040204" pitchFamily="34" charset="0"/>
                <a:cs typeface="Geneva" panose="020B0503030404040204" pitchFamily="34" charset="0"/>
              </a:rPr>
              <a:t>AND COHESION RESEARCH </a:t>
            </a:r>
          </a:p>
        </p:txBody>
      </p:sp>
      <p:sp>
        <p:nvSpPr>
          <p:cNvPr id="43" name="Inhaltsplatzhalter 1">
            <a:extLst>
              <a:ext uri="{FF2B5EF4-FFF2-40B4-BE49-F238E27FC236}">
                <a16:creationId xmlns:a16="http://schemas.microsoft.com/office/drawing/2014/main" id="{98A0D8CE-80AF-4191-84EF-3ED8E44889DF}"/>
              </a:ext>
            </a:extLst>
          </p:cNvPr>
          <p:cNvSpPr txBox="1">
            <a:spLocks/>
          </p:cNvSpPr>
          <p:nvPr/>
        </p:nvSpPr>
        <p:spPr bwMode="auto">
          <a:xfrm>
            <a:off x="6206521" y="3326815"/>
            <a:ext cx="5257799" cy="2827682"/>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80000" bIns="180000"/>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Wingdings" pitchFamily="2" charset="2"/>
              <a:buChar char="§"/>
            </a:pPr>
            <a:r>
              <a:rPr lang="en-US" altLang="de-DE" sz="1400" dirty="0"/>
              <a:t>Child protection in institutions</a:t>
            </a:r>
          </a:p>
          <a:p>
            <a:pPr eaLnBrk="1" hangingPunct="1">
              <a:spcBef>
                <a:spcPct val="20000"/>
              </a:spcBef>
              <a:buFont typeface="Wingdings" pitchFamily="2" charset="2"/>
              <a:buChar char="§"/>
            </a:pPr>
            <a:r>
              <a:rPr lang="en-US" altLang="de-DE" sz="1400" dirty="0"/>
              <a:t>Anti-Semitism in the migration society</a:t>
            </a:r>
          </a:p>
          <a:p>
            <a:pPr eaLnBrk="1" hangingPunct="1">
              <a:spcBef>
                <a:spcPct val="20000"/>
              </a:spcBef>
              <a:buFont typeface="Wingdings" pitchFamily="2" charset="2"/>
              <a:buChar char="§"/>
            </a:pPr>
            <a:r>
              <a:rPr lang="en-US" altLang="de-DE" sz="1400" dirty="0"/>
              <a:t>Social media and eating disorders</a:t>
            </a:r>
          </a:p>
          <a:p>
            <a:pPr eaLnBrk="1" hangingPunct="1">
              <a:spcBef>
                <a:spcPct val="20000"/>
              </a:spcBef>
              <a:buFont typeface="Wingdings" pitchFamily="2" charset="2"/>
              <a:buChar char="§"/>
            </a:pPr>
            <a:r>
              <a:rPr lang="en-US" altLang="de-DE" sz="1400" dirty="0"/>
              <a:t>Democracy - Participation - Diversity. Women in local politics in rural areas</a:t>
            </a:r>
          </a:p>
          <a:p>
            <a:pPr eaLnBrk="1" hangingPunct="1">
              <a:spcBef>
                <a:spcPct val="20000"/>
              </a:spcBef>
              <a:buFont typeface="Wingdings" pitchFamily="2" charset="2"/>
              <a:buChar char="§"/>
            </a:pPr>
            <a:r>
              <a:rPr lang="en-US" altLang="de-DE" sz="1400" dirty="0"/>
              <a:t>Social support and social contagion in</a:t>
            </a:r>
            <a:br>
              <a:rPr lang="en-US" altLang="de-DE" sz="1400" dirty="0"/>
            </a:br>
            <a:r>
              <a:rPr lang="en-US" altLang="de-DE" sz="1400" dirty="0"/>
              <a:t>eating disorders</a:t>
            </a:r>
          </a:p>
          <a:p>
            <a:pPr marL="0" indent="0" eaLnBrk="1" hangingPunct="1">
              <a:spcBef>
                <a:spcPct val="20000"/>
              </a:spcBef>
              <a:buClr>
                <a:srgbClr val="BE0000"/>
              </a:buClr>
            </a:pPr>
            <a:endParaRPr lang="de-DE" altLang="de-DE" sz="2400" dirty="0">
              <a:latin typeface="+mj-lt"/>
            </a:endParaRPr>
          </a:p>
          <a:p>
            <a:pPr eaLnBrk="1" hangingPunct="1">
              <a:spcBef>
                <a:spcPct val="20000"/>
              </a:spcBef>
              <a:buClr>
                <a:srgbClr val="BE0000"/>
              </a:buClr>
              <a:buFont typeface="Wingdings" pitchFamily="2" charset="2"/>
              <a:buChar char="§"/>
            </a:pPr>
            <a:endParaRPr lang="de-DE" altLang="de-DE" sz="2400" dirty="0">
              <a:latin typeface="+mj-lt"/>
            </a:endParaRPr>
          </a:p>
        </p:txBody>
      </p:sp>
      <p:sp>
        <p:nvSpPr>
          <p:cNvPr id="45" name="Rectangle 8">
            <a:extLst>
              <a:ext uri="{FF2B5EF4-FFF2-40B4-BE49-F238E27FC236}">
                <a16:creationId xmlns:a16="http://schemas.microsoft.com/office/drawing/2014/main" id="{6D39A99C-8D0F-472C-A3B9-C13C165F84ED}"/>
              </a:ext>
            </a:extLst>
          </p:cNvPr>
          <p:cNvSpPr>
            <a:spLocks noChangeArrowheads="1"/>
          </p:cNvSpPr>
          <p:nvPr/>
        </p:nvSpPr>
        <p:spPr bwMode="auto">
          <a:xfrm>
            <a:off x="838201" y="2945214"/>
            <a:ext cx="10626120" cy="381600"/>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pitchFamily="2" charset="2"/>
              <a:buNone/>
            </a:pPr>
            <a:r>
              <a:rPr lang="de-DE" altLang="de-DE" sz="1400" dirty="0">
                <a:solidFill>
                  <a:srgbClr val="FFFFFF"/>
                </a:solidFill>
                <a:latin typeface="+mj-lt"/>
                <a:ea typeface="Geneva" panose="020B0503030404040204" pitchFamily="34" charset="0"/>
                <a:cs typeface="Geneva" panose="020B0503030404040204" pitchFamily="34" charset="0"/>
              </a:rPr>
              <a:t>RESEARCH AND KEY TOPICS</a:t>
            </a:r>
          </a:p>
        </p:txBody>
      </p:sp>
      <p:sp>
        <p:nvSpPr>
          <p:cNvPr id="2" name="Titel 1">
            <a:extLst>
              <a:ext uri="{FF2B5EF4-FFF2-40B4-BE49-F238E27FC236}">
                <a16:creationId xmlns:a16="http://schemas.microsoft.com/office/drawing/2014/main" id="{4170715C-BA9D-4D73-B42F-8D3DD1FFF810}"/>
              </a:ext>
            </a:extLst>
          </p:cNvPr>
          <p:cNvSpPr>
            <a:spLocks noGrp="1"/>
          </p:cNvSpPr>
          <p:nvPr>
            <p:ph type="title"/>
          </p:nvPr>
        </p:nvSpPr>
        <p:spPr>
          <a:xfrm>
            <a:off x="838200" y="703504"/>
            <a:ext cx="10515600" cy="381600"/>
          </a:xfrm>
        </p:spPr>
        <p:txBody>
          <a:bodyPr/>
          <a:lstStyle/>
          <a:p>
            <a:r>
              <a:rPr lang="de-DE" dirty="0"/>
              <a:t>Institutes</a:t>
            </a:r>
          </a:p>
        </p:txBody>
      </p:sp>
      <p:sp>
        <p:nvSpPr>
          <p:cNvPr id="3" name="Datumsplatzhalter 2">
            <a:extLst>
              <a:ext uri="{FF2B5EF4-FFF2-40B4-BE49-F238E27FC236}">
                <a16:creationId xmlns:a16="http://schemas.microsoft.com/office/drawing/2014/main" id="{D02F4877-D2A8-4126-9AE2-D8094822C39C}"/>
              </a:ext>
            </a:extLst>
          </p:cNvPr>
          <p:cNvSpPr>
            <a:spLocks noGrp="1"/>
          </p:cNvSpPr>
          <p:nvPr>
            <p:ph type="dt" sz="half" idx="10"/>
          </p:nvPr>
        </p:nvSpPr>
        <p:spPr/>
        <p:txBody>
          <a:bodyPr/>
          <a:lstStyle/>
          <a:p>
            <a:pPr>
              <a:defRPr/>
            </a:pPr>
            <a:fld id="{E65A049A-A538-47CA-A87C-50129DBE9F23}" type="datetime1">
              <a:rPr lang="de-DE" smtClean="0"/>
              <a:t>11.10.2024</a:t>
            </a:fld>
            <a:endParaRPr lang="en-US"/>
          </a:p>
        </p:txBody>
      </p:sp>
      <p:sp>
        <p:nvSpPr>
          <p:cNvPr id="4" name="Foliennummernplatzhalter 3">
            <a:extLst>
              <a:ext uri="{FF2B5EF4-FFF2-40B4-BE49-F238E27FC236}">
                <a16:creationId xmlns:a16="http://schemas.microsoft.com/office/drawing/2014/main" id="{5300F8BB-BF13-494B-B664-ACA0673DBEEC}"/>
              </a:ext>
            </a:extLst>
          </p:cNvPr>
          <p:cNvSpPr>
            <a:spLocks noGrp="1"/>
          </p:cNvSpPr>
          <p:nvPr>
            <p:ph type="sldNum" sz="quarter" idx="12"/>
          </p:nvPr>
        </p:nvSpPr>
        <p:spPr/>
        <p:txBody>
          <a:bodyPr/>
          <a:lstStyle/>
          <a:p>
            <a:pPr>
              <a:defRPr/>
            </a:pPr>
            <a:fld id="{637E4081-C9BE-4C87-BA09-749EDE8DC352}" type="slidenum">
              <a:rPr lang="en-US" smtClean="0"/>
              <a:t>27</a:t>
            </a:fld>
            <a:endParaRPr lang="en-US"/>
          </a:p>
        </p:txBody>
      </p:sp>
    </p:spTree>
    <p:extLst>
      <p:ext uri="{BB962C8B-B14F-4D97-AF65-F5344CB8AC3E}">
        <p14:creationId xmlns:p14="http://schemas.microsoft.com/office/powerpoint/2010/main" val="910703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F99D8F1-3640-4380-A5B1-96029402ADD7}"/>
              </a:ext>
            </a:extLst>
          </p:cNvPr>
          <p:cNvSpPr>
            <a:spLocks noGrp="1"/>
          </p:cNvSpPr>
          <p:nvPr>
            <p:ph type="dt" sz="half" idx="10"/>
          </p:nvPr>
        </p:nvSpPr>
        <p:spPr/>
        <p:txBody>
          <a:bodyPr/>
          <a:lstStyle/>
          <a:p>
            <a:pPr>
              <a:defRPr/>
            </a:pPr>
            <a:fld id="{3D2715E6-0C1E-46FF-9199-B1F9FC0DF75D}" type="datetime1">
              <a:rPr lang="de-DE" smtClean="0"/>
              <a:t>11.10.2024</a:t>
            </a:fld>
            <a:endParaRPr lang="en-US"/>
          </a:p>
        </p:txBody>
      </p:sp>
      <p:sp>
        <p:nvSpPr>
          <p:cNvPr id="3" name="Foliennummernplatzhalter 2">
            <a:extLst>
              <a:ext uri="{FF2B5EF4-FFF2-40B4-BE49-F238E27FC236}">
                <a16:creationId xmlns:a16="http://schemas.microsoft.com/office/drawing/2014/main" id="{78A0AED7-A082-4512-A593-8472DAC69DA8}"/>
              </a:ext>
            </a:extLst>
          </p:cNvPr>
          <p:cNvSpPr>
            <a:spLocks noGrp="1"/>
          </p:cNvSpPr>
          <p:nvPr>
            <p:ph type="sldNum" sz="quarter" idx="12"/>
          </p:nvPr>
        </p:nvSpPr>
        <p:spPr/>
        <p:txBody>
          <a:bodyPr/>
          <a:lstStyle/>
          <a:p>
            <a:pPr>
              <a:defRPr/>
            </a:pPr>
            <a:fld id="{637E4081-C9BE-4C87-BA09-749EDE8DC352}" type="slidenum">
              <a:rPr lang="en-US" smtClean="0"/>
              <a:t>28</a:t>
            </a:fld>
            <a:endParaRPr lang="en-US"/>
          </a:p>
        </p:txBody>
      </p:sp>
      <p:pic>
        <p:nvPicPr>
          <p:cNvPr id="9" name="Bildplatzhalter 8">
            <a:extLst>
              <a:ext uri="{FF2B5EF4-FFF2-40B4-BE49-F238E27FC236}">
                <a16:creationId xmlns:a16="http://schemas.microsoft.com/office/drawing/2014/main" id="{F0BF9E34-E140-4246-BC92-10B10CA8C0AD}"/>
              </a:ext>
            </a:extLst>
          </p:cNvPr>
          <p:cNvPicPr>
            <a:picLocks noGrp="1" noChangeAspect="1"/>
          </p:cNvPicPr>
          <p:nvPr>
            <p:ph type="pic" sz="quarter" idx="15"/>
          </p:nvPr>
        </p:nvPicPr>
        <p:blipFill>
          <a:blip r:embed="rId3"/>
          <a:stretch>
            <a:fillRect/>
          </a:stretch>
        </p:blipFill>
        <p:spPr>
          <a:xfrm>
            <a:off x="7212002" y="1487774"/>
            <a:ext cx="5028124" cy="3352082"/>
          </a:xfrm>
        </p:spPr>
      </p:pic>
      <p:sp>
        <p:nvSpPr>
          <p:cNvPr id="5" name="Titel 4">
            <a:extLst>
              <a:ext uri="{FF2B5EF4-FFF2-40B4-BE49-F238E27FC236}">
                <a16:creationId xmlns:a16="http://schemas.microsoft.com/office/drawing/2014/main" id="{F41EB169-0027-4F7D-BC8A-1BC5444DB98F}"/>
              </a:ext>
            </a:extLst>
          </p:cNvPr>
          <p:cNvSpPr>
            <a:spLocks noGrp="1"/>
          </p:cNvSpPr>
          <p:nvPr>
            <p:ph type="title"/>
          </p:nvPr>
        </p:nvSpPr>
        <p:spPr/>
        <p:txBody>
          <a:bodyPr/>
          <a:lstStyle/>
          <a:p>
            <a:r>
              <a:rPr lang="de-DE" dirty="0"/>
              <a:t>INSTITUTEs</a:t>
            </a:r>
          </a:p>
        </p:txBody>
      </p:sp>
      <p:sp>
        <p:nvSpPr>
          <p:cNvPr id="10" name="Inhaltsplatzhalter 1">
            <a:extLst>
              <a:ext uri="{FF2B5EF4-FFF2-40B4-BE49-F238E27FC236}">
                <a16:creationId xmlns:a16="http://schemas.microsoft.com/office/drawing/2014/main" id="{9617C881-D11B-4908-B90F-54F0D2E733CE}"/>
              </a:ext>
            </a:extLst>
          </p:cNvPr>
          <p:cNvSpPr txBox="1">
            <a:spLocks/>
          </p:cNvSpPr>
          <p:nvPr/>
        </p:nvSpPr>
        <p:spPr bwMode="auto">
          <a:xfrm>
            <a:off x="2450592" y="2129124"/>
            <a:ext cx="4603556" cy="1079500"/>
          </a:xfrm>
          <a:prstGeom prst="rect">
            <a:avLst/>
          </a:prstGeom>
          <a:solidFill>
            <a:srgbClr val="EAEAEA"/>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180000" rIns="91440" bIns="180000" numCol="1" rtlCol="0" anchor="t" anchorCtr="0" compatLnSpc="1">
            <a:prstTxWarp prst="textNoShape">
              <a:avLst/>
            </a:prstTxWarp>
            <a:noAutofit/>
          </a:bodyPr>
          <a:lstStyle>
            <a:lvl1pPr marL="0" indent="0" algn="l" defTabSz="914400">
              <a:lnSpc>
                <a:spcPct val="110000"/>
              </a:lnSpc>
              <a:spcBef>
                <a:spcPts val="0"/>
              </a:spcBef>
              <a:spcAft>
                <a:spcPts val="6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285750" indent="-285750">
              <a:buFont typeface="Wingdings" panose="05000000000000000000" pitchFamily="2" charset="2"/>
              <a:buChar char="§"/>
            </a:pPr>
            <a:r>
              <a:rPr lang="en-US" altLang="de-DE" b="0" cap="none" dirty="0"/>
              <a:t>Project management and information modelling in research, teaching and further education</a:t>
            </a:r>
          </a:p>
          <a:p>
            <a:pPr>
              <a:buFont typeface="Wingdings" pitchFamily="2" charset="2"/>
              <a:buChar char="§"/>
            </a:pPr>
            <a:endParaRPr lang="de-DE" altLang="de-DE" cap="none" dirty="0">
              <a:latin typeface="Fieldwork 04 Geo Regular" pitchFamily="50" charset="0"/>
            </a:endParaRPr>
          </a:p>
        </p:txBody>
      </p:sp>
      <p:sp>
        <p:nvSpPr>
          <p:cNvPr id="11" name="Rectangle 8">
            <a:extLst>
              <a:ext uri="{FF2B5EF4-FFF2-40B4-BE49-F238E27FC236}">
                <a16:creationId xmlns:a16="http://schemas.microsoft.com/office/drawing/2014/main" id="{BC3601A9-A47D-4EAA-B492-82C6E3E41B2A}"/>
              </a:ext>
            </a:extLst>
          </p:cNvPr>
          <p:cNvSpPr>
            <a:spLocks noChangeArrowheads="1"/>
          </p:cNvSpPr>
          <p:nvPr/>
        </p:nvSpPr>
        <p:spPr bwMode="auto">
          <a:xfrm>
            <a:off x="2450592" y="1487774"/>
            <a:ext cx="4603556" cy="641350"/>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10000"/>
              </a:lnSpc>
              <a:spcBef>
                <a:spcPct val="30000"/>
              </a:spcBef>
              <a:spcAft>
                <a:spcPct val="30000"/>
              </a:spcAft>
              <a:buClr>
                <a:srgbClr val="BE0000"/>
              </a:buClr>
              <a:buFont typeface="Wingdings" pitchFamily="2" charset="2"/>
              <a:buNone/>
            </a:pPr>
            <a:r>
              <a:rPr lang="en-US" altLang="de-DE" sz="1400" dirty="0">
                <a:solidFill>
                  <a:schemeClr val="bg1"/>
                </a:solidFill>
                <a:latin typeface="+mj-lt"/>
                <a:ea typeface="Geneva" panose="020B0503030404040204" pitchFamily="34" charset="0"/>
                <a:cs typeface="Geneva" panose="020B0503030404040204" pitchFamily="34" charset="0"/>
              </a:rPr>
              <a:t>INSTITUTE FOR DATA </a:t>
            </a:r>
            <a:br>
              <a:rPr lang="en-US" altLang="de-DE" sz="1400" dirty="0">
                <a:solidFill>
                  <a:schemeClr val="bg1"/>
                </a:solidFill>
                <a:latin typeface="+mj-lt"/>
                <a:ea typeface="Geneva" panose="020B0503030404040204" pitchFamily="34" charset="0"/>
                <a:cs typeface="Geneva" panose="020B0503030404040204" pitchFamily="34" charset="0"/>
              </a:rPr>
            </a:br>
            <a:r>
              <a:rPr lang="en-US" altLang="de-DE" sz="1400" dirty="0">
                <a:solidFill>
                  <a:schemeClr val="bg1"/>
                </a:solidFill>
                <a:latin typeface="+mj-lt"/>
                <a:ea typeface="Geneva" panose="020B0503030404040204" pitchFamily="34" charset="0"/>
                <a:cs typeface="Geneva" panose="020B0503030404040204" pitchFamily="34" charset="0"/>
              </a:rPr>
              <a:t>AND PROCESS SCIENCE (IDP)</a:t>
            </a:r>
          </a:p>
        </p:txBody>
      </p:sp>
      <p:sp>
        <p:nvSpPr>
          <p:cNvPr id="12" name="Inhaltsplatzhalter 1">
            <a:extLst>
              <a:ext uri="{FF2B5EF4-FFF2-40B4-BE49-F238E27FC236}">
                <a16:creationId xmlns:a16="http://schemas.microsoft.com/office/drawing/2014/main" id="{FD1F72F3-FE0A-4A07-8BF1-C1064ED87B38}"/>
              </a:ext>
            </a:extLst>
          </p:cNvPr>
          <p:cNvSpPr txBox="1">
            <a:spLocks/>
          </p:cNvSpPr>
          <p:nvPr/>
        </p:nvSpPr>
        <p:spPr bwMode="auto">
          <a:xfrm>
            <a:off x="2450592" y="3574347"/>
            <a:ext cx="4603556" cy="2241551"/>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80000" bIns="180000"/>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Wingdings" pitchFamily="2" charset="2"/>
              <a:buChar char="§"/>
            </a:pPr>
            <a:r>
              <a:rPr lang="en-US" altLang="de-DE" sz="1400" dirty="0">
                <a:latin typeface="+mn-lt"/>
              </a:rPr>
              <a:t>Project management</a:t>
            </a:r>
          </a:p>
          <a:p>
            <a:pPr eaLnBrk="1" hangingPunct="1">
              <a:spcBef>
                <a:spcPct val="20000"/>
              </a:spcBef>
              <a:buFont typeface="Wingdings" pitchFamily="2" charset="2"/>
              <a:buChar char="§"/>
            </a:pPr>
            <a:r>
              <a:rPr lang="en-US" altLang="de-DE" sz="1400" dirty="0">
                <a:latin typeface="+mn-lt"/>
              </a:rPr>
              <a:t>Adaptive and hybrid procedural models</a:t>
            </a:r>
          </a:p>
          <a:p>
            <a:pPr eaLnBrk="1" hangingPunct="1">
              <a:spcBef>
                <a:spcPct val="20000"/>
              </a:spcBef>
              <a:buFont typeface="Wingdings" pitchFamily="2" charset="2"/>
              <a:buChar char="§"/>
            </a:pPr>
            <a:r>
              <a:rPr lang="en-US" altLang="de-DE" sz="1400" dirty="0">
                <a:latin typeface="+mn-lt"/>
              </a:rPr>
              <a:t>Agile project management and critical chain project management</a:t>
            </a:r>
          </a:p>
          <a:p>
            <a:pPr eaLnBrk="1" hangingPunct="1">
              <a:spcBef>
                <a:spcPct val="20000"/>
              </a:spcBef>
              <a:buFont typeface="Wingdings" pitchFamily="2" charset="2"/>
              <a:buChar char="§"/>
            </a:pPr>
            <a:r>
              <a:rPr lang="en-US" altLang="de-DE" sz="1400" dirty="0">
                <a:latin typeface="+mn-lt"/>
              </a:rPr>
              <a:t>Modelling of processes, data and software systems</a:t>
            </a:r>
          </a:p>
          <a:p>
            <a:pPr eaLnBrk="1" hangingPunct="1">
              <a:spcBef>
                <a:spcPct val="20000"/>
              </a:spcBef>
              <a:buFont typeface="Wingdings" pitchFamily="2" charset="2"/>
              <a:buChar char="§"/>
            </a:pPr>
            <a:r>
              <a:rPr lang="en-US" altLang="de-DE" sz="1400" dirty="0">
                <a:latin typeface="+mn-lt"/>
              </a:rPr>
              <a:t>Model-driven software development</a:t>
            </a:r>
          </a:p>
        </p:txBody>
      </p:sp>
      <p:sp>
        <p:nvSpPr>
          <p:cNvPr id="13" name="Rectangle 8">
            <a:extLst>
              <a:ext uri="{FF2B5EF4-FFF2-40B4-BE49-F238E27FC236}">
                <a16:creationId xmlns:a16="http://schemas.microsoft.com/office/drawing/2014/main" id="{A078A4C2-A33D-4818-BB99-04ECB56E53AA}"/>
              </a:ext>
            </a:extLst>
          </p:cNvPr>
          <p:cNvSpPr>
            <a:spLocks noChangeArrowheads="1"/>
          </p:cNvSpPr>
          <p:nvPr/>
        </p:nvSpPr>
        <p:spPr bwMode="auto">
          <a:xfrm>
            <a:off x="2450592" y="3192747"/>
            <a:ext cx="4603556" cy="381600"/>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400" dirty="0">
                <a:solidFill>
                  <a:srgbClr val="FFFFFF"/>
                </a:solidFill>
                <a:latin typeface="+mn-lt"/>
                <a:ea typeface="Geneva" panose="020B0503030404040204" pitchFamily="34" charset="0"/>
                <a:cs typeface="Geneva" panose="020B0503030404040204" pitchFamily="34" charset="0"/>
              </a:rPr>
              <a:t>KEY TOPICS</a:t>
            </a:r>
          </a:p>
        </p:txBody>
      </p:sp>
    </p:spTree>
    <p:extLst>
      <p:ext uri="{BB962C8B-B14F-4D97-AF65-F5344CB8AC3E}">
        <p14:creationId xmlns:p14="http://schemas.microsoft.com/office/powerpoint/2010/main" val="619166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293BD7-511D-43DA-81F7-9CE968A38AF7}"/>
              </a:ext>
            </a:extLst>
          </p:cNvPr>
          <p:cNvSpPr>
            <a:spLocks noGrp="1"/>
          </p:cNvSpPr>
          <p:nvPr>
            <p:ph type="title"/>
          </p:nvPr>
        </p:nvSpPr>
        <p:spPr/>
        <p:txBody>
          <a:bodyPr/>
          <a:lstStyle/>
          <a:p>
            <a:r>
              <a:rPr lang="en-GB" dirty="0"/>
              <a:t>Landshut </a:t>
            </a:r>
            <a:br>
              <a:rPr lang="en-GB" dirty="0"/>
            </a:br>
            <a:r>
              <a:rPr lang="en-GB" dirty="0"/>
              <a:t>as an Economic Region</a:t>
            </a:r>
          </a:p>
        </p:txBody>
      </p:sp>
      <p:pic>
        <p:nvPicPr>
          <p:cNvPr id="37" name="Inhaltsplatzhalter 36">
            <a:extLst>
              <a:ext uri="{FF2B5EF4-FFF2-40B4-BE49-F238E27FC236}">
                <a16:creationId xmlns:a16="http://schemas.microsoft.com/office/drawing/2014/main" id="{5073CC4C-4617-4EB0-9F3D-3AC3FD5B650B}"/>
              </a:ext>
            </a:extLst>
          </p:cNvPr>
          <p:cNvPicPr>
            <a:picLocks noGrp="1" noChangeAspect="1"/>
          </p:cNvPicPr>
          <p:nvPr>
            <p:ph idx="1"/>
          </p:nvPr>
        </p:nvPicPr>
        <p:blipFill>
          <a:blip r:embed="rId3"/>
          <a:stretch>
            <a:fillRect/>
          </a:stretch>
        </p:blipFill>
        <p:spPr>
          <a:xfrm>
            <a:off x="943134" y="1811980"/>
            <a:ext cx="10386238" cy="4284662"/>
          </a:xfrm>
        </p:spPr>
      </p:pic>
      <p:sp>
        <p:nvSpPr>
          <p:cNvPr id="4" name="Datumsplatzhalter 3">
            <a:extLst>
              <a:ext uri="{FF2B5EF4-FFF2-40B4-BE49-F238E27FC236}">
                <a16:creationId xmlns:a16="http://schemas.microsoft.com/office/drawing/2014/main" id="{F758345B-53BD-4A81-BFC4-12141104F755}"/>
              </a:ext>
            </a:extLst>
          </p:cNvPr>
          <p:cNvSpPr>
            <a:spLocks noGrp="1"/>
          </p:cNvSpPr>
          <p:nvPr>
            <p:ph type="dt" sz="half" idx="10"/>
          </p:nvPr>
        </p:nvSpPr>
        <p:spPr/>
        <p:txBody>
          <a:bodyPr/>
          <a:lstStyle/>
          <a:p>
            <a:pPr>
              <a:defRPr/>
            </a:pPr>
            <a:fld id="{7C80D59F-8B69-4526-9E99-2CF4A1E10134}" type="datetime1">
              <a:rPr lang="de-DE" smtClean="0"/>
              <a:t>11.10.2024</a:t>
            </a:fld>
            <a:endParaRPr lang="en-US"/>
          </a:p>
        </p:txBody>
      </p:sp>
      <p:sp>
        <p:nvSpPr>
          <p:cNvPr id="5" name="Foliennummernplatzhalter 4">
            <a:extLst>
              <a:ext uri="{FF2B5EF4-FFF2-40B4-BE49-F238E27FC236}">
                <a16:creationId xmlns:a16="http://schemas.microsoft.com/office/drawing/2014/main" id="{D7ED30EF-106E-41EC-99BA-8E49F247FB03}"/>
              </a:ext>
            </a:extLst>
          </p:cNvPr>
          <p:cNvSpPr>
            <a:spLocks noGrp="1"/>
          </p:cNvSpPr>
          <p:nvPr>
            <p:ph type="sldNum" sz="quarter" idx="12"/>
          </p:nvPr>
        </p:nvSpPr>
        <p:spPr/>
        <p:txBody>
          <a:bodyPr/>
          <a:lstStyle/>
          <a:p>
            <a:pPr>
              <a:defRPr/>
            </a:pPr>
            <a:fld id="{637E4081-C9BE-4C87-BA09-749EDE8DC352}" type="slidenum">
              <a:rPr lang="en-US" smtClean="0"/>
              <a:t>3</a:t>
            </a:fld>
            <a:endParaRPr lang="en-US"/>
          </a:p>
        </p:txBody>
      </p:sp>
      <p:sp>
        <p:nvSpPr>
          <p:cNvPr id="8" name="Textfeld 6">
            <a:extLst>
              <a:ext uri="{FF2B5EF4-FFF2-40B4-BE49-F238E27FC236}">
                <a16:creationId xmlns:a16="http://schemas.microsoft.com/office/drawing/2014/main" id="{A750F043-D1E2-4552-8B34-908794209E8F}"/>
              </a:ext>
            </a:extLst>
          </p:cNvPr>
          <p:cNvSpPr txBox="1">
            <a:spLocks noChangeArrowheads="1"/>
          </p:cNvSpPr>
          <p:nvPr/>
        </p:nvSpPr>
        <p:spPr bwMode="auto">
          <a:xfrm>
            <a:off x="4809501" y="3519841"/>
            <a:ext cx="12870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t>Landshut</a:t>
            </a:r>
          </a:p>
        </p:txBody>
      </p:sp>
      <p:grpSp>
        <p:nvGrpSpPr>
          <p:cNvPr id="9" name="Gruppieren 9">
            <a:extLst>
              <a:ext uri="{FF2B5EF4-FFF2-40B4-BE49-F238E27FC236}">
                <a16:creationId xmlns:a16="http://schemas.microsoft.com/office/drawing/2014/main" id="{0823DB39-46AF-4492-974F-BF22A2F03462}"/>
              </a:ext>
            </a:extLst>
          </p:cNvPr>
          <p:cNvGrpSpPr>
            <a:grpSpLocks/>
          </p:cNvGrpSpPr>
          <p:nvPr/>
        </p:nvGrpSpPr>
        <p:grpSpPr bwMode="auto">
          <a:xfrm>
            <a:off x="3419342" y="5355159"/>
            <a:ext cx="1201815" cy="435909"/>
            <a:chOff x="2195736" y="5150090"/>
            <a:chExt cx="1058076" cy="377111"/>
          </a:xfrm>
        </p:grpSpPr>
        <p:sp>
          <p:nvSpPr>
            <p:cNvPr id="10" name="Textfeld 11">
              <a:extLst>
                <a:ext uri="{FF2B5EF4-FFF2-40B4-BE49-F238E27FC236}">
                  <a16:creationId xmlns:a16="http://schemas.microsoft.com/office/drawing/2014/main" id="{E6D128BF-1995-49D0-9136-95F3A1957B43}"/>
                </a:ext>
              </a:extLst>
            </p:cNvPr>
            <p:cNvSpPr txBox="1">
              <a:spLocks noChangeArrowheads="1"/>
            </p:cNvSpPr>
            <p:nvPr/>
          </p:nvSpPr>
          <p:spPr bwMode="auto">
            <a:xfrm>
              <a:off x="2436398" y="5150090"/>
              <a:ext cx="817414" cy="31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dirty="0"/>
                <a:t>Munich</a:t>
              </a:r>
            </a:p>
          </p:txBody>
        </p:sp>
        <p:sp>
          <p:nvSpPr>
            <p:cNvPr id="11" name="Ellipse 10">
              <a:extLst>
                <a:ext uri="{FF2B5EF4-FFF2-40B4-BE49-F238E27FC236}">
                  <a16:creationId xmlns:a16="http://schemas.microsoft.com/office/drawing/2014/main" id="{DB3CEC55-FDB5-462E-95D0-2A839026B3EC}"/>
                </a:ext>
              </a:extLst>
            </p:cNvPr>
            <p:cNvSpPr/>
            <p:nvPr/>
          </p:nvSpPr>
          <p:spPr>
            <a:xfrm>
              <a:off x="2195736" y="5311626"/>
              <a:ext cx="215826" cy="215575"/>
            </a:xfrm>
            <a:prstGeom prst="ellipse">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sp>
        <p:nvSpPr>
          <p:cNvPr id="12" name="Textfeld 23">
            <a:extLst>
              <a:ext uri="{FF2B5EF4-FFF2-40B4-BE49-F238E27FC236}">
                <a16:creationId xmlns:a16="http://schemas.microsoft.com/office/drawing/2014/main" id="{8EA81558-47D5-42A9-941E-09C2B49F9F50}"/>
              </a:ext>
            </a:extLst>
          </p:cNvPr>
          <p:cNvSpPr txBox="1">
            <a:spLocks noChangeArrowheads="1"/>
          </p:cNvSpPr>
          <p:nvPr/>
        </p:nvSpPr>
        <p:spPr bwMode="auto">
          <a:xfrm>
            <a:off x="5134870" y="4101641"/>
            <a:ext cx="13753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dirty="0"/>
              <a:t>Munich Airport</a:t>
            </a:r>
          </a:p>
        </p:txBody>
      </p:sp>
      <p:sp>
        <p:nvSpPr>
          <p:cNvPr id="13" name="Ellipse 12">
            <a:extLst>
              <a:ext uri="{FF2B5EF4-FFF2-40B4-BE49-F238E27FC236}">
                <a16:creationId xmlns:a16="http://schemas.microsoft.com/office/drawing/2014/main" id="{047A1847-361A-4531-9E5F-70CFF86CB892}"/>
              </a:ext>
            </a:extLst>
          </p:cNvPr>
          <p:cNvSpPr/>
          <p:nvPr/>
        </p:nvSpPr>
        <p:spPr>
          <a:xfrm>
            <a:off x="2646485" y="2348681"/>
            <a:ext cx="739042" cy="52952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14" name="Picture 15" descr="Datei:Audi logo.svg">
            <a:extLst>
              <a:ext uri="{FF2B5EF4-FFF2-40B4-BE49-F238E27FC236}">
                <a16:creationId xmlns:a16="http://schemas.microsoft.com/office/drawing/2014/main" id="{BAC2D2C4-B371-4C3A-8CC7-321DC1B6A45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16919" y="2417535"/>
            <a:ext cx="625028" cy="38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Ellipse 14">
            <a:extLst>
              <a:ext uri="{FF2B5EF4-FFF2-40B4-BE49-F238E27FC236}">
                <a16:creationId xmlns:a16="http://schemas.microsoft.com/office/drawing/2014/main" id="{8A4ED51D-F558-435E-9A40-F5C10A136096}"/>
              </a:ext>
            </a:extLst>
          </p:cNvPr>
          <p:cNvSpPr/>
          <p:nvPr/>
        </p:nvSpPr>
        <p:spPr>
          <a:xfrm>
            <a:off x="4598542" y="4172590"/>
            <a:ext cx="571405" cy="52952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de-DE" dirty="0"/>
              <a:t>0</a:t>
            </a:r>
          </a:p>
        </p:txBody>
      </p:sp>
      <p:sp>
        <p:nvSpPr>
          <p:cNvPr id="16" name="Ellipse 15">
            <a:extLst>
              <a:ext uri="{FF2B5EF4-FFF2-40B4-BE49-F238E27FC236}">
                <a16:creationId xmlns:a16="http://schemas.microsoft.com/office/drawing/2014/main" id="{BF85145A-7ABB-46AC-8EEE-516CE47F2BC6}"/>
              </a:ext>
            </a:extLst>
          </p:cNvPr>
          <p:cNvSpPr/>
          <p:nvPr/>
        </p:nvSpPr>
        <p:spPr>
          <a:xfrm>
            <a:off x="6533229" y="2172953"/>
            <a:ext cx="529947"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7" name="Ellipse 16">
            <a:extLst>
              <a:ext uri="{FF2B5EF4-FFF2-40B4-BE49-F238E27FC236}">
                <a16:creationId xmlns:a16="http://schemas.microsoft.com/office/drawing/2014/main" id="{B60EFCEA-6366-4D90-9FCD-72C3C76F988F}"/>
              </a:ext>
            </a:extLst>
          </p:cNvPr>
          <p:cNvSpPr/>
          <p:nvPr/>
        </p:nvSpPr>
        <p:spPr>
          <a:xfrm>
            <a:off x="6329080" y="4086779"/>
            <a:ext cx="524539"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18" name="Picture 13" descr="BMW.svg">
            <a:extLst>
              <a:ext uri="{FF2B5EF4-FFF2-40B4-BE49-F238E27FC236}">
                <a16:creationId xmlns:a16="http://schemas.microsoft.com/office/drawing/2014/main" id="{AE690FE9-248C-436A-AD6E-9CBA39CF039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93203" y="2232725"/>
            <a:ext cx="406909" cy="40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sv.vw.fh-landshut.de\scu20547\.profiles\Desktop\1309704365.png">
            <a:extLst>
              <a:ext uri="{FF2B5EF4-FFF2-40B4-BE49-F238E27FC236}">
                <a16:creationId xmlns:a16="http://schemas.microsoft.com/office/drawing/2014/main" id="{5ED002D2-15E8-4D05-BB97-79D43F60D80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902500">
            <a:off x="4730582" y="4216312"/>
            <a:ext cx="342757" cy="39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Ellipse 19">
            <a:extLst>
              <a:ext uri="{FF2B5EF4-FFF2-40B4-BE49-F238E27FC236}">
                <a16:creationId xmlns:a16="http://schemas.microsoft.com/office/drawing/2014/main" id="{38D6A1BD-FA61-46C8-A46A-15971B97352D}"/>
              </a:ext>
            </a:extLst>
          </p:cNvPr>
          <p:cNvSpPr/>
          <p:nvPr/>
        </p:nvSpPr>
        <p:spPr>
          <a:xfrm>
            <a:off x="5713601" y="2778552"/>
            <a:ext cx="737239"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1" name="Ellipse 20">
            <a:extLst>
              <a:ext uri="{FF2B5EF4-FFF2-40B4-BE49-F238E27FC236}">
                <a16:creationId xmlns:a16="http://schemas.microsoft.com/office/drawing/2014/main" id="{49A397D9-9272-4E18-B2C8-F1B4121C1241}"/>
              </a:ext>
            </a:extLst>
          </p:cNvPr>
          <p:cNvSpPr/>
          <p:nvPr/>
        </p:nvSpPr>
        <p:spPr>
          <a:xfrm>
            <a:off x="9362245" y="3688634"/>
            <a:ext cx="739042"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2" name="Ellipse 21">
            <a:extLst>
              <a:ext uri="{FF2B5EF4-FFF2-40B4-BE49-F238E27FC236}">
                <a16:creationId xmlns:a16="http://schemas.microsoft.com/office/drawing/2014/main" id="{5EE027F5-CD4F-477F-AF9F-33B0C1894F78}"/>
              </a:ext>
            </a:extLst>
          </p:cNvPr>
          <p:cNvSpPr/>
          <p:nvPr/>
        </p:nvSpPr>
        <p:spPr>
          <a:xfrm>
            <a:off x="7119743" y="2628057"/>
            <a:ext cx="739042"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3" name="Ellipse 22">
            <a:extLst>
              <a:ext uri="{FF2B5EF4-FFF2-40B4-BE49-F238E27FC236}">
                <a16:creationId xmlns:a16="http://schemas.microsoft.com/office/drawing/2014/main" id="{76C04DFF-FCE7-4267-ADBC-A28554D87134}"/>
              </a:ext>
            </a:extLst>
          </p:cNvPr>
          <p:cNvSpPr/>
          <p:nvPr/>
        </p:nvSpPr>
        <p:spPr>
          <a:xfrm>
            <a:off x="4862953" y="2844275"/>
            <a:ext cx="739042"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24" name="Picture 3" descr="B:\pr_ma\Presse\05_Projekte\Präsentationen\800px-Schott_(Unternehmen)_logo.svg.png">
            <a:extLst>
              <a:ext uri="{FF2B5EF4-FFF2-40B4-BE49-F238E27FC236}">
                <a16:creationId xmlns:a16="http://schemas.microsoft.com/office/drawing/2014/main" id="{08BD5E1F-39D6-4840-857A-8F5E0D3DD5F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913868" y="3043054"/>
            <a:ext cx="630523" cy="13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2">
            <a:extLst>
              <a:ext uri="{FF2B5EF4-FFF2-40B4-BE49-F238E27FC236}">
                <a16:creationId xmlns:a16="http://schemas.microsoft.com/office/drawing/2014/main" id="{F4E559A1-BD5C-4679-BD6D-26871B4D3DAD}"/>
              </a:ext>
            </a:extLst>
          </p:cNvPr>
          <p:cNvGrpSpPr>
            <a:grpSpLocks/>
          </p:cNvGrpSpPr>
          <p:nvPr/>
        </p:nvGrpSpPr>
        <p:grpSpPr bwMode="auto">
          <a:xfrm>
            <a:off x="5975920" y="3331088"/>
            <a:ext cx="490292" cy="432413"/>
            <a:chOff x="5851909" y="3738106"/>
            <a:chExt cx="432048" cy="375003"/>
          </a:xfrm>
        </p:grpSpPr>
        <p:sp>
          <p:nvSpPr>
            <p:cNvPr id="26" name="Ellipse 25">
              <a:extLst>
                <a:ext uri="{FF2B5EF4-FFF2-40B4-BE49-F238E27FC236}">
                  <a16:creationId xmlns:a16="http://schemas.microsoft.com/office/drawing/2014/main" id="{0AE9BCD4-830B-410B-A48A-DFE3D35D445E}"/>
                </a:ext>
              </a:extLst>
            </p:cNvPr>
            <p:cNvSpPr/>
            <p:nvPr/>
          </p:nvSpPr>
          <p:spPr>
            <a:xfrm>
              <a:off x="5851909" y="3738106"/>
              <a:ext cx="432048" cy="3750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27" name="Picture 2" descr="B:\pr_ma\Presse\05_Projekte\Präsentationen\Material\HL_BM_72dpi.jpg">
              <a:extLst>
                <a:ext uri="{FF2B5EF4-FFF2-40B4-BE49-F238E27FC236}">
                  <a16:creationId xmlns:a16="http://schemas.microsoft.com/office/drawing/2014/main" id="{4693CB65-7133-43F8-B15E-93C6785C5B8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929505" y="3787686"/>
              <a:ext cx="256975" cy="26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Ellipse 27">
            <a:extLst>
              <a:ext uri="{FF2B5EF4-FFF2-40B4-BE49-F238E27FC236}">
                <a16:creationId xmlns:a16="http://schemas.microsoft.com/office/drawing/2014/main" id="{43965843-1AE2-41DD-9E47-C2FEBB480E37}"/>
              </a:ext>
            </a:extLst>
          </p:cNvPr>
          <p:cNvSpPr/>
          <p:nvPr/>
        </p:nvSpPr>
        <p:spPr>
          <a:xfrm>
            <a:off x="5432615" y="3291189"/>
            <a:ext cx="245145" cy="249187"/>
          </a:xfrm>
          <a:prstGeom prst="ellipse">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29" name="Picture 4" descr="B:\pr_ma\Presse\05_Projekte\Präsentationen\Material\TZP_IL1602_Logo-ENERGIE-verlaeufe_RZ.jpg">
            <a:extLst>
              <a:ext uri="{FF2B5EF4-FFF2-40B4-BE49-F238E27FC236}">
                <a16:creationId xmlns:a16="http://schemas.microsoft.com/office/drawing/2014/main" id="{50580687-E26A-4A28-A12E-B8F2EDE8AF5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410499" y="3818161"/>
            <a:ext cx="680013" cy="27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uppieren 29">
            <a:extLst>
              <a:ext uri="{FF2B5EF4-FFF2-40B4-BE49-F238E27FC236}">
                <a16:creationId xmlns:a16="http://schemas.microsoft.com/office/drawing/2014/main" id="{0166EF37-F23D-4572-8227-161877DED5F6}"/>
              </a:ext>
            </a:extLst>
          </p:cNvPr>
          <p:cNvGrpSpPr/>
          <p:nvPr/>
        </p:nvGrpSpPr>
        <p:grpSpPr>
          <a:xfrm>
            <a:off x="3900653" y="3691294"/>
            <a:ext cx="949321" cy="578460"/>
            <a:chOff x="1428389" y="3719901"/>
            <a:chExt cx="836068" cy="501187"/>
          </a:xfrm>
        </p:grpSpPr>
        <p:sp>
          <p:nvSpPr>
            <p:cNvPr id="31" name="Ellipse 30">
              <a:extLst>
                <a:ext uri="{FF2B5EF4-FFF2-40B4-BE49-F238E27FC236}">
                  <a16:creationId xmlns:a16="http://schemas.microsoft.com/office/drawing/2014/main" id="{8EBAFC44-29FD-4770-9ED5-C98B0A7D2B93}"/>
                </a:ext>
              </a:extLst>
            </p:cNvPr>
            <p:cNvSpPr/>
            <p:nvPr/>
          </p:nvSpPr>
          <p:spPr>
            <a:xfrm>
              <a:off x="1428389" y="3719901"/>
              <a:ext cx="830030" cy="5011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2" name="Grafik 31">
              <a:extLst>
                <a:ext uri="{FF2B5EF4-FFF2-40B4-BE49-F238E27FC236}">
                  <a16:creationId xmlns:a16="http://schemas.microsoft.com/office/drawing/2014/main" id="{EE61B9CE-A0AE-4D4C-8127-4C1E6FDB140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428389" y="3731046"/>
              <a:ext cx="836068" cy="418034"/>
            </a:xfrm>
            <a:prstGeom prst="rect">
              <a:avLst/>
            </a:prstGeom>
          </p:spPr>
        </p:pic>
      </p:grpSp>
      <p:pic>
        <p:nvPicPr>
          <p:cNvPr id="33" name="Grafik 32">
            <a:extLst>
              <a:ext uri="{FF2B5EF4-FFF2-40B4-BE49-F238E27FC236}">
                <a16:creationId xmlns:a16="http://schemas.microsoft.com/office/drawing/2014/main" id="{1BDAABAB-EDEA-4386-9B34-49C4F537607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197965" y="2757941"/>
            <a:ext cx="625027" cy="236291"/>
          </a:xfrm>
          <a:prstGeom prst="rect">
            <a:avLst/>
          </a:prstGeom>
        </p:spPr>
      </p:pic>
      <p:pic>
        <p:nvPicPr>
          <p:cNvPr id="34" name="Grafik 33">
            <a:extLst>
              <a:ext uri="{FF2B5EF4-FFF2-40B4-BE49-F238E27FC236}">
                <a16:creationId xmlns:a16="http://schemas.microsoft.com/office/drawing/2014/main" id="{2C734241-1150-4392-BD3D-AA4AA9B47CFC}"/>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789607" y="2959863"/>
            <a:ext cx="594024" cy="188107"/>
          </a:xfrm>
          <a:prstGeom prst="rect">
            <a:avLst/>
          </a:prstGeom>
        </p:spPr>
      </p:pic>
      <p:pic>
        <p:nvPicPr>
          <p:cNvPr id="35" name="Grafik 34">
            <a:extLst>
              <a:ext uri="{FF2B5EF4-FFF2-40B4-BE49-F238E27FC236}">
                <a16:creationId xmlns:a16="http://schemas.microsoft.com/office/drawing/2014/main" id="{8014A1D8-2C63-4368-B8CF-639698E5792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430307" y="4191524"/>
            <a:ext cx="322077" cy="313430"/>
          </a:xfrm>
          <a:prstGeom prst="rect">
            <a:avLst/>
          </a:prstGeom>
        </p:spPr>
      </p:pic>
    </p:spTree>
    <p:extLst>
      <p:ext uri="{BB962C8B-B14F-4D97-AF65-F5344CB8AC3E}">
        <p14:creationId xmlns:p14="http://schemas.microsoft.com/office/powerpoint/2010/main" val="2349675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27A29E7-E09E-4C5D-B0BC-8CC81D968DB7}"/>
              </a:ext>
            </a:extLst>
          </p:cNvPr>
          <p:cNvSpPr/>
          <p:nvPr/>
        </p:nvSpPr>
        <p:spPr>
          <a:xfrm>
            <a:off x="7698663" y="1618817"/>
            <a:ext cx="3573833" cy="41335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8797A73-FB4A-488A-AF98-454538810117}"/>
              </a:ext>
            </a:extLst>
          </p:cNvPr>
          <p:cNvSpPr>
            <a:spLocks noGrp="1"/>
          </p:cNvSpPr>
          <p:nvPr>
            <p:ph type="title"/>
          </p:nvPr>
        </p:nvSpPr>
        <p:spPr/>
        <p:txBody>
          <a:bodyPr>
            <a:normAutofit/>
          </a:bodyPr>
          <a:lstStyle/>
          <a:p>
            <a:r>
              <a:rPr lang="en-GB" dirty="0"/>
              <a:t>Landshut University</a:t>
            </a:r>
            <a:br>
              <a:rPr lang="en-GB" dirty="0"/>
            </a:br>
            <a:r>
              <a:rPr lang="en-GB" dirty="0"/>
              <a:t>in Figures</a:t>
            </a:r>
          </a:p>
        </p:txBody>
      </p:sp>
      <p:sp>
        <p:nvSpPr>
          <p:cNvPr id="4" name="Datumsplatzhalter 3">
            <a:extLst>
              <a:ext uri="{FF2B5EF4-FFF2-40B4-BE49-F238E27FC236}">
                <a16:creationId xmlns:a16="http://schemas.microsoft.com/office/drawing/2014/main" id="{095A2123-4011-47C1-ABEC-4F744355FBB4}"/>
              </a:ext>
            </a:extLst>
          </p:cNvPr>
          <p:cNvSpPr>
            <a:spLocks noGrp="1"/>
          </p:cNvSpPr>
          <p:nvPr>
            <p:ph type="dt" sz="half" idx="10"/>
          </p:nvPr>
        </p:nvSpPr>
        <p:spPr/>
        <p:txBody>
          <a:bodyPr/>
          <a:lstStyle/>
          <a:p>
            <a:pPr>
              <a:defRPr/>
            </a:pPr>
            <a:fld id="{7C80D59F-8B69-4526-9E99-2CF4A1E10134}" type="datetime1">
              <a:rPr lang="de-DE" smtClean="0"/>
              <a:t>11.10.2024</a:t>
            </a:fld>
            <a:endParaRPr lang="en-US"/>
          </a:p>
        </p:txBody>
      </p:sp>
      <p:sp>
        <p:nvSpPr>
          <p:cNvPr id="5" name="Foliennummernplatzhalter 4">
            <a:extLst>
              <a:ext uri="{FF2B5EF4-FFF2-40B4-BE49-F238E27FC236}">
                <a16:creationId xmlns:a16="http://schemas.microsoft.com/office/drawing/2014/main" id="{6A7EE8B8-5705-4CD9-8E70-342D4A0909C7}"/>
              </a:ext>
            </a:extLst>
          </p:cNvPr>
          <p:cNvSpPr>
            <a:spLocks noGrp="1"/>
          </p:cNvSpPr>
          <p:nvPr>
            <p:ph type="sldNum" sz="quarter" idx="12"/>
          </p:nvPr>
        </p:nvSpPr>
        <p:spPr/>
        <p:txBody>
          <a:bodyPr/>
          <a:lstStyle/>
          <a:p>
            <a:pPr>
              <a:defRPr/>
            </a:pPr>
            <a:fld id="{637E4081-C9BE-4C87-BA09-749EDE8DC352}" type="slidenum">
              <a:rPr lang="en-US" smtClean="0"/>
              <a:t>4</a:t>
            </a:fld>
            <a:endParaRPr lang="en-US"/>
          </a:p>
        </p:txBody>
      </p:sp>
      <p:grpSp>
        <p:nvGrpSpPr>
          <p:cNvPr id="6" name="Gruppieren 1">
            <a:extLst>
              <a:ext uri="{FF2B5EF4-FFF2-40B4-BE49-F238E27FC236}">
                <a16:creationId xmlns:a16="http://schemas.microsoft.com/office/drawing/2014/main" id="{E52C0A12-1D4E-4CE5-8A97-0E5C7200A14E}"/>
              </a:ext>
            </a:extLst>
          </p:cNvPr>
          <p:cNvGrpSpPr>
            <a:grpSpLocks/>
          </p:cNvGrpSpPr>
          <p:nvPr/>
        </p:nvGrpSpPr>
        <p:grpSpPr bwMode="auto">
          <a:xfrm>
            <a:off x="851915" y="1610062"/>
            <a:ext cx="6661789" cy="4132669"/>
            <a:chOff x="-20298" y="1757489"/>
            <a:chExt cx="5314522" cy="4132578"/>
          </a:xfrm>
        </p:grpSpPr>
        <p:sp>
          <p:nvSpPr>
            <p:cNvPr id="7" name="Rectangle 1">
              <a:extLst>
                <a:ext uri="{FF2B5EF4-FFF2-40B4-BE49-F238E27FC236}">
                  <a16:creationId xmlns:a16="http://schemas.microsoft.com/office/drawing/2014/main" id="{A19A8F45-586B-4F10-9F93-254B3AE48071}"/>
                </a:ext>
              </a:extLst>
            </p:cNvPr>
            <p:cNvSpPr>
              <a:spLocks noChangeArrowheads="1"/>
            </p:cNvSpPr>
            <p:nvPr/>
          </p:nvSpPr>
          <p:spPr bwMode="auto">
            <a:xfrm>
              <a:off x="-20298" y="1757489"/>
              <a:ext cx="5313094" cy="513271"/>
            </a:xfrm>
            <a:prstGeom prst="rect">
              <a:avLst/>
            </a:prstGeom>
            <a:solidFill>
              <a:srgbClr val="78B4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de-DE" dirty="0">
                  <a:solidFill>
                    <a:schemeClr val="bg1"/>
                  </a:solidFill>
                  <a:latin typeface="+mj-lt"/>
                </a:rPr>
                <a:t>BUSINESS ADMINISTRATION</a:t>
              </a:r>
              <a:endParaRPr lang="en-GB" altLang="de-DE" dirty="0">
                <a:solidFill>
                  <a:schemeClr val="bg1"/>
                </a:solidFill>
                <a:latin typeface="+mj-lt"/>
              </a:endParaRPr>
            </a:p>
          </p:txBody>
        </p:sp>
        <p:sp>
          <p:nvSpPr>
            <p:cNvPr id="8" name="Rectangle 10">
              <a:extLst>
                <a:ext uri="{FF2B5EF4-FFF2-40B4-BE49-F238E27FC236}">
                  <a16:creationId xmlns:a16="http://schemas.microsoft.com/office/drawing/2014/main" id="{B126C4BA-CB84-4D72-AE31-09830E9EDFFB}"/>
                </a:ext>
              </a:extLst>
            </p:cNvPr>
            <p:cNvSpPr>
              <a:spLocks noChangeArrowheads="1"/>
            </p:cNvSpPr>
            <p:nvPr/>
          </p:nvSpPr>
          <p:spPr bwMode="auto">
            <a:xfrm>
              <a:off x="-18870" y="2480634"/>
              <a:ext cx="5313094" cy="513271"/>
            </a:xfrm>
            <a:prstGeom prst="rect">
              <a:avLst/>
            </a:prstGeom>
            <a:solidFill>
              <a:srgbClr val="4196B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de-DE" dirty="0">
                  <a:solidFill>
                    <a:schemeClr val="bg1"/>
                  </a:solidFill>
                  <a:latin typeface="+mj-lt"/>
                </a:rPr>
                <a:t>ELECTRICAL AND INDUSTRIAL ENGINEERING</a:t>
              </a:r>
            </a:p>
          </p:txBody>
        </p:sp>
        <p:sp>
          <p:nvSpPr>
            <p:cNvPr id="9" name="Rectangle 11">
              <a:extLst>
                <a:ext uri="{FF2B5EF4-FFF2-40B4-BE49-F238E27FC236}">
                  <a16:creationId xmlns:a16="http://schemas.microsoft.com/office/drawing/2014/main" id="{1B511DCC-40F4-4EF8-AAA4-7CFA4530B015}"/>
                </a:ext>
              </a:extLst>
            </p:cNvPr>
            <p:cNvSpPr>
              <a:spLocks noChangeArrowheads="1"/>
            </p:cNvSpPr>
            <p:nvPr/>
          </p:nvSpPr>
          <p:spPr bwMode="auto">
            <a:xfrm>
              <a:off x="-18871" y="3203779"/>
              <a:ext cx="5313094" cy="513271"/>
            </a:xfrm>
            <a:prstGeom prst="rect">
              <a:avLst/>
            </a:prstGeom>
            <a:solidFill>
              <a:srgbClr val="FFB4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de-DE" dirty="0">
                  <a:solidFill>
                    <a:schemeClr val="bg1"/>
                  </a:solidFill>
                  <a:latin typeface="+mj-lt"/>
                </a:rPr>
                <a:t>COMPUTER SCIENCE</a:t>
              </a:r>
              <a:endParaRPr lang="en-GB" altLang="de-DE" dirty="0">
                <a:solidFill>
                  <a:schemeClr val="bg1"/>
                </a:solidFill>
                <a:latin typeface="+mj-lt"/>
              </a:endParaRPr>
            </a:p>
          </p:txBody>
        </p:sp>
        <p:sp>
          <p:nvSpPr>
            <p:cNvPr id="10" name="Rectangle 12">
              <a:extLst>
                <a:ext uri="{FF2B5EF4-FFF2-40B4-BE49-F238E27FC236}">
                  <a16:creationId xmlns:a16="http://schemas.microsoft.com/office/drawing/2014/main" id="{6B2659C7-B2D3-44BA-B7F2-AF4219C24FB5}"/>
                </a:ext>
              </a:extLst>
            </p:cNvPr>
            <p:cNvSpPr>
              <a:spLocks noChangeArrowheads="1"/>
            </p:cNvSpPr>
            <p:nvPr/>
          </p:nvSpPr>
          <p:spPr bwMode="auto">
            <a:xfrm>
              <a:off x="-18871" y="3926924"/>
              <a:ext cx="5313094" cy="513271"/>
            </a:xfrm>
            <a:prstGeom prst="rect">
              <a:avLst/>
            </a:prstGeom>
            <a:solidFill>
              <a:srgbClr val="32559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de-DE" dirty="0">
                  <a:solidFill>
                    <a:schemeClr val="bg1"/>
                  </a:solidFill>
                  <a:latin typeface="+mj-lt"/>
                </a:rPr>
                <a:t>MECHANICAL AND CIVIL ENGINEERING</a:t>
              </a:r>
            </a:p>
          </p:txBody>
        </p:sp>
        <p:sp>
          <p:nvSpPr>
            <p:cNvPr id="11" name="Rectangle 2">
              <a:extLst>
                <a:ext uri="{FF2B5EF4-FFF2-40B4-BE49-F238E27FC236}">
                  <a16:creationId xmlns:a16="http://schemas.microsoft.com/office/drawing/2014/main" id="{3210CEDA-9FB0-4F6E-BBA9-A311AF25A857}"/>
                </a:ext>
              </a:extLst>
            </p:cNvPr>
            <p:cNvSpPr>
              <a:spLocks noChangeArrowheads="1"/>
            </p:cNvSpPr>
            <p:nvPr/>
          </p:nvSpPr>
          <p:spPr bwMode="auto">
            <a:xfrm>
              <a:off x="-20298" y="5376796"/>
              <a:ext cx="5313094" cy="513271"/>
            </a:xfrm>
            <a:prstGeom prst="rect">
              <a:avLst/>
            </a:prstGeom>
            <a:solidFill>
              <a:srgbClr val="5F46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de-DE" dirty="0">
                  <a:solidFill>
                    <a:schemeClr val="bg1"/>
                  </a:solidFill>
                  <a:latin typeface="+mj-lt"/>
                </a:rPr>
                <a:t>SOCIAL WORK</a:t>
              </a:r>
            </a:p>
          </p:txBody>
        </p:sp>
        <p:sp>
          <p:nvSpPr>
            <p:cNvPr id="12" name="TextBox 4">
              <a:extLst>
                <a:ext uri="{FF2B5EF4-FFF2-40B4-BE49-F238E27FC236}">
                  <a16:creationId xmlns:a16="http://schemas.microsoft.com/office/drawing/2014/main" id="{602B4FE5-9B3B-48CD-A02B-BC21DCC683B8}"/>
                </a:ext>
              </a:extLst>
            </p:cNvPr>
            <p:cNvSpPr txBox="1">
              <a:spLocks noChangeArrowheads="1"/>
            </p:cNvSpPr>
            <p:nvPr/>
          </p:nvSpPr>
          <p:spPr bwMode="auto">
            <a:xfrm>
              <a:off x="-20298" y="4653834"/>
              <a:ext cx="5313094" cy="514789"/>
            </a:xfrm>
            <a:prstGeom prst="rect">
              <a:avLst/>
            </a:prstGeom>
            <a:solidFill>
              <a:srgbClr val="4B9614"/>
            </a:solidFill>
            <a:ln>
              <a:noFill/>
            </a:ln>
            <a:effectLst/>
          </p:spPr>
          <p:txBody>
            <a:bodyPr lIns="288000"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fontAlgn="auto" hangingPunct="1">
                <a:spcBef>
                  <a:spcPts val="0"/>
                </a:spcBef>
                <a:spcAft>
                  <a:spcPts val="0"/>
                </a:spcAft>
                <a:defRPr/>
              </a:pPr>
              <a:r>
                <a:rPr lang="en-US" altLang="de-DE" sz="1800" dirty="0">
                  <a:solidFill>
                    <a:schemeClr val="bg1"/>
                  </a:solidFill>
                  <a:latin typeface="+mj-lt"/>
                </a:rPr>
                <a:t>INTERDISCIPLINARY STUDIES</a:t>
              </a:r>
            </a:p>
          </p:txBody>
        </p:sp>
      </p:grpSp>
      <p:sp>
        <p:nvSpPr>
          <p:cNvPr id="13" name="Textfeld 13">
            <a:extLst>
              <a:ext uri="{FF2B5EF4-FFF2-40B4-BE49-F238E27FC236}">
                <a16:creationId xmlns:a16="http://schemas.microsoft.com/office/drawing/2014/main" id="{4898F749-DC69-4957-9E3D-9E7E8336CFDB}"/>
              </a:ext>
            </a:extLst>
          </p:cNvPr>
          <p:cNvSpPr txBox="1">
            <a:spLocks noChangeArrowheads="1"/>
          </p:cNvSpPr>
          <p:nvPr/>
        </p:nvSpPr>
        <p:spPr bwMode="auto">
          <a:xfrm>
            <a:off x="8533623" y="2228767"/>
            <a:ext cx="5651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3600" b="1" dirty="0">
                <a:solidFill>
                  <a:schemeClr val="bg1"/>
                </a:solidFill>
              </a:rPr>
              <a:t>6</a:t>
            </a:r>
            <a:endParaRPr lang="de-DE" altLang="de-DE" sz="1600" dirty="0">
              <a:solidFill>
                <a:schemeClr val="bg1"/>
              </a:solidFill>
            </a:endParaRPr>
          </a:p>
        </p:txBody>
      </p:sp>
      <p:sp>
        <p:nvSpPr>
          <p:cNvPr id="14" name="Textfeld 14">
            <a:extLst>
              <a:ext uri="{FF2B5EF4-FFF2-40B4-BE49-F238E27FC236}">
                <a16:creationId xmlns:a16="http://schemas.microsoft.com/office/drawing/2014/main" id="{B98F1F6F-3979-4457-A30B-F2CCC668235D}"/>
              </a:ext>
            </a:extLst>
          </p:cNvPr>
          <p:cNvSpPr txBox="1">
            <a:spLocks noChangeArrowheads="1"/>
          </p:cNvSpPr>
          <p:nvPr/>
        </p:nvSpPr>
        <p:spPr bwMode="auto">
          <a:xfrm>
            <a:off x="7682897" y="5120107"/>
            <a:ext cx="13933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3600" b="1" dirty="0">
                <a:solidFill>
                  <a:schemeClr val="bg1"/>
                </a:solidFill>
              </a:rPr>
              <a:t>4.895</a:t>
            </a:r>
            <a:endParaRPr lang="de-DE" altLang="de-DE" sz="1600" dirty="0">
              <a:solidFill>
                <a:schemeClr val="bg1"/>
              </a:solidFill>
            </a:endParaRPr>
          </a:p>
        </p:txBody>
      </p:sp>
      <p:sp>
        <p:nvSpPr>
          <p:cNvPr id="15" name="Textfeld 15">
            <a:extLst>
              <a:ext uri="{FF2B5EF4-FFF2-40B4-BE49-F238E27FC236}">
                <a16:creationId xmlns:a16="http://schemas.microsoft.com/office/drawing/2014/main" id="{1C270E4E-C964-4A77-9617-543DFDFA5962}"/>
              </a:ext>
            </a:extLst>
          </p:cNvPr>
          <p:cNvSpPr txBox="1">
            <a:spLocks noChangeArrowheads="1"/>
          </p:cNvSpPr>
          <p:nvPr/>
        </p:nvSpPr>
        <p:spPr bwMode="auto">
          <a:xfrm>
            <a:off x="8295496" y="2949621"/>
            <a:ext cx="803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3600" b="1" dirty="0">
                <a:solidFill>
                  <a:schemeClr val="bg1"/>
                </a:solidFill>
              </a:rPr>
              <a:t>58</a:t>
            </a:r>
            <a:endParaRPr lang="de-DE" altLang="de-DE" sz="1200" dirty="0">
              <a:solidFill>
                <a:schemeClr val="bg1"/>
              </a:solidFill>
            </a:endParaRPr>
          </a:p>
        </p:txBody>
      </p:sp>
      <p:sp>
        <p:nvSpPr>
          <p:cNvPr id="16" name="Textfeld 17">
            <a:extLst>
              <a:ext uri="{FF2B5EF4-FFF2-40B4-BE49-F238E27FC236}">
                <a16:creationId xmlns:a16="http://schemas.microsoft.com/office/drawing/2014/main" id="{A211AF1D-B4A3-4A42-8CED-47FB44500DCE}"/>
              </a:ext>
            </a:extLst>
          </p:cNvPr>
          <p:cNvSpPr txBox="1">
            <a:spLocks noChangeArrowheads="1"/>
          </p:cNvSpPr>
          <p:nvPr/>
        </p:nvSpPr>
        <p:spPr bwMode="auto">
          <a:xfrm>
            <a:off x="8079597" y="3675491"/>
            <a:ext cx="10191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3600" b="1" dirty="0">
                <a:solidFill>
                  <a:schemeClr val="bg1"/>
                </a:solidFill>
              </a:rPr>
              <a:t>137</a:t>
            </a:r>
            <a:endParaRPr lang="de-DE" altLang="de-DE" sz="1600" dirty="0">
              <a:solidFill>
                <a:schemeClr val="bg1"/>
              </a:solidFill>
            </a:endParaRPr>
          </a:p>
        </p:txBody>
      </p:sp>
      <p:sp>
        <p:nvSpPr>
          <p:cNvPr id="17" name="Textfeld 18">
            <a:extLst>
              <a:ext uri="{FF2B5EF4-FFF2-40B4-BE49-F238E27FC236}">
                <a16:creationId xmlns:a16="http://schemas.microsoft.com/office/drawing/2014/main" id="{965F6D79-49C9-406F-8022-F080C78902F6}"/>
              </a:ext>
            </a:extLst>
          </p:cNvPr>
          <p:cNvSpPr txBox="1">
            <a:spLocks noChangeArrowheads="1"/>
          </p:cNvSpPr>
          <p:nvPr/>
        </p:nvSpPr>
        <p:spPr bwMode="auto">
          <a:xfrm>
            <a:off x="8147305" y="1515149"/>
            <a:ext cx="9289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3600" b="1" dirty="0">
                <a:solidFill>
                  <a:schemeClr val="bg1"/>
                </a:solidFill>
              </a:rPr>
              <a:t>3rd</a:t>
            </a:r>
            <a:endParaRPr lang="de-DE" altLang="de-DE" sz="1600" dirty="0">
              <a:solidFill>
                <a:schemeClr val="bg1"/>
              </a:solidFill>
            </a:endParaRPr>
          </a:p>
        </p:txBody>
      </p:sp>
      <p:sp>
        <p:nvSpPr>
          <p:cNvPr id="18" name="Textfeld 24">
            <a:extLst>
              <a:ext uri="{FF2B5EF4-FFF2-40B4-BE49-F238E27FC236}">
                <a16:creationId xmlns:a16="http://schemas.microsoft.com/office/drawing/2014/main" id="{B0E3B497-1B3C-4716-85D4-D580724143CD}"/>
              </a:ext>
            </a:extLst>
          </p:cNvPr>
          <p:cNvSpPr txBox="1">
            <a:spLocks noChangeArrowheads="1"/>
          </p:cNvSpPr>
          <p:nvPr/>
        </p:nvSpPr>
        <p:spPr bwMode="auto">
          <a:xfrm>
            <a:off x="8079597" y="4406778"/>
            <a:ext cx="10191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3600" b="1" dirty="0">
                <a:solidFill>
                  <a:schemeClr val="bg1"/>
                </a:solidFill>
              </a:rPr>
              <a:t>280</a:t>
            </a:r>
            <a:endParaRPr lang="de-DE" altLang="de-DE" sz="1600" dirty="0">
              <a:solidFill>
                <a:schemeClr val="bg1"/>
              </a:solidFill>
            </a:endParaRPr>
          </a:p>
        </p:txBody>
      </p:sp>
      <p:sp>
        <p:nvSpPr>
          <p:cNvPr id="19" name="Rechteck 1">
            <a:extLst>
              <a:ext uri="{FF2B5EF4-FFF2-40B4-BE49-F238E27FC236}">
                <a16:creationId xmlns:a16="http://schemas.microsoft.com/office/drawing/2014/main" id="{8A890016-9735-4AB9-83AB-9265BC067B1B}"/>
              </a:ext>
            </a:extLst>
          </p:cNvPr>
          <p:cNvSpPr>
            <a:spLocks noChangeArrowheads="1"/>
          </p:cNvSpPr>
          <p:nvPr/>
        </p:nvSpPr>
        <p:spPr bwMode="auto">
          <a:xfrm>
            <a:off x="9076227" y="4515671"/>
            <a:ext cx="18618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de-DE" sz="1600" dirty="0">
                <a:solidFill>
                  <a:schemeClr val="bg1"/>
                </a:solidFill>
                <a:latin typeface="+mn-lt"/>
              </a:rPr>
              <a:t>other staff</a:t>
            </a:r>
          </a:p>
        </p:txBody>
      </p:sp>
      <p:sp>
        <p:nvSpPr>
          <p:cNvPr id="20" name="Rechteck 1">
            <a:extLst>
              <a:ext uri="{FF2B5EF4-FFF2-40B4-BE49-F238E27FC236}">
                <a16:creationId xmlns:a16="http://schemas.microsoft.com/office/drawing/2014/main" id="{38B2A3AA-C2F2-4D6B-8ABF-89EDA2B1573D}"/>
              </a:ext>
            </a:extLst>
          </p:cNvPr>
          <p:cNvSpPr>
            <a:spLocks noChangeArrowheads="1"/>
          </p:cNvSpPr>
          <p:nvPr/>
        </p:nvSpPr>
        <p:spPr bwMode="auto">
          <a:xfrm>
            <a:off x="9076226" y="5166380"/>
            <a:ext cx="25772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de-DE" sz="1600" dirty="0">
                <a:solidFill>
                  <a:schemeClr val="bg1"/>
                </a:solidFill>
                <a:latin typeface="+mn-lt"/>
              </a:rPr>
              <a:t>students </a:t>
            </a:r>
            <a:r>
              <a:rPr lang="en-GB" altLang="de-DE" sz="1200" dirty="0">
                <a:solidFill>
                  <a:schemeClr val="bg1"/>
                </a:solidFill>
                <a:latin typeface="+mn-lt"/>
              </a:rPr>
              <a:t>(winter semester 2024/25)</a:t>
            </a:r>
            <a:endParaRPr lang="en-GB" altLang="de-DE" sz="1600" dirty="0">
              <a:solidFill>
                <a:schemeClr val="bg1"/>
              </a:solidFill>
              <a:latin typeface="+mn-lt"/>
            </a:endParaRPr>
          </a:p>
        </p:txBody>
      </p:sp>
      <p:sp>
        <p:nvSpPr>
          <p:cNvPr id="21" name="Textfeld 18">
            <a:extLst>
              <a:ext uri="{FF2B5EF4-FFF2-40B4-BE49-F238E27FC236}">
                <a16:creationId xmlns:a16="http://schemas.microsoft.com/office/drawing/2014/main" id="{F5EDE1AC-C11C-4293-955A-6C41C6ED5B47}"/>
              </a:ext>
            </a:extLst>
          </p:cNvPr>
          <p:cNvSpPr txBox="1">
            <a:spLocks noChangeArrowheads="1"/>
          </p:cNvSpPr>
          <p:nvPr/>
        </p:nvSpPr>
        <p:spPr bwMode="auto">
          <a:xfrm>
            <a:off x="9098771" y="1688737"/>
            <a:ext cx="18615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de-DE" sz="1600" dirty="0">
                <a:solidFill>
                  <a:schemeClr val="bg1"/>
                </a:solidFill>
                <a:latin typeface="+mn-lt"/>
              </a:rPr>
              <a:t>on MeinProf.de</a:t>
            </a:r>
          </a:p>
        </p:txBody>
      </p:sp>
      <p:sp>
        <p:nvSpPr>
          <p:cNvPr id="22" name="Textfeld 15">
            <a:extLst>
              <a:ext uri="{FF2B5EF4-FFF2-40B4-BE49-F238E27FC236}">
                <a16:creationId xmlns:a16="http://schemas.microsoft.com/office/drawing/2014/main" id="{9C5E6307-7505-4013-8A84-CD20C1825C73}"/>
              </a:ext>
            </a:extLst>
          </p:cNvPr>
          <p:cNvSpPr txBox="1">
            <a:spLocks noChangeArrowheads="1"/>
          </p:cNvSpPr>
          <p:nvPr/>
        </p:nvSpPr>
        <p:spPr bwMode="auto">
          <a:xfrm>
            <a:off x="9098771" y="2941131"/>
            <a:ext cx="183930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de-DE" sz="1600" dirty="0">
                <a:solidFill>
                  <a:schemeClr val="bg1"/>
                </a:solidFill>
                <a:latin typeface="+mn-lt"/>
              </a:rPr>
              <a:t>courses</a:t>
            </a:r>
          </a:p>
          <a:p>
            <a:pPr eaLnBrk="1" hangingPunct="1"/>
            <a:r>
              <a:rPr lang="en-GB" altLang="de-DE" sz="1200" dirty="0">
                <a:solidFill>
                  <a:schemeClr val="bg1"/>
                </a:solidFill>
                <a:latin typeface="+mn-lt"/>
              </a:rPr>
              <a:t>(some can also be studies part-time and/or while working)</a:t>
            </a:r>
          </a:p>
        </p:txBody>
      </p:sp>
      <p:sp>
        <p:nvSpPr>
          <p:cNvPr id="23" name="Textfeld 13">
            <a:extLst>
              <a:ext uri="{FF2B5EF4-FFF2-40B4-BE49-F238E27FC236}">
                <a16:creationId xmlns:a16="http://schemas.microsoft.com/office/drawing/2014/main" id="{05CBCF38-7BD7-46FE-A58F-9943157E593C}"/>
              </a:ext>
            </a:extLst>
          </p:cNvPr>
          <p:cNvSpPr txBox="1">
            <a:spLocks noChangeArrowheads="1"/>
          </p:cNvSpPr>
          <p:nvPr/>
        </p:nvSpPr>
        <p:spPr bwMode="auto">
          <a:xfrm>
            <a:off x="9098771" y="2393261"/>
            <a:ext cx="18393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de-DE" sz="1600">
                <a:solidFill>
                  <a:schemeClr val="bg1"/>
                </a:solidFill>
                <a:latin typeface="+mn-lt"/>
              </a:rPr>
              <a:t>faculties</a:t>
            </a:r>
          </a:p>
        </p:txBody>
      </p:sp>
      <p:sp>
        <p:nvSpPr>
          <p:cNvPr id="24" name="Textfeld 17">
            <a:extLst>
              <a:ext uri="{FF2B5EF4-FFF2-40B4-BE49-F238E27FC236}">
                <a16:creationId xmlns:a16="http://schemas.microsoft.com/office/drawing/2014/main" id="{F42B35E1-0159-4FEA-AA7E-A4269DAC623B}"/>
              </a:ext>
            </a:extLst>
          </p:cNvPr>
          <p:cNvSpPr txBox="1">
            <a:spLocks noChangeArrowheads="1"/>
          </p:cNvSpPr>
          <p:nvPr/>
        </p:nvSpPr>
        <p:spPr bwMode="auto">
          <a:xfrm>
            <a:off x="9098771" y="3843104"/>
            <a:ext cx="18393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de-DE" sz="1600" dirty="0">
                <a:solidFill>
                  <a:schemeClr val="bg1"/>
                </a:solidFill>
                <a:latin typeface="+mn-lt"/>
              </a:rPr>
              <a:t>professors</a:t>
            </a:r>
          </a:p>
        </p:txBody>
      </p:sp>
    </p:spTree>
    <p:extLst>
      <p:ext uri="{BB962C8B-B14F-4D97-AF65-F5344CB8AC3E}">
        <p14:creationId xmlns:p14="http://schemas.microsoft.com/office/powerpoint/2010/main" val="1947419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6F1FCE-65CE-4238-9D80-BD2A50A09889}"/>
              </a:ext>
            </a:extLst>
          </p:cNvPr>
          <p:cNvSpPr>
            <a:spLocks noGrp="1"/>
          </p:cNvSpPr>
          <p:nvPr>
            <p:ph type="title"/>
          </p:nvPr>
        </p:nvSpPr>
        <p:spPr/>
        <p:txBody>
          <a:bodyPr>
            <a:normAutofit/>
          </a:bodyPr>
          <a:lstStyle/>
          <a:p>
            <a:r>
              <a:rPr lang="de-DE" dirty="0"/>
              <a:t>Landshut University</a:t>
            </a:r>
            <a:br>
              <a:rPr lang="de-DE" dirty="0"/>
            </a:br>
            <a:r>
              <a:rPr lang="de-DE" dirty="0"/>
              <a:t>International</a:t>
            </a:r>
          </a:p>
        </p:txBody>
      </p:sp>
      <p:sp>
        <p:nvSpPr>
          <p:cNvPr id="4" name="Datumsplatzhalter 3">
            <a:extLst>
              <a:ext uri="{FF2B5EF4-FFF2-40B4-BE49-F238E27FC236}">
                <a16:creationId xmlns:a16="http://schemas.microsoft.com/office/drawing/2014/main" id="{CF3BC7B7-4848-43D7-85A7-2DBA7EC312E6}"/>
              </a:ext>
            </a:extLst>
          </p:cNvPr>
          <p:cNvSpPr>
            <a:spLocks noGrp="1"/>
          </p:cNvSpPr>
          <p:nvPr>
            <p:ph type="dt" sz="half" idx="10"/>
          </p:nvPr>
        </p:nvSpPr>
        <p:spPr/>
        <p:txBody>
          <a:bodyPr/>
          <a:lstStyle/>
          <a:p>
            <a:pPr>
              <a:defRPr/>
            </a:pPr>
            <a:fld id="{7C80D59F-8B69-4526-9E99-2CF4A1E10134}" type="datetime1">
              <a:rPr lang="de-DE" smtClean="0"/>
              <a:t>11.10.2024</a:t>
            </a:fld>
            <a:endParaRPr lang="en-US"/>
          </a:p>
        </p:txBody>
      </p:sp>
      <p:sp>
        <p:nvSpPr>
          <p:cNvPr id="5" name="Foliennummernplatzhalter 4">
            <a:extLst>
              <a:ext uri="{FF2B5EF4-FFF2-40B4-BE49-F238E27FC236}">
                <a16:creationId xmlns:a16="http://schemas.microsoft.com/office/drawing/2014/main" id="{8656461A-8F3F-479C-A6EF-582644457BB4}"/>
              </a:ext>
            </a:extLst>
          </p:cNvPr>
          <p:cNvSpPr>
            <a:spLocks noGrp="1"/>
          </p:cNvSpPr>
          <p:nvPr>
            <p:ph type="sldNum" sz="quarter" idx="12"/>
          </p:nvPr>
        </p:nvSpPr>
        <p:spPr/>
        <p:txBody>
          <a:bodyPr/>
          <a:lstStyle/>
          <a:p>
            <a:pPr>
              <a:defRPr/>
            </a:pPr>
            <a:fld id="{637E4081-C9BE-4C87-BA09-749EDE8DC352}" type="slidenum">
              <a:rPr lang="en-US" smtClean="0"/>
              <a:t>5</a:t>
            </a:fld>
            <a:endParaRPr lang="en-US"/>
          </a:p>
        </p:txBody>
      </p:sp>
      <p:sp>
        <p:nvSpPr>
          <p:cNvPr id="6" name="Rectangle 10">
            <a:extLst>
              <a:ext uri="{FF2B5EF4-FFF2-40B4-BE49-F238E27FC236}">
                <a16:creationId xmlns:a16="http://schemas.microsoft.com/office/drawing/2014/main" id="{343EE02B-C797-4E1E-8F84-FDA42FF1F670}"/>
              </a:ext>
            </a:extLst>
          </p:cNvPr>
          <p:cNvSpPr>
            <a:spLocks noChangeArrowheads="1"/>
          </p:cNvSpPr>
          <p:nvPr/>
        </p:nvSpPr>
        <p:spPr bwMode="auto">
          <a:xfrm>
            <a:off x="828320" y="4959356"/>
            <a:ext cx="6660000" cy="514800"/>
          </a:xfrm>
          <a:prstGeom prst="homePlate">
            <a:avLst>
              <a:gd name="adj" fmla="val 49873"/>
            </a:avLst>
          </a:prstGeom>
          <a:solidFill>
            <a:schemeClr val="tx1">
              <a:lumMod val="60000"/>
              <a:lumOff val="40000"/>
            </a:schemeClr>
          </a:solidFill>
          <a:ln>
            <a:noFill/>
          </a:ln>
          <a:extLst/>
        </p:spPr>
        <p:txBody>
          <a:bodyPr lIns="288000" tIns="72000" rIns="72000" bIns="7200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de-DE" dirty="0">
                <a:solidFill>
                  <a:schemeClr val="bg1"/>
                </a:solidFill>
              </a:rPr>
              <a:t>INCOMING GUEST LECTURERS</a:t>
            </a:r>
          </a:p>
        </p:txBody>
      </p:sp>
      <p:sp>
        <p:nvSpPr>
          <p:cNvPr id="7" name="Rectangle 12">
            <a:extLst>
              <a:ext uri="{FF2B5EF4-FFF2-40B4-BE49-F238E27FC236}">
                <a16:creationId xmlns:a16="http://schemas.microsoft.com/office/drawing/2014/main" id="{57F72830-B432-439D-ACC3-21D4F356F2B6}"/>
              </a:ext>
            </a:extLst>
          </p:cNvPr>
          <p:cNvSpPr>
            <a:spLocks noChangeArrowheads="1"/>
          </p:cNvSpPr>
          <p:nvPr/>
        </p:nvSpPr>
        <p:spPr bwMode="auto">
          <a:xfrm>
            <a:off x="828320" y="4242125"/>
            <a:ext cx="6660000" cy="514800"/>
          </a:xfrm>
          <a:prstGeom prst="homePlate">
            <a:avLst>
              <a:gd name="adj" fmla="val 49873"/>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tIns="72000" rIns="72000" bIns="7200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dirty="0">
                <a:solidFill>
                  <a:schemeClr val="bg1"/>
                </a:solidFill>
              </a:rPr>
              <a:t>INCOMING DEGREE STUDENTS</a:t>
            </a:r>
            <a:endParaRPr lang="en-GB" altLang="de-DE" dirty="0">
              <a:solidFill>
                <a:schemeClr val="bg1"/>
              </a:solidFill>
            </a:endParaRPr>
          </a:p>
        </p:txBody>
      </p:sp>
      <p:sp>
        <p:nvSpPr>
          <p:cNvPr id="8" name="Rectangle 1">
            <a:extLst>
              <a:ext uri="{FF2B5EF4-FFF2-40B4-BE49-F238E27FC236}">
                <a16:creationId xmlns:a16="http://schemas.microsoft.com/office/drawing/2014/main" id="{87EC1C03-E831-4515-967F-1DF32F6B0A18}"/>
              </a:ext>
            </a:extLst>
          </p:cNvPr>
          <p:cNvSpPr>
            <a:spLocks noChangeArrowheads="1"/>
          </p:cNvSpPr>
          <p:nvPr/>
        </p:nvSpPr>
        <p:spPr bwMode="auto">
          <a:xfrm>
            <a:off x="828320" y="3538793"/>
            <a:ext cx="6660000" cy="514800"/>
          </a:xfrm>
          <a:prstGeom prst="homePlate">
            <a:avLst>
              <a:gd name="adj" fmla="val 50037"/>
            </a:avLst>
          </a:prstGeom>
          <a:solidFill>
            <a:schemeClr val="tx1">
              <a:lumMod val="60000"/>
              <a:lumOff val="40000"/>
            </a:schemeClr>
          </a:solidFill>
          <a:ln>
            <a:noFill/>
          </a:ln>
          <a:extLst/>
        </p:spPr>
        <p:txBody>
          <a:bodyPr lIns="288000" tIns="72000" rIns="72000" bIns="7200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de-DE" dirty="0">
                <a:solidFill>
                  <a:schemeClr val="bg1"/>
                </a:solidFill>
              </a:rPr>
              <a:t>INCOMING EXCHANGE STUDENTS</a:t>
            </a:r>
            <a:endParaRPr lang="en-GB" altLang="de-DE" dirty="0">
              <a:solidFill>
                <a:schemeClr val="bg1"/>
              </a:solidFill>
            </a:endParaRPr>
          </a:p>
        </p:txBody>
      </p:sp>
      <p:sp>
        <p:nvSpPr>
          <p:cNvPr id="9" name="Rectangle 2">
            <a:extLst>
              <a:ext uri="{FF2B5EF4-FFF2-40B4-BE49-F238E27FC236}">
                <a16:creationId xmlns:a16="http://schemas.microsoft.com/office/drawing/2014/main" id="{52014FED-53E4-42D4-B58C-B9AB3C98EBAF}"/>
              </a:ext>
            </a:extLst>
          </p:cNvPr>
          <p:cNvSpPr>
            <a:spLocks noChangeArrowheads="1"/>
          </p:cNvSpPr>
          <p:nvPr/>
        </p:nvSpPr>
        <p:spPr bwMode="auto">
          <a:xfrm>
            <a:off x="828320" y="2831336"/>
            <a:ext cx="6660000" cy="514800"/>
          </a:xfrm>
          <a:prstGeom prst="homePlate">
            <a:avLst>
              <a:gd name="adj" fmla="val 50037"/>
            </a:avLst>
          </a:prstGeom>
          <a:solidFill>
            <a:schemeClr val="tx1"/>
          </a:solidFill>
          <a:ln>
            <a:noFill/>
          </a:ln>
          <a:extLst/>
        </p:spPr>
        <p:txBody>
          <a:bodyPr lIns="28800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de-DE" dirty="0">
                <a:solidFill>
                  <a:schemeClr val="bg1"/>
                </a:solidFill>
              </a:rPr>
              <a:t>OUTGOING STUDENTS</a:t>
            </a:r>
            <a:endParaRPr lang="en-GB" altLang="de-DE" dirty="0">
              <a:solidFill>
                <a:schemeClr val="bg1"/>
              </a:solidFill>
            </a:endParaRPr>
          </a:p>
        </p:txBody>
      </p:sp>
      <p:grpSp>
        <p:nvGrpSpPr>
          <p:cNvPr id="10" name="Gruppieren 7">
            <a:extLst>
              <a:ext uri="{FF2B5EF4-FFF2-40B4-BE49-F238E27FC236}">
                <a16:creationId xmlns:a16="http://schemas.microsoft.com/office/drawing/2014/main" id="{305DD75E-CC1D-4F7D-8A16-C66A9878EE3C}"/>
              </a:ext>
            </a:extLst>
          </p:cNvPr>
          <p:cNvGrpSpPr>
            <a:grpSpLocks/>
          </p:cNvGrpSpPr>
          <p:nvPr/>
        </p:nvGrpSpPr>
        <p:grpSpPr bwMode="auto">
          <a:xfrm>
            <a:off x="7922542" y="2046797"/>
            <a:ext cx="1711906" cy="3542443"/>
            <a:chOff x="5580140" y="2231416"/>
            <a:chExt cx="1711988" cy="3010784"/>
          </a:xfrm>
        </p:grpSpPr>
        <p:sp>
          <p:nvSpPr>
            <p:cNvPr id="11" name="Textfeld 21">
              <a:extLst>
                <a:ext uri="{FF2B5EF4-FFF2-40B4-BE49-F238E27FC236}">
                  <a16:creationId xmlns:a16="http://schemas.microsoft.com/office/drawing/2014/main" id="{6915E7E3-8F79-42C7-B315-C4AD6E714B60}"/>
                </a:ext>
              </a:extLst>
            </p:cNvPr>
            <p:cNvSpPr txBox="1">
              <a:spLocks noChangeArrowheads="1"/>
            </p:cNvSpPr>
            <p:nvPr/>
          </p:nvSpPr>
          <p:spPr bwMode="auto">
            <a:xfrm>
              <a:off x="5588431" y="4692872"/>
              <a:ext cx="1610809" cy="54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sz="3600" b="1" dirty="0">
                  <a:solidFill>
                    <a:srgbClr val="BE0000"/>
                  </a:solidFill>
                  <a:latin typeface="+mj-lt"/>
                </a:rPr>
                <a:t>       17</a:t>
              </a:r>
              <a:endParaRPr lang="en-GB" altLang="de-DE" sz="1100" dirty="0">
                <a:solidFill>
                  <a:schemeClr val="tx2"/>
                </a:solidFill>
                <a:latin typeface="+mj-lt"/>
              </a:endParaRPr>
            </a:p>
          </p:txBody>
        </p:sp>
        <p:sp>
          <p:nvSpPr>
            <p:cNvPr id="12" name="Textfeld 22">
              <a:extLst>
                <a:ext uri="{FF2B5EF4-FFF2-40B4-BE49-F238E27FC236}">
                  <a16:creationId xmlns:a16="http://schemas.microsoft.com/office/drawing/2014/main" id="{70835266-7C9B-490B-A927-868224252458}"/>
                </a:ext>
              </a:extLst>
            </p:cNvPr>
            <p:cNvSpPr txBox="1">
              <a:spLocks noChangeArrowheads="1"/>
            </p:cNvSpPr>
            <p:nvPr/>
          </p:nvSpPr>
          <p:spPr bwMode="auto">
            <a:xfrm>
              <a:off x="5580140" y="4026872"/>
              <a:ext cx="1711988" cy="54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sz="3600" b="1" dirty="0">
                  <a:solidFill>
                    <a:srgbClr val="BE0000"/>
                  </a:solidFill>
                  <a:latin typeface="+mj-lt"/>
                </a:rPr>
                <a:t>~   358</a:t>
              </a:r>
              <a:endParaRPr lang="en-GB" altLang="de-DE" sz="1400" dirty="0">
                <a:solidFill>
                  <a:schemeClr val="tx2"/>
                </a:solidFill>
                <a:latin typeface="+mj-lt"/>
              </a:endParaRPr>
            </a:p>
          </p:txBody>
        </p:sp>
        <p:sp>
          <p:nvSpPr>
            <p:cNvPr id="13" name="Textfeld 27">
              <a:extLst>
                <a:ext uri="{FF2B5EF4-FFF2-40B4-BE49-F238E27FC236}">
                  <a16:creationId xmlns:a16="http://schemas.microsoft.com/office/drawing/2014/main" id="{0C35E86C-9B21-43B4-8BA0-C9DA61B01535}"/>
                </a:ext>
              </a:extLst>
            </p:cNvPr>
            <p:cNvSpPr txBox="1">
              <a:spLocks noChangeArrowheads="1"/>
            </p:cNvSpPr>
            <p:nvPr/>
          </p:nvSpPr>
          <p:spPr bwMode="auto">
            <a:xfrm>
              <a:off x="5588431" y="3412130"/>
              <a:ext cx="1610809" cy="54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sz="3600" b="1" dirty="0">
                  <a:solidFill>
                    <a:srgbClr val="BE0000"/>
                  </a:solidFill>
                  <a:latin typeface="+mj-lt"/>
                </a:rPr>
                <a:t>~     54</a:t>
              </a:r>
              <a:r>
                <a:rPr lang="de-DE" altLang="de-DE" dirty="0">
                  <a:latin typeface="+mj-lt"/>
                </a:rPr>
                <a:t>  </a:t>
              </a:r>
              <a:endParaRPr lang="en-GB" altLang="de-DE" sz="1400" dirty="0">
                <a:solidFill>
                  <a:schemeClr val="tx2"/>
                </a:solidFill>
                <a:latin typeface="+mj-lt"/>
              </a:endParaRPr>
            </a:p>
          </p:txBody>
        </p:sp>
        <p:sp>
          <p:nvSpPr>
            <p:cNvPr id="14" name="Textfeld 18">
              <a:extLst>
                <a:ext uri="{FF2B5EF4-FFF2-40B4-BE49-F238E27FC236}">
                  <a16:creationId xmlns:a16="http://schemas.microsoft.com/office/drawing/2014/main" id="{013F9DB1-73F1-4BC3-87AB-4ECF59DCF1A7}"/>
                </a:ext>
              </a:extLst>
            </p:cNvPr>
            <p:cNvSpPr txBox="1">
              <a:spLocks noChangeArrowheads="1"/>
            </p:cNvSpPr>
            <p:nvPr/>
          </p:nvSpPr>
          <p:spPr bwMode="auto">
            <a:xfrm>
              <a:off x="5588431" y="2231416"/>
              <a:ext cx="1703697" cy="54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sz="3600" b="1" dirty="0">
                  <a:solidFill>
                    <a:srgbClr val="C00000"/>
                  </a:solidFill>
                  <a:latin typeface="+mj-lt"/>
                </a:rPr>
                <a:t>~    78</a:t>
              </a:r>
              <a:endParaRPr lang="en-GB" altLang="de-DE" sz="1400" dirty="0">
                <a:solidFill>
                  <a:schemeClr val="tx2"/>
                </a:solidFill>
                <a:latin typeface="+mj-lt"/>
              </a:endParaRPr>
            </a:p>
          </p:txBody>
        </p:sp>
      </p:grpSp>
      <p:sp>
        <p:nvSpPr>
          <p:cNvPr id="15" name="Textfeld 20">
            <a:extLst>
              <a:ext uri="{FF2B5EF4-FFF2-40B4-BE49-F238E27FC236}">
                <a16:creationId xmlns:a16="http://schemas.microsoft.com/office/drawing/2014/main" id="{C524D972-25C0-4143-BE24-26976C8D07C9}"/>
              </a:ext>
            </a:extLst>
          </p:cNvPr>
          <p:cNvSpPr txBox="1">
            <a:spLocks noChangeArrowheads="1"/>
          </p:cNvSpPr>
          <p:nvPr/>
        </p:nvSpPr>
        <p:spPr bwMode="auto">
          <a:xfrm>
            <a:off x="7930832" y="2741402"/>
            <a:ext cx="18725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sz="3600" b="1" dirty="0">
                <a:solidFill>
                  <a:srgbClr val="BE0000"/>
                </a:solidFill>
                <a:latin typeface="+mj-lt"/>
              </a:rPr>
              <a:t>~   143</a:t>
            </a:r>
            <a:endParaRPr lang="en-GB" altLang="de-DE" sz="1400" dirty="0">
              <a:solidFill>
                <a:schemeClr val="tx2"/>
              </a:solidFill>
              <a:latin typeface="+mj-lt"/>
            </a:endParaRPr>
          </a:p>
        </p:txBody>
      </p:sp>
      <p:sp>
        <p:nvSpPr>
          <p:cNvPr id="16" name="Textfeld 21">
            <a:extLst>
              <a:ext uri="{FF2B5EF4-FFF2-40B4-BE49-F238E27FC236}">
                <a16:creationId xmlns:a16="http://schemas.microsoft.com/office/drawing/2014/main" id="{DAC7BC59-CF09-47D2-A990-DA94CEB64831}"/>
              </a:ext>
            </a:extLst>
          </p:cNvPr>
          <p:cNvSpPr txBox="1">
            <a:spLocks noChangeArrowheads="1"/>
          </p:cNvSpPr>
          <p:nvPr/>
        </p:nvSpPr>
        <p:spPr bwMode="auto">
          <a:xfrm>
            <a:off x="9634448" y="5059325"/>
            <a:ext cx="22253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de-DE" sz="1600" dirty="0">
                <a:latin typeface="+mn-lt"/>
              </a:rPr>
              <a:t>financially supported</a:t>
            </a:r>
          </a:p>
        </p:txBody>
      </p:sp>
      <p:sp>
        <p:nvSpPr>
          <p:cNvPr id="17" name="Textfeld 22">
            <a:extLst>
              <a:ext uri="{FF2B5EF4-FFF2-40B4-BE49-F238E27FC236}">
                <a16:creationId xmlns:a16="http://schemas.microsoft.com/office/drawing/2014/main" id="{E262E5E8-0271-48D3-B592-EC65DD88FD86}"/>
              </a:ext>
            </a:extLst>
          </p:cNvPr>
          <p:cNvSpPr txBox="1">
            <a:spLocks noChangeArrowheads="1"/>
          </p:cNvSpPr>
          <p:nvPr/>
        </p:nvSpPr>
        <p:spPr bwMode="auto">
          <a:xfrm>
            <a:off x="9617446" y="3509328"/>
            <a:ext cx="22393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de-DE" sz="1600" dirty="0">
                <a:latin typeface="+mn-lt"/>
              </a:rPr>
              <a:t>exchange/ </a:t>
            </a:r>
          </a:p>
          <a:p>
            <a:pPr eaLnBrk="1" hangingPunct="1"/>
            <a:r>
              <a:rPr lang="en-GB" altLang="de-DE" sz="1600" dirty="0">
                <a:latin typeface="+mn-lt"/>
              </a:rPr>
              <a:t>double Degree</a:t>
            </a:r>
          </a:p>
        </p:txBody>
      </p:sp>
      <p:sp>
        <p:nvSpPr>
          <p:cNvPr id="18" name="Textfeld 17">
            <a:extLst>
              <a:ext uri="{FF2B5EF4-FFF2-40B4-BE49-F238E27FC236}">
                <a16:creationId xmlns:a16="http://schemas.microsoft.com/office/drawing/2014/main" id="{B0ED0299-7BA1-49B4-B44D-41877024B2CB}"/>
              </a:ext>
            </a:extLst>
          </p:cNvPr>
          <p:cNvSpPr txBox="1">
            <a:spLocks noChangeArrowheads="1"/>
          </p:cNvSpPr>
          <p:nvPr/>
        </p:nvSpPr>
        <p:spPr bwMode="auto">
          <a:xfrm>
            <a:off x="9634448" y="4207137"/>
            <a:ext cx="22253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de-DE" sz="1600">
                <a:latin typeface="+mn-lt"/>
              </a:rPr>
              <a:t>foreign full time students</a:t>
            </a:r>
          </a:p>
        </p:txBody>
      </p:sp>
      <p:sp>
        <p:nvSpPr>
          <p:cNvPr id="19" name="Textfeld 20">
            <a:extLst>
              <a:ext uri="{FF2B5EF4-FFF2-40B4-BE49-F238E27FC236}">
                <a16:creationId xmlns:a16="http://schemas.microsoft.com/office/drawing/2014/main" id="{3A1C8D6F-5371-442C-BA43-A705437669B9}"/>
              </a:ext>
            </a:extLst>
          </p:cNvPr>
          <p:cNvSpPr txBox="1">
            <a:spLocks noChangeArrowheads="1"/>
          </p:cNvSpPr>
          <p:nvPr/>
        </p:nvSpPr>
        <p:spPr bwMode="auto">
          <a:xfrm>
            <a:off x="9617446" y="2890188"/>
            <a:ext cx="21980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de-DE" sz="1600">
                <a:latin typeface="+mn-lt"/>
              </a:rPr>
              <a:t>worldwide</a:t>
            </a:r>
          </a:p>
        </p:txBody>
      </p:sp>
      <p:sp>
        <p:nvSpPr>
          <p:cNvPr id="20" name="Textfeld 18">
            <a:extLst>
              <a:ext uri="{FF2B5EF4-FFF2-40B4-BE49-F238E27FC236}">
                <a16:creationId xmlns:a16="http://schemas.microsoft.com/office/drawing/2014/main" id="{63E37292-01E7-4236-A1CC-F5A691E8EE4E}"/>
              </a:ext>
            </a:extLst>
          </p:cNvPr>
          <p:cNvSpPr txBox="1">
            <a:spLocks noChangeArrowheads="1"/>
          </p:cNvSpPr>
          <p:nvPr/>
        </p:nvSpPr>
        <p:spPr bwMode="auto">
          <a:xfrm>
            <a:off x="9617446" y="2205552"/>
            <a:ext cx="21980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de-DE" sz="1600" dirty="0">
                <a:latin typeface="+mn-lt"/>
              </a:rPr>
              <a:t>global</a:t>
            </a:r>
            <a:endParaRPr lang="en-GB" altLang="de-DE" sz="1400" dirty="0">
              <a:latin typeface="+mn-lt"/>
            </a:endParaRPr>
          </a:p>
        </p:txBody>
      </p:sp>
      <p:sp>
        <p:nvSpPr>
          <p:cNvPr id="21" name="Rectangle 10">
            <a:extLst>
              <a:ext uri="{FF2B5EF4-FFF2-40B4-BE49-F238E27FC236}">
                <a16:creationId xmlns:a16="http://schemas.microsoft.com/office/drawing/2014/main" id="{A000C398-0CAB-43B7-8404-D9FD648FABD0}"/>
              </a:ext>
            </a:extLst>
          </p:cNvPr>
          <p:cNvSpPr>
            <a:spLocks noChangeArrowheads="1"/>
          </p:cNvSpPr>
          <p:nvPr/>
        </p:nvSpPr>
        <p:spPr bwMode="auto">
          <a:xfrm>
            <a:off x="828322" y="2123539"/>
            <a:ext cx="6660000" cy="514800"/>
          </a:xfrm>
          <a:prstGeom prst="homePlate">
            <a:avLst>
              <a:gd name="adj" fmla="val 50037"/>
            </a:avLst>
          </a:prstGeom>
          <a:solidFill>
            <a:schemeClr val="tx1"/>
          </a:solidFill>
          <a:ln>
            <a:noFill/>
          </a:ln>
          <a:extLst/>
        </p:spPr>
        <p:txBody>
          <a:bodyPr lIns="288000" tIns="72000" rIns="72000" bIns="72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dirty="0">
                <a:solidFill>
                  <a:schemeClr val="bg1"/>
                </a:solidFill>
              </a:rPr>
              <a:t>INTERNATIONAL PARTNER UNIVERSITIES</a:t>
            </a:r>
          </a:p>
        </p:txBody>
      </p:sp>
      <p:sp>
        <p:nvSpPr>
          <p:cNvPr id="22" name="Rectangle 10">
            <a:extLst>
              <a:ext uri="{FF2B5EF4-FFF2-40B4-BE49-F238E27FC236}">
                <a16:creationId xmlns:a16="http://schemas.microsoft.com/office/drawing/2014/main" id="{94F6020C-5EC6-4A6B-9A50-269F80330C7F}"/>
              </a:ext>
            </a:extLst>
          </p:cNvPr>
          <p:cNvSpPr>
            <a:spLocks noChangeArrowheads="1"/>
          </p:cNvSpPr>
          <p:nvPr/>
        </p:nvSpPr>
        <p:spPr bwMode="auto">
          <a:xfrm>
            <a:off x="828320" y="5676587"/>
            <a:ext cx="6660000" cy="514800"/>
          </a:xfrm>
          <a:prstGeom prst="homePlate">
            <a:avLst>
              <a:gd name="adj" fmla="val 49873"/>
            </a:avLst>
          </a:prstGeom>
          <a:solidFill>
            <a:schemeClr val="tx1">
              <a:lumMod val="60000"/>
              <a:lumOff val="40000"/>
            </a:schemeClr>
          </a:solidFill>
          <a:ln>
            <a:noFill/>
          </a:ln>
          <a:extLst/>
        </p:spPr>
        <p:txBody>
          <a:bodyPr lIns="288000" tIns="72000" rIns="72000" bIns="7200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de-DE" dirty="0">
                <a:solidFill>
                  <a:schemeClr val="bg1"/>
                </a:solidFill>
              </a:rPr>
              <a:t>INCOMING GUEST LECTURERS</a:t>
            </a:r>
          </a:p>
        </p:txBody>
      </p:sp>
      <p:sp>
        <p:nvSpPr>
          <p:cNvPr id="24" name="Textfeld 21">
            <a:extLst>
              <a:ext uri="{FF2B5EF4-FFF2-40B4-BE49-F238E27FC236}">
                <a16:creationId xmlns:a16="http://schemas.microsoft.com/office/drawing/2014/main" id="{760ED825-9A47-40E9-83A2-0B7816FC88BD}"/>
              </a:ext>
            </a:extLst>
          </p:cNvPr>
          <p:cNvSpPr txBox="1">
            <a:spLocks noChangeArrowheads="1"/>
          </p:cNvSpPr>
          <p:nvPr/>
        </p:nvSpPr>
        <p:spPr bwMode="auto">
          <a:xfrm>
            <a:off x="7822096" y="5610821"/>
            <a:ext cx="18123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sz="3600" b="1" dirty="0">
                <a:solidFill>
                  <a:srgbClr val="BE0000"/>
                </a:solidFill>
                <a:latin typeface="+mj-lt"/>
              </a:rPr>
              <a:t> </a:t>
            </a:r>
            <a:r>
              <a:rPr lang="de-DE" altLang="de-DE" sz="3600" b="1" dirty="0">
                <a:solidFill>
                  <a:srgbClr val="BE0000"/>
                </a:solidFill>
              </a:rPr>
              <a:t>~   </a:t>
            </a:r>
            <a:r>
              <a:rPr lang="de-DE" altLang="de-DE" sz="3600" b="1" dirty="0">
                <a:solidFill>
                  <a:srgbClr val="BE0000"/>
                </a:solidFill>
                <a:latin typeface="+mj-lt"/>
              </a:rPr>
              <a:t>    7</a:t>
            </a:r>
            <a:endParaRPr lang="en-GB" altLang="de-DE" sz="1100" dirty="0">
              <a:solidFill>
                <a:schemeClr val="tx2"/>
              </a:solidFill>
              <a:latin typeface="+mj-lt"/>
            </a:endParaRPr>
          </a:p>
        </p:txBody>
      </p:sp>
      <p:sp>
        <p:nvSpPr>
          <p:cNvPr id="25" name="Textfeld 21">
            <a:extLst>
              <a:ext uri="{FF2B5EF4-FFF2-40B4-BE49-F238E27FC236}">
                <a16:creationId xmlns:a16="http://schemas.microsoft.com/office/drawing/2014/main" id="{6F26D9A2-3C56-4E47-AF72-94B787A5E4E1}"/>
              </a:ext>
            </a:extLst>
          </p:cNvPr>
          <p:cNvSpPr txBox="1">
            <a:spLocks noChangeArrowheads="1"/>
          </p:cNvSpPr>
          <p:nvPr/>
        </p:nvSpPr>
        <p:spPr bwMode="auto">
          <a:xfrm>
            <a:off x="9634448" y="5748247"/>
            <a:ext cx="22253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de-DE" sz="1600" dirty="0">
                <a:latin typeface="+mn-lt"/>
              </a:rPr>
              <a:t>financially supported</a:t>
            </a:r>
          </a:p>
        </p:txBody>
      </p:sp>
    </p:spTree>
    <p:extLst>
      <p:ext uri="{BB962C8B-B14F-4D97-AF65-F5344CB8AC3E}">
        <p14:creationId xmlns:p14="http://schemas.microsoft.com/office/powerpoint/2010/main" val="2255166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519617" y="471488"/>
            <a:ext cx="4271096" cy="574715"/>
          </a:xfrm>
        </p:spPr>
        <p:txBody>
          <a:bodyPr/>
          <a:lstStyle/>
          <a:p>
            <a:pPr>
              <a:defRPr/>
            </a:pPr>
            <a:r>
              <a:rPr lang="en-GB" dirty="0" err="1"/>
              <a:t>historY</a:t>
            </a:r>
            <a:endParaRPr lang="en-GB" dirty="0"/>
          </a:p>
        </p:txBody>
      </p:sp>
      <p:sp>
        <p:nvSpPr>
          <p:cNvPr id="3" name="Inhaltsplatzhalter 2"/>
          <p:cNvSpPr>
            <a:spLocks noGrp="1"/>
          </p:cNvSpPr>
          <p:nvPr>
            <p:ph idx="1"/>
          </p:nvPr>
        </p:nvSpPr>
        <p:spPr bwMode="auto">
          <a:xfrm>
            <a:off x="2520720" y="857663"/>
            <a:ext cx="5626584" cy="5055766"/>
          </a:xfrm>
        </p:spPr>
        <p:txBody>
          <a:bodyPr>
            <a:noAutofit/>
          </a:bodyPr>
          <a:lstStyle/>
          <a:p>
            <a:pPr lvl="0" defTabSz="627063" rtl="0" eaLnBrk="0" fontAlgn="base" hangingPunct="0">
              <a:lnSpc>
                <a:spcPts val="2600"/>
              </a:lnSpc>
              <a:spcBef>
                <a:spcPct val="0"/>
              </a:spcBef>
              <a:spcAft>
                <a:spcPct val="0"/>
              </a:spcAft>
            </a:pPr>
            <a:r>
              <a:rPr lang="en-GB" kern="1200" cap="none" dirty="0">
                <a:solidFill>
                  <a:srgbClr val="BE0000"/>
                </a:solidFill>
                <a:cs typeface="Arial" panose="020B0604020202020204" pitchFamily="34" charset="0"/>
              </a:rPr>
              <a:t>1978</a:t>
            </a:r>
            <a:r>
              <a:rPr lang="en-GB" b="0" kern="1200" cap="none" dirty="0">
                <a:solidFill>
                  <a:srgbClr val="BE0000"/>
                </a:solidFill>
                <a:cs typeface="Arial" panose="020B0604020202020204" pitchFamily="34" charset="0"/>
              </a:rPr>
              <a:t>	</a:t>
            </a:r>
            <a:r>
              <a:rPr lang="en-GB" kern="1200" cap="none" dirty="0">
                <a:cs typeface="Arial" panose="020B0604020202020204" pitchFamily="34" charset="0"/>
              </a:rPr>
              <a:t>Establishment</a:t>
            </a:r>
            <a:r>
              <a:rPr lang="en-GB" b="0" kern="1200" cap="none" dirty="0">
                <a:cs typeface="Arial" panose="020B0604020202020204" pitchFamily="34" charset="0"/>
              </a:rPr>
              <a:t> with departments of Business Administration 	and Social Work</a:t>
            </a:r>
          </a:p>
          <a:p>
            <a:pPr lvl="0" defTabSz="627063" rtl="0" eaLnBrk="0" fontAlgn="base" hangingPunct="0">
              <a:lnSpc>
                <a:spcPts val="2600"/>
              </a:lnSpc>
              <a:spcBef>
                <a:spcPct val="0"/>
              </a:spcBef>
              <a:spcAft>
                <a:spcPct val="0"/>
              </a:spcAft>
            </a:pPr>
            <a:r>
              <a:rPr lang="en-GB" kern="1200" cap="none" dirty="0">
                <a:solidFill>
                  <a:srgbClr val="BE0000"/>
                </a:solidFill>
                <a:cs typeface="Arial" panose="020B0604020202020204" pitchFamily="34" charset="0"/>
              </a:rPr>
              <a:t>1983</a:t>
            </a:r>
            <a:r>
              <a:rPr lang="en-GB" b="0" kern="1200" cap="none" dirty="0">
                <a:solidFill>
                  <a:srgbClr val="272727"/>
                </a:solidFill>
                <a:cs typeface="Arial" panose="020B0604020202020204" pitchFamily="34" charset="0"/>
              </a:rPr>
              <a:t>	</a:t>
            </a:r>
            <a:r>
              <a:rPr lang="en-GB" b="0" kern="1200" cap="none" dirty="0">
                <a:cs typeface="Arial" panose="020B0604020202020204" pitchFamily="34" charset="0"/>
              </a:rPr>
              <a:t>Opening of the Faculty of Engineering with courses in 	</a:t>
            </a:r>
            <a:r>
              <a:rPr lang="en-GB" kern="1200" cap="none" dirty="0">
                <a:cs typeface="Arial" panose="020B0604020202020204" pitchFamily="34" charset="0"/>
              </a:rPr>
              <a:t>Electrical Engineering </a:t>
            </a:r>
            <a:r>
              <a:rPr lang="en-GB" b="0" kern="1200" cap="none" dirty="0">
                <a:cs typeface="Arial" panose="020B0604020202020204" pitchFamily="34" charset="0"/>
              </a:rPr>
              <a:t>and </a:t>
            </a:r>
            <a:r>
              <a:rPr lang="en-GB" kern="1200" cap="none" dirty="0">
                <a:cs typeface="Arial" panose="020B0604020202020204" pitchFamily="34" charset="0"/>
              </a:rPr>
              <a:t>Mechanical Engineering 	</a:t>
            </a:r>
            <a:r>
              <a:rPr lang="en-GB" b="0" kern="1200" cap="none" dirty="0">
                <a:cs typeface="Arial" panose="020B0604020202020204" pitchFamily="34" charset="0"/>
              </a:rPr>
              <a:t>(separate faculties since 1990)</a:t>
            </a:r>
          </a:p>
          <a:p>
            <a:pPr lvl="0" defTabSz="627063" rtl="0" eaLnBrk="0" fontAlgn="base" hangingPunct="0">
              <a:lnSpc>
                <a:spcPts val="2600"/>
              </a:lnSpc>
              <a:spcBef>
                <a:spcPct val="0"/>
              </a:spcBef>
              <a:spcAft>
                <a:spcPct val="0"/>
              </a:spcAft>
            </a:pPr>
            <a:r>
              <a:rPr lang="en-GB" kern="1200" cap="none" dirty="0">
                <a:solidFill>
                  <a:srgbClr val="BE0000"/>
                </a:solidFill>
                <a:cs typeface="Arial" panose="020B0604020202020204" pitchFamily="34" charset="0"/>
              </a:rPr>
              <a:t>1993</a:t>
            </a:r>
            <a:r>
              <a:rPr lang="en-GB" b="0" kern="1200" cap="none" dirty="0">
                <a:solidFill>
                  <a:srgbClr val="272727"/>
                </a:solidFill>
                <a:cs typeface="Arial" panose="020B0604020202020204" pitchFamily="34" charset="0"/>
              </a:rPr>
              <a:t>	</a:t>
            </a:r>
            <a:r>
              <a:rPr lang="en-GB" kern="1200" cap="none" dirty="0">
                <a:cs typeface="Arial" panose="020B0604020202020204" pitchFamily="34" charset="0"/>
              </a:rPr>
              <a:t>Computer Science </a:t>
            </a:r>
            <a:r>
              <a:rPr lang="en-GB" b="0" kern="1200" cap="none" dirty="0">
                <a:solidFill>
                  <a:srgbClr val="272727"/>
                </a:solidFill>
                <a:cs typeface="Arial" panose="020B0604020202020204" pitchFamily="34" charset="0"/>
              </a:rPr>
              <a:t>program introduced </a:t>
            </a:r>
          </a:p>
          <a:p>
            <a:pPr lvl="0" defTabSz="627063" rtl="0" eaLnBrk="0" fontAlgn="base" hangingPunct="0">
              <a:lnSpc>
                <a:spcPts val="2600"/>
              </a:lnSpc>
              <a:spcBef>
                <a:spcPct val="0"/>
              </a:spcBef>
              <a:spcAft>
                <a:spcPct val="0"/>
              </a:spcAft>
            </a:pPr>
            <a:r>
              <a:rPr lang="en-GB" b="0" kern="1200" cap="none" dirty="0">
                <a:solidFill>
                  <a:srgbClr val="272727"/>
                </a:solidFill>
                <a:cs typeface="Arial" panose="020B0604020202020204" pitchFamily="34" charset="0"/>
              </a:rPr>
              <a:t>	(separate faculty since 2001)</a:t>
            </a:r>
          </a:p>
          <a:p>
            <a:pPr lvl="0" defTabSz="627063" rtl="0" eaLnBrk="0" fontAlgn="base" hangingPunct="0">
              <a:lnSpc>
                <a:spcPts val="2600"/>
              </a:lnSpc>
              <a:spcBef>
                <a:spcPct val="0"/>
              </a:spcBef>
              <a:spcAft>
                <a:spcPct val="0"/>
              </a:spcAft>
            </a:pPr>
            <a:r>
              <a:rPr lang="en-GB" kern="1200" cap="none" dirty="0">
                <a:solidFill>
                  <a:srgbClr val="BE0000"/>
                </a:solidFill>
                <a:cs typeface="Arial" panose="020B0604020202020204" pitchFamily="34" charset="0"/>
              </a:rPr>
              <a:t>2002</a:t>
            </a:r>
            <a:r>
              <a:rPr lang="en-GB" b="0" kern="1200" cap="none" dirty="0">
                <a:solidFill>
                  <a:srgbClr val="272727"/>
                </a:solidFill>
                <a:cs typeface="Arial" panose="020B0604020202020204" pitchFamily="34" charset="0"/>
              </a:rPr>
              <a:t>	Establishment of the </a:t>
            </a:r>
            <a:r>
              <a:rPr lang="en-GB" kern="1200" cap="none" dirty="0">
                <a:cs typeface="Arial" panose="020B0604020202020204" pitchFamily="34" charset="0"/>
              </a:rPr>
              <a:t>Cluster for Lightweight Design and 	Centre of Excellence</a:t>
            </a:r>
          </a:p>
          <a:p>
            <a:pPr lvl="0" defTabSz="627063" rtl="0" eaLnBrk="0" fontAlgn="base" hangingPunct="0">
              <a:lnSpc>
                <a:spcPts val="2600"/>
              </a:lnSpc>
              <a:spcBef>
                <a:spcPct val="0"/>
              </a:spcBef>
              <a:spcAft>
                <a:spcPct val="0"/>
              </a:spcAft>
            </a:pPr>
            <a:r>
              <a:rPr lang="en-GB" kern="1200" cap="none" dirty="0">
                <a:solidFill>
                  <a:srgbClr val="BE0000"/>
                </a:solidFill>
                <a:cs typeface="Arial" panose="020B0604020202020204" pitchFamily="34" charset="0"/>
              </a:rPr>
              <a:t>2011</a:t>
            </a:r>
            <a:r>
              <a:rPr lang="en-GB" b="0" kern="1200" cap="none" dirty="0">
                <a:solidFill>
                  <a:srgbClr val="BE0000"/>
                </a:solidFill>
                <a:cs typeface="Arial" panose="020B0604020202020204" pitchFamily="34" charset="0"/>
              </a:rPr>
              <a:t>	</a:t>
            </a:r>
            <a:r>
              <a:rPr lang="en-GB" b="0" kern="1200" cap="none" dirty="0">
                <a:cs typeface="Arial" panose="020B0604020202020204" pitchFamily="34" charset="0"/>
              </a:rPr>
              <a:t>Establishment of the </a:t>
            </a:r>
            <a:r>
              <a:rPr lang="en-GB" kern="1200" cap="none" dirty="0">
                <a:cs typeface="Arial" panose="020B0604020202020204" pitchFamily="34" charset="0"/>
              </a:rPr>
              <a:t>Technology Centre for Energy </a:t>
            </a:r>
            <a:r>
              <a:rPr lang="en-GB" b="0" kern="1200" cap="none" dirty="0">
                <a:cs typeface="Arial" panose="020B0604020202020204" pitchFamily="34" charset="0"/>
              </a:rPr>
              <a:t>(TZE)</a:t>
            </a:r>
            <a:endParaRPr lang="en-GB" kern="1200" cap="none" dirty="0">
              <a:cs typeface="Arial" panose="020B0604020202020204" pitchFamily="34" charset="0"/>
            </a:endParaRPr>
          </a:p>
          <a:p>
            <a:pPr lvl="0" defTabSz="627063" rtl="0" eaLnBrk="0" fontAlgn="base" hangingPunct="0">
              <a:lnSpc>
                <a:spcPts val="2600"/>
              </a:lnSpc>
              <a:spcBef>
                <a:spcPct val="0"/>
              </a:spcBef>
              <a:spcAft>
                <a:spcPct val="0"/>
              </a:spcAft>
            </a:pPr>
            <a:r>
              <a:rPr lang="en-GB" kern="1200" cap="none" dirty="0">
                <a:solidFill>
                  <a:srgbClr val="BE0000"/>
                </a:solidFill>
                <a:cs typeface="Arial" panose="020B0604020202020204" pitchFamily="34" charset="0"/>
              </a:rPr>
              <a:t>2012</a:t>
            </a:r>
            <a:r>
              <a:rPr lang="en-GB" b="0" kern="1200" cap="none" dirty="0">
                <a:solidFill>
                  <a:srgbClr val="BE0000"/>
                </a:solidFill>
                <a:cs typeface="Arial" panose="020B0604020202020204" pitchFamily="34" charset="0"/>
              </a:rPr>
              <a:t>	</a:t>
            </a:r>
            <a:r>
              <a:rPr lang="en-GB" kern="1200" cap="none" dirty="0">
                <a:cs typeface="Arial" panose="020B0604020202020204" pitchFamily="34" charset="0"/>
              </a:rPr>
              <a:t>Strategic development </a:t>
            </a:r>
            <a:r>
              <a:rPr lang="en-GB" b="0" kern="1200" cap="none" dirty="0">
                <a:cs typeface="Arial" panose="020B0604020202020204" pitchFamily="34" charset="0"/>
              </a:rPr>
              <a:t>plan revised</a:t>
            </a:r>
          </a:p>
          <a:p>
            <a:pPr lvl="0" defTabSz="627063" rtl="0" eaLnBrk="0" fontAlgn="base" hangingPunct="0">
              <a:lnSpc>
                <a:spcPts val="2600"/>
              </a:lnSpc>
              <a:spcBef>
                <a:spcPct val="0"/>
              </a:spcBef>
              <a:spcAft>
                <a:spcPct val="0"/>
              </a:spcAft>
            </a:pPr>
            <a:r>
              <a:rPr lang="en-GB" kern="1200" cap="none" dirty="0">
                <a:solidFill>
                  <a:srgbClr val="BE0000"/>
                </a:solidFill>
                <a:cs typeface="Arial" panose="020B0604020202020204" pitchFamily="34" charset="0"/>
              </a:rPr>
              <a:t>2013</a:t>
            </a:r>
            <a:r>
              <a:rPr lang="en-GB" b="0" kern="1200" cap="none" dirty="0">
                <a:solidFill>
                  <a:srgbClr val="BE0000"/>
                </a:solidFill>
                <a:cs typeface="Arial" panose="020B0604020202020204" pitchFamily="34" charset="0"/>
              </a:rPr>
              <a:t>	</a:t>
            </a:r>
            <a:r>
              <a:rPr lang="en-US" b="0" kern="1200" cap="none" dirty="0">
                <a:cs typeface="Arial" panose="020B0604020202020204" pitchFamily="34" charset="0"/>
              </a:rPr>
              <a:t>Establishment of the </a:t>
            </a:r>
            <a:r>
              <a:rPr lang="en-US" kern="1200" cap="none" dirty="0">
                <a:cs typeface="Arial" panose="020B0604020202020204" pitchFamily="34" charset="0"/>
              </a:rPr>
              <a:t>Institute of Interdisciplinary Learning </a:t>
            </a:r>
            <a:br>
              <a:rPr lang="en-US" b="0" kern="1200" cap="none" dirty="0">
                <a:cs typeface="Arial" panose="020B0604020202020204" pitchFamily="34" charset="0"/>
              </a:rPr>
            </a:br>
            <a:r>
              <a:rPr lang="en-US" b="0" kern="1200" cap="none" dirty="0">
                <a:cs typeface="Arial" panose="020B0604020202020204" pitchFamily="34" charset="0"/>
              </a:rPr>
              <a:t>	(since 2016: Faculty of Interdisciplinary Studies)</a:t>
            </a:r>
          </a:p>
          <a:p>
            <a:pPr lvl="0" defTabSz="627063" rtl="0" eaLnBrk="0" fontAlgn="base" hangingPunct="0">
              <a:lnSpc>
                <a:spcPts val="2600"/>
              </a:lnSpc>
              <a:spcBef>
                <a:spcPct val="0"/>
              </a:spcBef>
              <a:spcAft>
                <a:spcPct val="0"/>
              </a:spcAft>
            </a:pPr>
            <a:r>
              <a:rPr lang="en-GB" kern="1200" cap="none" dirty="0">
                <a:solidFill>
                  <a:srgbClr val="BE0000"/>
                </a:solidFill>
                <a:cs typeface="Arial" panose="020B0604020202020204" pitchFamily="34" charset="0"/>
              </a:rPr>
              <a:t>2014</a:t>
            </a:r>
            <a:r>
              <a:rPr lang="en-GB" b="0" kern="1200" cap="none" dirty="0">
                <a:solidFill>
                  <a:srgbClr val="BE0000"/>
                </a:solidFill>
                <a:cs typeface="Arial" panose="020B0604020202020204" pitchFamily="34" charset="0"/>
              </a:rPr>
              <a:t>	</a:t>
            </a:r>
            <a:r>
              <a:rPr lang="en-US" b="0" kern="1200" cap="none" dirty="0">
                <a:ea typeface="ＭＳ Ｐゴシック" pitchFamily="34" charset="-128"/>
                <a:cs typeface="Arial" panose="020B0604020202020204" pitchFamily="34" charset="0"/>
              </a:rPr>
              <a:t>Student numbers exceed </a:t>
            </a:r>
            <a:r>
              <a:rPr lang="en-US" kern="1200" cap="none" dirty="0">
                <a:ea typeface="ＭＳ Ｐゴシック" pitchFamily="34" charset="-128"/>
                <a:cs typeface="Arial" panose="020B0604020202020204" pitchFamily="34" charset="0"/>
              </a:rPr>
              <a:t>5,000</a:t>
            </a:r>
            <a:r>
              <a:rPr lang="en-US" b="0" kern="1200" cap="none" dirty="0">
                <a:ea typeface="ＭＳ Ｐゴシック" pitchFamily="34" charset="-128"/>
                <a:cs typeface="Arial" panose="020B0604020202020204" pitchFamily="34" charset="0"/>
              </a:rPr>
              <a:t> for the first time</a:t>
            </a:r>
            <a:endParaRPr lang="en-GB" kern="1200" cap="none" dirty="0">
              <a:ea typeface="ＭＳ Ｐゴシック" pitchFamily="34" charset="-128"/>
              <a:cs typeface="Arial" panose="020B0604020202020204" pitchFamily="34" charset="0"/>
            </a:endParaRPr>
          </a:p>
          <a:p>
            <a:pPr lvl="0" defTabSz="627063" rtl="0" eaLnBrk="0" fontAlgn="base" hangingPunct="0">
              <a:lnSpc>
                <a:spcPts val="2600"/>
              </a:lnSpc>
              <a:spcBef>
                <a:spcPct val="0"/>
              </a:spcBef>
              <a:spcAft>
                <a:spcPts val="0"/>
              </a:spcAft>
            </a:pPr>
            <a:r>
              <a:rPr lang="en-GB" kern="1200" cap="none" dirty="0">
                <a:solidFill>
                  <a:srgbClr val="BE0000"/>
                </a:solidFill>
                <a:cs typeface="Arial" panose="020B0604020202020204" pitchFamily="34" charset="0"/>
              </a:rPr>
              <a:t>2015</a:t>
            </a:r>
            <a:r>
              <a:rPr lang="en-GB" b="0" kern="1200" cap="none" dirty="0">
                <a:solidFill>
                  <a:srgbClr val="BE0000"/>
                </a:solidFill>
                <a:cs typeface="Arial" panose="020B0604020202020204" pitchFamily="34" charset="0"/>
              </a:rPr>
              <a:t>	</a:t>
            </a:r>
            <a:r>
              <a:rPr lang="en-US" b="0" kern="1200" cap="none" dirty="0">
                <a:ea typeface="ＭＳ Ｐゴシック" pitchFamily="34" charset="-128"/>
                <a:cs typeface="Arial" panose="020B0604020202020204" pitchFamily="34" charset="0"/>
              </a:rPr>
              <a:t>Co-founding of the INDIGO network (Internet and Digitization 	Eastern Bavaria)</a:t>
            </a:r>
          </a:p>
          <a:p>
            <a:pPr marL="0" lvl="2" indent="0">
              <a:buNone/>
              <a:defRPr/>
            </a:pPr>
            <a:endParaRPr lang="en-GB" dirty="0"/>
          </a:p>
        </p:txBody>
      </p:sp>
      <p:sp>
        <p:nvSpPr>
          <p:cNvPr id="4" name="Datumsplatzhalter 3"/>
          <p:cNvSpPr>
            <a:spLocks noGrp="1"/>
          </p:cNvSpPr>
          <p:nvPr>
            <p:ph type="dt" sz="half" idx="10"/>
          </p:nvPr>
        </p:nvSpPr>
        <p:spPr bwMode="auto"/>
        <p:txBody>
          <a:bodyPr/>
          <a:lstStyle/>
          <a:p>
            <a:pPr>
              <a:defRPr/>
            </a:pPr>
            <a:fld id="{D70C3588-D0A9-4D02-A1B6-C3885914CC45}" type="datetime1">
              <a:rPr lang="de-DE"/>
              <a:t>11.10.2024</a:t>
            </a:fld>
            <a:endParaRPr lang="en-US"/>
          </a:p>
        </p:txBody>
      </p:sp>
      <p:sp>
        <p:nvSpPr>
          <p:cNvPr id="8" name="Foliennummernplatzhalter 7"/>
          <p:cNvSpPr>
            <a:spLocks noGrp="1"/>
          </p:cNvSpPr>
          <p:nvPr>
            <p:ph type="sldNum" sz="quarter" idx="12"/>
          </p:nvPr>
        </p:nvSpPr>
        <p:spPr bwMode="auto"/>
        <p:txBody>
          <a:bodyPr/>
          <a:lstStyle/>
          <a:p>
            <a:pPr>
              <a:defRPr/>
            </a:pPr>
            <a:fld id="{637E4081-C9BE-4C87-BA09-749EDE8DC352}" type="slidenum">
              <a:rPr lang="en-US"/>
              <a:t>6</a:t>
            </a:fld>
            <a:endParaRPr lang="en-US"/>
          </a:p>
        </p:txBody>
      </p:sp>
      <p:pic>
        <p:nvPicPr>
          <p:cNvPr id="9" name="Bildplatzhalter 11" descr="Ein Bild, das draußen, Schuhwerk, Kleidung, Person enthält.&#10;&#10;Automatisch generierte Beschreibung">
            <a:extLst>
              <a:ext uri="{FF2B5EF4-FFF2-40B4-BE49-F238E27FC236}">
                <a16:creationId xmlns:a16="http://schemas.microsoft.com/office/drawing/2014/main" id="{08D373B6-B00F-475D-AE70-EB1E948037DE}"/>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p:blipFill>
        <p:spPr bwMode="auto">
          <a:xfrm>
            <a:off x="7985125" y="0"/>
            <a:ext cx="4225925" cy="6092825"/>
          </a:xfrm>
          <a:prstGeom prst="rect">
            <a:avLst/>
          </a:prstGeom>
        </p:spPr>
      </p:pic>
    </p:spTree>
    <p:extLst>
      <p:ext uri="{BB962C8B-B14F-4D97-AF65-F5344CB8AC3E}">
        <p14:creationId xmlns:p14="http://schemas.microsoft.com/office/powerpoint/2010/main" val="38762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01BB547-1146-48F4-ABBF-251D15566A31}"/>
              </a:ext>
            </a:extLst>
          </p:cNvPr>
          <p:cNvSpPr>
            <a:spLocks noGrp="1"/>
          </p:cNvSpPr>
          <p:nvPr>
            <p:ph type="dt" sz="half" idx="10"/>
          </p:nvPr>
        </p:nvSpPr>
        <p:spPr/>
        <p:txBody>
          <a:bodyPr/>
          <a:lstStyle/>
          <a:p>
            <a:pPr>
              <a:defRPr/>
            </a:pPr>
            <a:fld id="{3D2715E6-0C1E-46FF-9199-B1F9FC0DF75D}" type="datetime1">
              <a:rPr lang="de-DE" smtClean="0"/>
              <a:t>11.10.2024</a:t>
            </a:fld>
            <a:endParaRPr lang="en-US" dirty="0"/>
          </a:p>
        </p:txBody>
      </p:sp>
      <p:sp>
        <p:nvSpPr>
          <p:cNvPr id="3" name="Foliennummernplatzhalter 2">
            <a:extLst>
              <a:ext uri="{FF2B5EF4-FFF2-40B4-BE49-F238E27FC236}">
                <a16:creationId xmlns:a16="http://schemas.microsoft.com/office/drawing/2014/main" id="{40687C24-16FC-4C2C-99F9-F6621E54C4CB}"/>
              </a:ext>
            </a:extLst>
          </p:cNvPr>
          <p:cNvSpPr>
            <a:spLocks noGrp="1"/>
          </p:cNvSpPr>
          <p:nvPr>
            <p:ph type="sldNum" sz="quarter" idx="12"/>
          </p:nvPr>
        </p:nvSpPr>
        <p:spPr/>
        <p:txBody>
          <a:bodyPr/>
          <a:lstStyle/>
          <a:p>
            <a:pPr>
              <a:defRPr/>
            </a:pPr>
            <a:fld id="{637E4081-C9BE-4C87-BA09-749EDE8DC352}" type="slidenum">
              <a:rPr lang="en-US" smtClean="0"/>
              <a:t>7</a:t>
            </a:fld>
            <a:endParaRPr lang="en-US"/>
          </a:p>
        </p:txBody>
      </p:sp>
      <p:sp>
        <p:nvSpPr>
          <p:cNvPr id="5" name="Titel 4">
            <a:extLst>
              <a:ext uri="{FF2B5EF4-FFF2-40B4-BE49-F238E27FC236}">
                <a16:creationId xmlns:a16="http://schemas.microsoft.com/office/drawing/2014/main" id="{DE4278DD-C5D1-4662-B632-7A66767CE824}"/>
              </a:ext>
            </a:extLst>
          </p:cNvPr>
          <p:cNvSpPr>
            <a:spLocks noGrp="1"/>
          </p:cNvSpPr>
          <p:nvPr>
            <p:ph type="title"/>
          </p:nvPr>
        </p:nvSpPr>
        <p:spPr>
          <a:xfrm>
            <a:off x="2519617" y="471488"/>
            <a:ext cx="4271096" cy="574715"/>
          </a:xfrm>
        </p:spPr>
        <p:txBody>
          <a:bodyPr/>
          <a:lstStyle/>
          <a:p>
            <a:r>
              <a:rPr lang="en-GB"/>
              <a:t>historY</a:t>
            </a:r>
          </a:p>
        </p:txBody>
      </p:sp>
      <p:pic>
        <p:nvPicPr>
          <p:cNvPr id="7" name="Bildplatzhalter 11" descr="Ein Bild, das draußen, Schuhwerk, Kleidung, Person enthält.&#10;&#10;Automatisch generierte Beschreibung">
            <a:extLst>
              <a:ext uri="{FF2B5EF4-FFF2-40B4-BE49-F238E27FC236}">
                <a16:creationId xmlns:a16="http://schemas.microsoft.com/office/drawing/2014/main" id="{7A3FC52A-0EF5-4608-B69B-35E1A7B3E8F5}"/>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p:blipFill>
        <p:spPr bwMode="auto">
          <a:xfrm>
            <a:off x="7985125" y="0"/>
            <a:ext cx="4225925" cy="6092825"/>
          </a:xfrm>
          <a:prstGeom prst="rect">
            <a:avLst/>
          </a:prstGeom>
        </p:spPr>
      </p:pic>
      <p:sp>
        <p:nvSpPr>
          <p:cNvPr id="11" name="Inhaltsplatzhalter 2">
            <a:extLst>
              <a:ext uri="{FF2B5EF4-FFF2-40B4-BE49-F238E27FC236}">
                <a16:creationId xmlns:a16="http://schemas.microsoft.com/office/drawing/2014/main" id="{35E66E11-4C28-4969-AF14-C96A4AC6C8F6}"/>
              </a:ext>
            </a:extLst>
          </p:cNvPr>
          <p:cNvSpPr>
            <a:spLocks noGrp="1"/>
          </p:cNvSpPr>
          <p:nvPr>
            <p:ph idx="1"/>
          </p:nvPr>
        </p:nvSpPr>
        <p:spPr bwMode="auto">
          <a:xfrm>
            <a:off x="2520720" y="857663"/>
            <a:ext cx="5464405" cy="5055766"/>
          </a:xfrm>
        </p:spPr>
        <p:txBody>
          <a:bodyPr>
            <a:noAutofit/>
          </a:bodyPr>
          <a:lstStyle/>
          <a:p>
            <a:pPr rtl="0" eaLnBrk="0" fontAlgn="base" hangingPunct="0">
              <a:lnSpc>
                <a:spcPts val="2700"/>
              </a:lnSpc>
              <a:spcBef>
                <a:spcPct val="0"/>
              </a:spcBef>
              <a:spcAft>
                <a:spcPct val="0"/>
              </a:spcAft>
              <a:tabLst>
                <a:tab pos="627063" algn="l"/>
              </a:tabLst>
            </a:pPr>
            <a:r>
              <a:rPr lang="en-GB" kern="1200" cap="none" dirty="0">
                <a:solidFill>
                  <a:srgbClr val="BE0000"/>
                </a:solidFill>
                <a:cs typeface="Arial" panose="020B0604020202020204" pitchFamily="34" charset="0"/>
              </a:rPr>
              <a:t>2016</a:t>
            </a:r>
            <a:r>
              <a:rPr lang="en-GB" b="0" kern="1200" cap="none" dirty="0">
                <a:solidFill>
                  <a:srgbClr val="BE0000"/>
                </a:solidFill>
                <a:cs typeface="Arial" panose="020B0604020202020204" pitchFamily="34" charset="0"/>
              </a:rPr>
              <a:t>	</a:t>
            </a:r>
            <a:r>
              <a:rPr lang="en-GB" b="0" kern="1200" cap="none" dirty="0">
                <a:ea typeface="ＭＳ Ｐゴシック" pitchFamily="34" charset="-128"/>
                <a:cs typeface="Arial" panose="020B0604020202020204" pitchFamily="34" charset="0"/>
              </a:rPr>
              <a:t>Establishment of the </a:t>
            </a:r>
            <a:r>
              <a:rPr lang="en-GB" kern="1200" cap="none" dirty="0">
                <a:ea typeface="ＭＳ Ｐゴシック" pitchFamily="34" charset="-128"/>
                <a:cs typeface="Arial" panose="020B0604020202020204" pitchFamily="34" charset="0"/>
              </a:rPr>
              <a:t>Technology Centre for Production 	and Logistics Systems</a:t>
            </a:r>
            <a:r>
              <a:rPr lang="en-GB" b="0" kern="1200" cap="none" dirty="0">
                <a:ea typeface="ＭＳ Ｐゴシック" pitchFamily="34" charset="-128"/>
                <a:cs typeface="Arial" panose="020B0604020202020204" pitchFamily="34" charset="0"/>
              </a:rPr>
              <a:t> (TZ PULS)</a:t>
            </a:r>
            <a:endParaRPr lang="en-GB" kern="1200" cap="none" dirty="0">
              <a:solidFill>
                <a:srgbClr val="BE0000"/>
              </a:solidFill>
              <a:cs typeface="Arial" panose="020B0604020202020204" pitchFamily="34" charset="0"/>
            </a:endParaRPr>
          </a:p>
          <a:p>
            <a:pPr lvl="0" rtl="0" eaLnBrk="0" fontAlgn="base" hangingPunct="0">
              <a:lnSpc>
                <a:spcPts val="2700"/>
              </a:lnSpc>
              <a:spcBef>
                <a:spcPct val="0"/>
              </a:spcBef>
              <a:spcAft>
                <a:spcPct val="0"/>
              </a:spcAft>
              <a:tabLst>
                <a:tab pos="627063" algn="l"/>
              </a:tabLst>
            </a:pPr>
            <a:r>
              <a:rPr lang="en-GB" kern="1200" cap="none" dirty="0">
                <a:solidFill>
                  <a:srgbClr val="BE0000"/>
                </a:solidFill>
                <a:cs typeface="Arial" panose="020B0604020202020204" pitchFamily="34" charset="0"/>
              </a:rPr>
              <a:t>2017</a:t>
            </a:r>
            <a:r>
              <a:rPr lang="en-GB" b="0" kern="1200" cap="none" dirty="0">
                <a:solidFill>
                  <a:srgbClr val="272727"/>
                </a:solidFill>
                <a:cs typeface="Arial" panose="020B0604020202020204" pitchFamily="34" charset="0"/>
              </a:rPr>
              <a:t>	</a:t>
            </a:r>
            <a:r>
              <a:rPr lang="en-GB" kern="1200" cap="none" dirty="0">
                <a:ea typeface="ＭＳ Ｐゴシック" pitchFamily="34" charset="-128"/>
                <a:cs typeface="Arial" panose="020B0604020202020204" pitchFamily="34" charset="0"/>
              </a:rPr>
              <a:t>Opening </a:t>
            </a:r>
            <a:r>
              <a:rPr lang="en-GB" b="0" kern="1200" cap="none" dirty="0">
                <a:ea typeface="ＭＳ Ｐゴシック" pitchFamily="34" charset="-128"/>
                <a:cs typeface="Arial" panose="020B0604020202020204" pitchFamily="34" charset="0"/>
              </a:rPr>
              <a:t>of the new A-building</a:t>
            </a:r>
          </a:p>
          <a:p>
            <a:pPr lvl="0" defTabSz="627063" rtl="0" eaLnBrk="0" fontAlgn="base" hangingPunct="0">
              <a:lnSpc>
                <a:spcPts val="2700"/>
              </a:lnSpc>
              <a:spcBef>
                <a:spcPct val="0"/>
              </a:spcBef>
              <a:spcAft>
                <a:spcPct val="0"/>
              </a:spcAft>
            </a:pPr>
            <a:r>
              <a:rPr lang="en-GB" kern="1200" cap="none" dirty="0">
                <a:solidFill>
                  <a:srgbClr val="BE0000"/>
                </a:solidFill>
                <a:cs typeface="Arial" panose="020B0604020202020204" pitchFamily="34" charset="0"/>
              </a:rPr>
              <a:t>2020</a:t>
            </a:r>
            <a:r>
              <a:rPr lang="en-GB" b="0" kern="1200" cap="none" dirty="0">
                <a:solidFill>
                  <a:srgbClr val="272727"/>
                </a:solidFill>
                <a:ea typeface="ＭＳ Ｐゴシック" pitchFamily="34" charset="-128"/>
                <a:cs typeface="Arial" panose="020B0604020202020204" pitchFamily="34" charset="0"/>
              </a:rPr>
              <a:t>	</a:t>
            </a:r>
            <a:r>
              <a:rPr lang="en-GB" kern="1200" cap="none" dirty="0">
                <a:ea typeface="ＭＳ Ｐゴシック" pitchFamily="34" charset="-128"/>
                <a:cs typeface="Arial" panose="020B0604020202020204" pitchFamily="34" charset="0"/>
              </a:rPr>
              <a:t>Official opening </a:t>
            </a:r>
            <a:r>
              <a:rPr lang="en-GB" b="0" kern="1200" cap="none" dirty="0">
                <a:solidFill>
                  <a:srgbClr val="272727"/>
                </a:solidFill>
                <a:ea typeface="ＭＳ Ｐゴシック" pitchFamily="34" charset="-128"/>
                <a:cs typeface="Arial" panose="020B0604020202020204" pitchFamily="34" charset="0"/>
              </a:rPr>
              <a:t>of the latest learning environment 	</a:t>
            </a:r>
            <a:r>
              <a:rPr lang="en-GB" b="0" kern="1200" cap="none" dirty="0" err="1">
                <a:solidFill>
                  <a:srgbClr val="272727"/>
                </a:solidFill>
                <a:ea typeface="ＭＳ Ｐゴシック" pitchFamily="34" charset="-128"/>
                <a:cs typeface="Arial" panose="020B0604020202020204" pitchFamily="34" charset="0"/>
              </a:rPr>
              <a:t>Tirschenreuth</a:t>
            </a:r>
            <a:endParaRPr lang="en-GB" b="0" kern="1200" cap="none" dirty="0">
              <a:ea typeface="ＭＳ Ｐゴシック" pitchFamily="34" charset="-128"/>
              <a:cs typeface="Arial" panose="020B0604020202020204" pitchFamily="34" charset="0"/>
            </a:endParaRPr>
          </a:p>
          <a:p>
            <a:pPr lvl="0" defTabSz="627063" rtl="0" eaLnBrk="0" fontAlgn="base" hangingPunct="0">
              <a:lnSpc>
                <a:spcPts val="2700"/>
              </a:lnSpc>
              <a:spcBef>
                <a:spcPct val="0"/>
              </a:spcBef>
              <a:spcAft>
                <a:spcPct val="0"/>
              </a:spcAft>
            </a:pPr>
            <a:r>
              <a:rPr lang="en-GB" kern="1200" cap="none" dirty="0">
                <a:solidFill>
                  <a:srgbClr val="BE0000"/>
                </a:solidFill>
                <a:cs typeface="Arial" panose="020B0604020202020204" pitchFamily="34" charset="0"/>
              </a:rPr>
              <a:t>2022</a:t>
            </a:r>
            <a:r>
              <a:rPr lang="en-GB" b="0" kern="1200" cap="none" dirty="0">
                <a:solidFill>
                  <a:srgbClr val="272727"/>
                </a:solidFill>
                <a:ea typeface="ＭＳ Ｐゴシック" pitchFamily="34" charset="-128"/>
                <a:cs typeface="Arial" panose="020B0604020202020204" pitchFamily="34" charset="0"/>
              </a:rPr>
              <a:t>	</a:t>
            </a:r>
            <a:r>
              <a:rPr lang="en-GB" kern="1200" cap="none" dirty="0">
                <a:ea typeface="ＭＳ Ｐゴシック" pitchFamily="34" charset="-128"/>
                <a:cs typeface="Arial" panose="020B0604020202020204" pitchFamily="34" charset="0"/>
              </a:rPr>
              <a:t>Official opening </a:t>
            </a:r>
            <a:r>
              <a:rPr lang="en-GB" b="0" kern="1200" cap="none" dirty="0">
                <a:ea typeface="ＭＳ Ｐゴシック" pitchFamily="34" charset="-128"/>
                <a:cs typeface="Arial" panose="020B0604020202020204" pitchFamily="34" charset="0"/>
              </a:rPr>
              <a:t>of the new canteen</a:t>
            </a:r>
          </a:p>
          <a:p>
            <a:pPr lvl="0" defTabSz="627063" rtl="0" eaLnBrk="0" fontAlgn="base" hangingPunct="0">
              <a:lnSpc>
                <a:spcPts val="2700"/>
              </a:lnSpc>
              <a:spcBef>
                <a:spcPct val="0"/>
              </a:spcBef>
              <a:spcAft>
                <a:spcPct val="0"/>
              </a:spcAft>
            </a:pPr>
            <a:r>
              <a:rPr lang="en-GB" kern="1200" cap="none" dirty="0">
                <a:solidFill>
                  <a:srgbClr val="BE0000"/>
                </a:solidFill>
                <a:cs typeface="Arial" panose="020B0604020202020204" pitchFamily="34" charset="0"/>
              </a:rPr>
              <a:t>2023</a:t>
            </a:r>
            <a:r>
              <a:rPr lang="en-GB" b="0" kern="1200" cap="none" dirty="0">
                <a:solidFill>
                  <a:srgbClr val="272727"/>
                </a:solidFill>
                <a:ea typeface="ＭＳ Ｐゴシック" pitchFamily="34" charset="-128"/>
                <a:cs typeface="Arial" panose="020B0604020202020204" pitchFamily="34" charset="0"/>
              </a:rPr>
              <a:t>	</a:t>
            </a:r>
            <a:r>
              <a:rPr lang="en-GB" b="0" kern="1200" cap="none" dirty="0">
                <a:ea typeface="ＭＳ Ｐゴシック" pitchFamily="34" charset="-128"/>
                <a:cs typeface="Arial" panose="020B0604020202020204" pitchFamily="34" charset="0"/>
              </a:rPr>
              <a:t>Start </a:t>
            </a:r>
            <a:r>
              <a:rPr lang="en-GB" kern="1200" cap="none" dirty="0">
                <a:ea typeface="ＭＳ Ｐゴシック" pitchFamily="34" charset="-128"/>
                <a:cs typeface="Arial" panose="020B0604020202020204" pitchFamily="34" charset="0"/>
              </a:rPr>
              <a:t>International Campus </a:t>
            </a:r>
            <a:r>
              <a:rPr lang="en-GB" b="0" kern="1200" cap="none" dirty="0">
                <a:ea typeface="ＭＳ Ｐゴシック" pitchFamily="34" charset="-128"/>
                <a:cs typeface="Arial" panose="020B0604020202020204" pitchFamily="34" charset="0"/>
              </a:rPr>
              <a:t>in </a:t>
            </a:r>
            <a:r>
              <a:rPr lang="en-GB" b="0" kern="1200" cap="none" dirty="0" err="1">
                <a:ea typeface="ＭＳ Ｐゴシック" pitchFamily="34" charset="-128"/>
                <a:cs typeface="Arial" panose="020B0604020202020204" pitchFamily="34" charset="0"/>
              </a:rPr>
              <a:t>Dingolfing</a:t>
            </a:r>
            <a:endParaRPr lang="en-GB" b="0" kern="1200" cap="none" dirty="0">
              <a:ea typeface="ＭＳ Ｐゴシック" pitchFamily="34" charset="-128"/>
              <a:cs typeface="Arial" panose="020B0604020202020204" pitchFamily="34" charset="0"/>
            </a:endParaRPr>
          </a:p>
          <a:p>
            <a:pPr lvl="0" defTabSz="627063" rtl="0" eaLnBrk="0" fontAlgn="base" hangingPunct="0">
              <a:lnSpc>
                <a:spcPts val="2700"/>
              </a:lnSpc>
              <a:spcBef>
                <a:spcPct val="0"/>
              </a:spcBef>
              <a:spcAft>
                <a:spcPct val="0"/>
              </a:spcAft>
            </a:pPr>
            <a:r>
              <a:rPr lang="en-GB" b="0" kern="1200" cap="none" dirty="0">
                <a:ea typeface="ＭＳ Ｐゴシック" pitchFamily="34" charset="-128"/>
                <a:cs typeface="Arial" panose="020B0604020202020204" pitchFamily="34" charset="0"/>
              </a:rPr>
              <a:t>	Establishment of two </a:t>
            </a:r>
            <a:r>
              <a:rPr lang="en-GB" kern="1200" cap="none" dirty="0">
                <a:ea typeface="ＭＳ Ｐゴシック" pitchFamily="34" charset="-128"/>
                <a:cs typeface="Arial" panose="020B0604020202020204" pitchFamily="34" charset="0"/>
              </a:rPr>
              <a:t>doctoral centres </a:t>
            </a:r>
            <a:r>
              <a:rPr lang="en-GB" b="0" kern="1200" cap="none" dirty="0">
                <a:ea typeface="ＭＳ Ｐゴシック" pitchFamily="34" charset="-128"/>
                <a:cs typeface="Arial" panose="020B0604020202020204" pitchFamily="34" charset="0"/>
              </a:rPr>
              <a:t>‘Digital Technologies 	and Their Application‘ and ‘Digital Innovations for a Changing 	Society’</a:t>
            </a:r>
          </a:p>
          <a:p>
            <a:pPr marL="342900" lvl="0" indent="-342900" defTabSz="627063" rtl="0" eaLnBrk="0" fontAlgn="base" hangingPunct="0">
              <a:lnSpc>
                <a:spcPts val="2700"/>
              </a:lnSpc>
              <a:spcBef>
                <a:spcPct val="0"/>
              </a:spcBef>
              <a:spcAft>
                <a:spcPct val="0"/>
              </a:spcAft>
              <a:buAutoNum type="arabicPlain" startAt="2024"/>
            </a:pPr>
            <a:r>
              <a:rPr lang="en-GB" kern="1200" cap="none" dirty="0">
                <a:solidFill>
                  <a:srgbClr val="BE0000"/>
                </a:solidFill>
                <a:cs typeface="Arial" panose="020B0604020202020204" pitchFamily="34" charset="0"/>
              </a:rPr>
              <a:t> </a:t>
            </a:r>
            <a:r>
              <a:rPr lang="en-GB" b="0" kern="1200" cap="none" dirty="0">
                <a:ea typeface="ＭＳ Ｐゴシック" pitchFamily="34" charset="-128"/>
                <a:cs typeface="Arial" panose="020B0604020202020204" pitchFamily="34" charset="0"/>
              </a:rPr>
              <a:t>	Co-Creation of the </a:t>
            </a:r>
            <a:r>
              <a:rPr lang="en-GB" kern="1200" cap="none" dirty="0" err="1">
                <a:ea typeface="ＭＳ Ｐゴシック" pitchFamily="34" charset="-128"/>
                <a:cs typeface="Arial" panose="020B0604020202020204" pitchFamily="34" charset="0"/>
              </a:rPr>
              <a:t>MedicalCampus</a:t>
            </a:r>
            <a:r>
              <a:rPr lang="en-GB" kern="1200" cap="none" dirty="0">
                <a:ea typeface="ＭＳ Ｐゴシック" pitchFamily="34" charset="-128"/>
                <a:cs typeface="Arial" panose="020B0604020202020204" pitchFamily="34" charset="0"/>
              </a:rPr>
              <a:t> Lower Bavaria </a:t>
            </a:r>
            <a:r>
              <a:rPr lang="en-GB" b="0" kern="1200" cap="none" dirty="0">
                <a:ea typeface="ＭＳ Ｐゴシック" pitchFamily="34" charset="-128"/>
                <a:cs typeface="Arial" panose="020B0604020202020204" pitchFamily="34" charset="0"/>
              </a:rPr>
              <a:t>and 	opening of a new </a:t>
            </a:r>
            <a:r>
              <a:rPr lang="en-GB" kern="1200" cap="none" dirty="0">
                <a:ea typeface="ＭＳ Ｐゴシック" pitchFamily="34" charset="-128"/>
                <a:cs typeface="Arial" panose="020B0604020202020204" pitchFamily="34" charset="0"/>
              </a:rPr>
              <a:t>lab building </a:t>
            </a:r>
            <a:r>
              <a:rPr lang="en-GB" b="0" kern="1200" cap="none" dirty="0">
                <a:ea typeface="ＭＳ Ｐゴシック" pitchFamily="34" charset="-128"/>
                <a:cs typeface="Arial" panose="020B0604020202020204" pitchFamily="34" charset="0"/>
              </a:rPr>
              <a:t>(sustainable modular wood 	construction)</a:t>
            </a:r>
          </a:p>
          <a:p>
            <a:pPr lvl="0" defTabSz="627063" rtl="0" eaLnBrk="0" fontAlgn="base" hangingPunct="0">
              <a:lnSpc>
                <a:spcPts val="2700"/>
              </a:lnSpc>
              <a:spcBef>
                <a:spcPct val="0"/>
              </a:spcBef>
              <a:spcAft>
                <a:spcPct val="0"/>
              </a:spcAft>
            </a:pPr>
            <a:r>
              <a:rPr lang="en-GB" b="0" kern="1200" cap="none" dirty="0">
                <a:ea typeface="ＭＳ Ｐゴシック" pitchFamily="34" charset="-128"/>
                <a:cs typeface="Arial" panose="020B0604020202020204" pitchFamily="34" charset="0"/>
              </a:rPr>
              <a:t>	 Establishment of our third </a:t>
            </a:r>
            <a:r>
              <a:rPr lang="en-GB" kern="1200" cap="none" dirty="0">
                <a:ea typeface="ＭＳ Ｐゴシック" pitchFamily="34" charset="-128"/>
                <a:cs typeface="Arial" panose="020B0604020202020204" pitchFamily="34" charset="0"/>
              </a:rPr>
              <a:t>doctoral centre </a:t>
            </a:r>
            <a:r>
              <a:rPr lang="en-GB" b="0" kern="1200" cap="none" dirty="0">
                <a:ea typeface="ＭＳ Ｐゴシック" pitchFamily="34" charset="-128"/>
                <a:cs typeface="Arial" panose="020B0604020202020204" pitchFamily="34" charset="0"/>
              </a:rPr>
              <a:t>“Sustainable 	Intelligent Technologies for Resource-Optimised Production”</a:t>
            </a:r>
          </a:p>
          <a:p>
            <a:pPr lvl="0" defTabSz="627063" rtl="0" eaLnBrk="0" fontAlgn="base" hangingPunct="0">
              <a:lnSpc>
                <a:spcPts val="2700"/>
              </a:lnSpc>
              <a:spcBef>
                <a:spcPct val="0"/>
              </a:spcBef>
              <a:spcAft>
                <a:spcPct val="0"/>
              </a:spcAft>
            </a:pPr>
            <a:r>
              <a:rPr lang="en-GB" kern="1200" cap="none" dirty="0">
                <a:solidFill>
                  <a:srgbClr val="BE0000"/>
                </a:solidFill>
                <a:cs typeface="Arial" panose="020B0604020202020204" pitchFamily="34" charset="0"/>
              </a:rPr>
              <a:t>2025</a:t>
            </a:r>
            <a:r>
              <a:rPr lang="en-GB" b="0" kern="1200" cap="none" dirty="0">
                <a:ea typeface="ＭＳ Ｐゴシック" pitchFamily="34" charset="-128"/>
                <a:cs typeface="Arial" panose="020B0604020202020204" pitchFamily="34" charset="0"/>
              </a:rPr>
              <a:t> 	Development of the new course </a:t>
            </a:r>
            <a:r>
              <a:rPr lang="en-GB" kern="1200" cap="none" dirty="0">
                <a:ea typeface="ＭＳ Ｐゴシック" pitchFamily="34" charset="-128"/>
                <a:cs typeface="Arial" panose="020B0604020202020204" pitchFamily="34" charset="0"/>
              </a:rPr>
              <a:t>Architecture</a:t>
            </a:r>
          </a:p>
          <a:p>
            <a:pPr marL="0" lvl="2" indent="0">
              <a:buNone/>
              <a:defRPr/>
            </a:pPr>
            <a:endParaRPr lang="en-GB" dirty="0"/>
          </a:p>
        </p:txBody>
      </p:sp>
    </p:spTree>
    <p:extLst>
      <p:ext uri="{BB962C8B-B14F-4D97-AF65-F5344CB8AC3E}">
        <p14:creationId xmlns:p14="http://schemas.microsoft.com/office/powerpoint/2010/main" val="2730268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275E842-BF6A-4BCB-80C4-F15C2886E939}"/>
              </a:ext>
            </a:extLst>
          </p:cNvPr>
          <p:cNvSpPr/>
          <p:nvPr/>
        </p:nvSpPr>
        <p:spPr>
          <a:xfrm>
            <a:off x="2591620" y="1022885"/>
            <a:ext cx="5144689" cy="7562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400" kern="1200" dirty="0">
                <a:solidFill>
                  <a:schemeClr val="bg1"/>
                </a:solidFill>
                <a:cs typeface="Arial" panose="020B0604020202020204" pitchFamily="34" charset="0"/>
              </a:rPr>
              <a:t>Rising student numbers</a:t>
            </a:r>
          </a:p>
          <a:p>
            <a:pPr algn="ctr">
              <a:lnSpc>
                <a:spcPct val="150000"/>
              </a:lnSpc>
            </a:pPr>
            <a:r>
              <a:rPr lang="en-GB" sz="1400" i="1" kern="1200" dirty="0">
                <a:solidFill>
                  <a:schemeClr val="bg1"/>
                </a:solidFill>
                <a:cs typeface="Arial" panose="020B0604020202020204" pitchFamily="34" charset="0"/>
              </a:rPr>
              <a:t>Landshut University is appealing</a:t>
            </a:r>
          </a:p>
        </p:txBody>
      </p:sp>
      <p:sp>
        <p:nvSpPr>
          <p:cNvPr id="2" name="Datumsplatzhalter 1">
            <a:extLst>
              <a:ext uri="{FF2B5EF4-FFF2-40B4-BE49-F238E27FC236}">
                <a16:creationId xmlns:a16="http://schemas.microsoft.com/office/drawing/2014/main" id="{C01BB547-1146-48F4-ABBF-251D15566A31}"/>
              </a:ext>
            </a:extLst>
          </p:cNvPr>
          <p:cNvSpPr>
            <a:spLocks noGrp="1"/>
          </p:cNvSpPr>
          <p:nvPr>
            <p:ph type="dt" sz="half" idx="10"/>
          </p:nvPr>
        </p:nvSpPr>
        <p:spPr/>
        <p:txBody>
          <a:bodyPr/>
          <a:lstStyle/>
          <a:p>
            <a:pPr>
              <a:defRPr/>
            </a:pPr>
            <a:fld id="{3D2715E6-0C1E-46FF-9199-B1F9FC0DF75D}" type="datetime1">
              <a:rPr lang="de-DE" smtClean="0"/>
              <a:t>11.10.2024</a:t>
            </a:fld>
            <a:endParaRPr lang="en-US"/>
          </a:p>
        </p:txBody>
      </p:sp>
      <p:sp>
        <p:nvSpPr>
          <p:cNvPr id="3" name="Foliennummernplatzhalter 2">
            <a:extLst>
              <a:ext uri="{FF2B5EF4-FFF2-40B4-BE49-F238E27FC236}">
                <a16:creationId xmlns:a16="http://schemas.microsoft.com/office/drawing/2014/main" id="{40687C24-16FC-4C2C-99F9-F6621E54C4CB}"/>
              </a:ext>
            </a:extLst>
          </p:cNvPr>
          <p:cNvSpPr>
            <a:spLocks noGrp="1"/>
          </p:cNvSpPr>
          <p:nvPr>
            <p:ph type="sldNum" sz="quarter" idx="12"/>
          </p:nvPr>
        </p:nvSpPr>
        <p:spPr/>
        <p:txBody>
          <a:bodyPr/>
          <a:lstStyle/>
          <a:p>
            <a:pPr>
              <a:defRPr/>
            </a:pPr>
            <a:fld id="{637E4081-C9BE-4C87-BA09-749EDE8DC352}" type="slidenum">
              <a:rPr lang="en-US" smtClean="0"/>
              <a:t>8</a:t>
            </a:fld>
            <a:endParaRPr lang="en-US"/>
          </a:p>
        </p:txBody>
      </p:sp>
      <p:sp>
        <p:nvSpPr>
          <p:cNvPr id="5" name="Titel 4">
            <a:extLst>
              <a:ext uri="{FF2B5EF4-FFF2-40B4-BE49-F238E27FC236}">
                <a16:creationId xmlns:a16="http://schemas.microsoft.com/office/drawing/2014/main" id="{DE4278DD-C5D1-4662-B632-7A66767CE824}"/>
              </a:ext>
            </a:extLst>
          </p:cNvPr>
          <p:cNvSpPr>
            <a:spLocks noGrp="1"/>
          </p:cNvSpPr>
          <p:nvPr>
            <p:ph type="title"/>
          </p:nvPr>
        </p:nvSpPr>
        <p:spPr>
          <a:xfrm>
            <a:off x="2379058" y="471488"/>
            <a:ext cx="4556039" cy="574715"/>
          </a:xfrm>
        </p:spPr>
        <p:txBody>
          <a:bodyPr/>
          <a:lstStyle/>
          <a:p>
            <a:r>
              <a:rPr lang="de-DE" dirty="0"/>
              <a:t>Milestones in 2023</a:t>
            </a:r>
          </a:p>
        </p:txBody>
      </p:sp>
      <p:pic>
        <p:nvPicPr>
          <p:cNvPr id="7" name="Bildplatzhalter 11" descr="Ein Bild, das draußen, Schuhwerk, Kleidung, Person enthält.&#10;&#10;Automatisch generierte Beschreibung">
            <a:extLst>
              <a:ext uri="{FF2B5EF4-FFF2-40B4-BE49-F238E27FC236}">
                <a16:creationId xmlns:a16="http://schemas.microsoft.com/office/drawing/2014/main" id="{7A3FC52A-0EF5-4608-B69B-35E1A7B3E8F5}"/>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p:blipFill>
        <p:spPr bwMode="auto">
          <a:xfrm>
            <a:off x="7985125" y="0"/>
            <a:ext cx="4225925" cy="6092825"/>
          </a:xfrm>
          <a:prstGeom prst="rect">
            <a:avLst/>
          </a:prstGeom>
        </p:spPr>
      </p:pic>
      <p:sp>
        <p:nvSpPr>
          <p:cNvPr id="8" name="Rechteck 7">
            <a:extLst>
              <a:ext uri="{FF2B5EF4-FFF2-40B4-BE49-F238E27FC236}">
                <a16:creationId xmlns:a16="http://schemas.microsoft.com/office/drawing/2014/main" id="{50712AB9-8061-45A5-AA11-5863EC64D449}"/>
              </a:ext>
            </a:extLst>
          </p:cNvPr>
          <p:cNvSpPr/>
          <p:nvPr/>
        </p:nvSpPr>
        <p:spPr>
          <a:xfrm>
            <a:off x="2591620" y="1861825"/>
            <a:ext cx="5144688" cy="11693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kern="1200" dirty="0">
                <a:solidFill>
                  <a:schemeClr val="bg1"/>
                </a:solidFill>
                <a:cs typeface="Arial" panose="020B0604020202020204" pitchFamily="34" charset="0"/>
              </a:rPr>
              <a:t>Two doctoral </a:t>
            </a:r>
            <a:r>
              <a:rPr lang="en-GB" sz="1400" kern="1200" dirty="0" err="1">
                <a:solidFill>
                  <a:schemeClr val="bg1"/>
                </a:solidFill>
                <a:cs typeface="Arial" panose="020B0604020202020204" pitchFamily="34" charset="0"/>
              </a:rPr>
              <a:t>centers</a:t>
            </a:r>
            <a:endParaRPr lang="en-GB" sz="1400" kern="1200" dirty="0">
              <a:solidFill>
                <a:schemeClr val="bg1"/>
              </a:solidFill>
              <a:cs typeface="Arial" panose="020B0604020202020204" pitchFamily="34" charset="0"/>
            </a:endParaRPr>
          </a:p>
          <a:p>
            <a:pPr algn="ctr"/>
            <a:r>
              <a:rPr lang="en-GB" sz="1400" kern="1200" dirty="0">
                <a:solidFill>
                  <a:schemeClr val="bg1"/>
                </a:solidFill>
                <a:cs typeface="Arial" panose="020B0604020202020204" pitchFamily="34" charset="0"/>
              </a:rPr>
              <a:t> ‘Digital Technologies and Their Application‘ and </a:t>
            </a:r>
          </a:p>
          <a:p>
            <a:pPr algn="ctr"/>
            <a:r>
              <a:rPr lang="en-GB" sz="1400" kern="1200" dirty="0">
                <a:solidFill>
                  <a:schemeClr val="bg1"/>
                </a:solidFill>
                <a:cs typeface="Arial" panose="020B0604020202020204" pitchFamily="34" charset="0"/>
              </a:rPr>
              <a:t>‘Digital Innovations for a Changing Society’</a:t>
            </a:r>
          </a:p>
          <a:p>
            <a:pPr algn="ctr">
              <a:lnSpc>
                <a:spcPct val="150000"/>
              </a:lnSpc>
            </a:pPr>
            <a:r>
              <a:rPr lang="en-GB" sz="1400" i="1" kern="1200" dirty="0">
                <a:solidFill>
                  <a:schemeClr val="bg1"/>
                </a:solidFill>
                <a:cs typeface="Arial" panose="020B0604020202020204" pitchFamily="34" charset="0"/>
              </a:rPr>
              <a:t>Landshut University makes history</a:t>
            </a:r>
          </a:p>
        </p:txBody>
      </p:sp>
      <p:sp>
        <p:nvSpPr>
          <p:cNvPr id="10" name="Rechteck 9">
            <a:extLst>
              <a:ext uri="{FF2B5EF4-FFF2-40B4-BE49-F238E27FC236}">
                <a16:creationId xmlns:a16="http://schemas.microsoft.com/office/drawing/2014/main" id="{D1939B90-6F41-4343-BD9B-679174F0D042}"/>
              </a:ext>
            </a:extLst>
          </p:cNvPr>
          <p:cNvSpPr/>
          <p:nvPr/>
        </p:nvSpPr>
        <p:spPr>
          <a:xfrm>
            <a:off x="2591620" y="3112706"/>
            <a:ext cx="5144688" cy="8646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27063" rtl="0" eaLnBrk="0" fontAlgn="base" hangingPunct="0">
              <a:lnSpc>
                <a:spcPts val="2700"/>
              </a:lnSpc>
              <a:spcBef>
                <a:spcPct val="0"/>
              </a:spcBef>
              <a:spcAft>
                <a:spcPct val="0"/>
              </a:spcAft>
            </a:pPr>
            <a:r>
              <a:rPr lang="en-GB" sz="1400" kern="1200" dirty="0">
                <a:ea typeface="ＭＳ Ｐゴシック" pitchFamily="34" charset="-128"/>
                <a:cs typeface="Arial" panose="020B0604020202020204" pitchFamily="34" charset="0"/>
              </a:rPr>
              <a:t>	Development of the new course Architecture</a:t>
            </a:r>
          </a:p>
          <a:p>
            <a:pPr algn="ctr"/>
            <a:r>
              <a:rPr lang="en-GB" sz="1400" i="1" kern="1200" dirty="0">
                <a:solidFill>
                  <a:schemeClr val="bg1"/>
                </a:solidFill>
                <a:cs typeface="Arial" panose="020B0604020202020204" pitchFamily="34" charset="0"/>
              </a:rPr>
              <a:t>Landshut University educates much needed specialists in our region </a:t>
            </a:r>
          </a:p>
        </p:txBody>
      </p:sp>
      <p:sp>
        <p:nvSpPr>
          <p:cNvPr id="14" name="Rechteck 13">
            <a:extLst>
              <a:ext uri="{FF2B5EF4-FFF2-40B4-BE49-F238E27FC236}">
                <a16:creationId xmlns:a16="http://schemas.microsoft.com/office/drawing/2014/main" id="{2E6CA3B8-6664-43D5-A983-922BF79A793F}"/>
              </a:ext>
            </a:extLst>
          </p:cNvPr>
          <p:cNvSpPr/>
          <p:nvPr/>
        </p:nvSpPr>
        <p:spPr>
          <a:xfrm>
            <a:off x="2591620" y="4058908"/>
            <a:ext cx="5144688" cy="9761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kern="1200" dirty="0">
                <a:solidFill>
                  <a:schemeClr val="bg1"/>
                </a:solidFill>
                <a:cs typeface="Arial" panose="020B0604020202020204" pitchFamily="34" charset="0"/>
              </a:rPr>
              <a:t>International Campus </a:t>
            </a:r>
            <a:r>
              <a:rPr lang="en-GB" sz="1400" kern="1200" dirty="0" err="1">
                <a:solidFill>
                  <a:schemeClr val="bg1"/>
                </a:solidFill>
                <a:cs typeface="Arial" panose="020B0604020202020204" pitchFamily="34" charset="0"/>
              </a:rPr>
              <a:t>Dingolfing</a:t>
            </a:r>
            <a:r>
              <a:rPr lang="en-GB" sz="1400" kern="1200" dirty="0">
                <a:solidFill>
                  <a:schemeClr val="bg1"/>
                </a:solidFill>
                <a:cs typeface="Arial" panose="020B0604020202020204" pitchFamily="34" charset="0"/>
              </a:rPr>
              <a:t>: </a:t>
            </a:r>
          </a:p>
          <a:p>
            <a:pPr algn="ctr"/>
            <a:r>
              <a:rPr lang="en-GB" sz="1400" kern="1200" dirty="0">
                <a:solidFill>
                  <a:schemeClr val="bg1"/>
                </a:solidFill>
                <a:cs typeface="Arial" panose="020B0604020202020204" pitchFamily="34" charset="0"/>
              </a:rPr>
              <a:t>Sustainable Operations and Business (SIOB)</a:t>
            </a:r>
          </a:p>
          <a:p>
            <a:pPr algn="ctr"/>
            <a:r>
              <a:rPr lang="en-GB" sz="1400" i="1" kern="1200" dirty="0">
                <a:solidFill>
                  <a:schemeClr val="bg1"/>
                </a:solidFill>
                <a:cs typeface="Arial" panose="020B0604020202020204" pitchFamily="34" charset="0"/>
              </a:rPr>
              <a:t>Landshut University acts on a regional and international level </a:t>
            </a:r>
          </a:p>
        </p:txBody>
      </p:sp>
      <p:sp>
        <p:nvSpPr>
          <p:cNvPr id="15" name="Rechteck 14">
            <a:extLst>
              <a:ext uri="{FF2B5EF4-FFF2-40B4-BE49-F238E27FC236}">
                <a16:creationId xmlns:a16="http://schemas.microsoft.com/office/drawing/2014/main" id="{1F5F24EE-9A85-4CA8-B779-11C95A9850A8}"/>
              </a:ext>
            </a:extLst>
          </p:cNvPr>
          <p:cNvSpPr/>
          <p:nvPr/>
        </p:nvSpPr>
        <p:spPr>
          <a:xfrm>
            <a:off x="2591620" y="5116644"/>
            <a:ext cx="5144688" cy="9761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kern="1200" dirty="0">
                <a:solidFill>
                  <a:schemeClr val="bg1"/>
                </a:solidFill>
                <a:cs typeface="Arial" panose="020B0604020202020204" pitchFamily="34" charset="0"/>
              </a:rPr>
              <a:t>Medical Campus Lower Bavaria (MCN)</a:t>
            </a:r>
          </a:p>
          <a:p>
            <a:pPr algn="ctr">
              <a:lnSpc>
                <a:spcPct val="150000"/>
              </a:lnSpc>
            </a:pPr>
            <a:r>
              <a:rPr lang="en-GB" sz="1400" i="1" kern="1200" dirty="0">
                <a:solidFill>
                  <a:schemeClr val="bg1"/>
                </a:solidFill>
                <a:cs typeface="Arial" panose="020B0604020202020204" pitchFamily="34" charset="0"/>
              </a:rPr>
              <a:t>Landshut University establishes courses of Human Medicine </a:t>
            </a:r>
          </a:p>
        </p:txBody>
      </p:sp>
    </p:spTree>
    <p:extLst>
      <p:ext uri="{BB962C8B-B14F-4D97-AF65-F5344CB8AC3E}">
        <p14:creationId xmlns:p14="http://schemas.microsoft.com/office/powerpoint/2010/main" val="831151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dirty="0"/>
              <a:t>Research and Transfer</a:t>
            </a:r>
            <a:endParaRPr lang="en-US" dirty="0"/>
          </a:p>
        </p:txBody>
      </p:sp>
      <p:sp>
        <p:nvSpPr>
          <p:cNvPr id="3" name="Untertitel 2"/>
          <p:cNvSpPr>
            <a:spLocks noGrp="1"/>
          </p:cNvSpPr>
          <p:nvPr>
            <p:ph type="subTitle" idx="1"/>
          </p:nvPr>
        </p:nvSpPr>
        <p:spPr bwMode="auto"/>
        <p:txBody>
          <a:bodyPr/>
          <a:lstStyle/>
          <a:p>
            <a:pPr>
              <a:defRPr/>
            </a:pPr>
            <a:endParaRPr lang="en-US" dirty="0"/>
          </a:p>
        </p:txBody>
      </p:sp>
      <p:pic>
        <p:nvPicPr>
          <p:cNvPr id="5" name="Freihand 4"/>
          <p:cNvPicPr/>
          <p:nvPr/>
        </p:nvPicPr>
        <p:blipFill>
          <a:blip r:embed="rId2"/>
          <a:stretch/>
        </p:blipFill>
        <p:spPr bwMode="auto">
          <a:xfrm>
            <a:off x="8685502" y="4464075"/>
            <a:ext cx="44640" cy="28800"/>
          </a:xfrm>
          <a:prstGeom prst="rect">
            <a:avLst/>
          </a:prstGeom>
        </p:spPr>
      </p:pic>
      <p:pic>
        <p:nvPicPr>
          <p:cNvPr id="6" name="Bildplatzhalter 4">
            <a:extLst>
              <a:ext uri="{FF2B5EF4-FFF2-40B4-BE49-F238E27FC236}">
                <a16:creationId xmlns:a16="http://schemas.microsoft.com/office/drawing/2014/main" id="{BDBED974-5BF8-4646-A333-43F8D57B65F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bwMode="auto">
          <a:xfrm>
            <a:off x="6681184" y="0"/>
            <a:ext cx="5510815" cy="36756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845322"/>
      </p:ext>
    </p:extLst>
  </p:cSld>
  <p:clrMapOvr>
    <a:masterClrMapping/>
  </p:clrMapOvr>
</p:sld>
</file>

<file path=ppt/theme/theme1.xml><?xml version="1.0" encoding="utf-8"?>
<a:theme xmlns:a="http://schemas.openxmlformats.org/drawingml/2006/main" name="Hochschule Landshut 16:9 EN">
  <a:themeElements>
    <a:clrScheme name="PPT Template Hochschule Landshut">
      <a:dk1>
        <a:srgbClr val="626262"/>
      </a:dk1>
      <a:lt1>
        <a:sysClr val="window" lastClr="FFFFFF"/>
      </a:lt1>
      <a:dk2>
        <a:srgbClr val="BE0000"/>
      </a:dk2>
      <a:lt2>
        <a:srgbClr val="D2D2D2"/>
      </a:lt2>
      <a:accent1>
        <a:srgbClr val="4B9664"/>
      </a:accent1>
      <a:accent2>
        <a:srgbClr val="4196B4"/>
      </a:accent2>
      <a:accent3>
        <a:srgbClr val="FFB400"/>
      </a:accent3>
      <a:accent4>
        <a:srgbClr val="325596"/>
      </a:accent4>
      <a:accent5>
        <a:srgbClr val="5F4678"/>
      </a:accent5>
      <a:accent6>
        <a:srgbClr val="78B400"/>
      </a:accent6>
      <a:hlink>
        <a:srgbClr val="000000"/>
      </a:hlink>
      <a:folHlink>
        <a:srgbClr val="626262"/>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3062</Words>
  <Application>Microsoft Office PowerPoint</Application>
  <DocSecurity>0</DocSecurity>
  <PresentationFormat>Breitbild</PresentationFormat>
  <Paragraphs>541</Paragraphs>
  <Slides>29</Slides>
  <Notes>22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29</vt:i4>
      </vt:variant>
    </vt:vector>
  </HeadingPairs>
  <TitlesOfParts>
    <vt:vector size="38" baseType="lpstr">
      <vt:lpstr>MS PGothic</vt:lpstr>
      <vt:lpstr>MS PGothic</vt:lpstr>
      <vt:lpstr>Arial</vt:lpstr>
      <vt:lpstr>Calibri</vt:lpstr>
      <vt:lpstr>Fieldwork 04 Geo Regular</vt:lpstr>
      <vt:lpstr>Geneva</vt:lpstr>
      <vt:lpstr>Wingdings</vt:lpstr>
      <vt:lpstr>Wingdings 2</vt:lpstr>
      <vt:lpstr>Hochschule Landshut 16:9 EN</vt:lpstr>
      <vt:lpstr>Landshut University of Applied Sciences</vt:lpstr>
      <vt:lpstr>Landshut and the university</vt:lpstr>
      <vt:lpstr>Landshut  as an Economic Region</vt:lpstr>
      <vt:lpstr>Landshut University in Figures</vt:lpstr>
      <vt:lpstr>Landshut University International</vt:lpstr>
      <vt:lpstr>historY</vt:lpstr>
      <vt:lpstr>historY</vt:lpstr>
      <vt:lpstr>Milestones in 2023</vt:lpstr>
      <vt:lpstr>Research and Transfer</vt:lpstr>
      <vt:lpstr>Research And Transfer in Figures</vt:lpstr>
      <vt:lpstr>Applied research and Transfer</vt:lpstr>
      <vt:lpstr>Research  And Transfer</vt:lpstr>
      <vt:lpstr>Institutes AND Facilities</vt:lpstr>
      <vt:lpstr>PowerPoint-Präsentation</vt:lpstr>
      <vt:lpstr>Additional Slides &amp; Sections</vt:lpstr>
      <vt:lpstr>Our mission</vt:lpstr>
      <vt:lpstr>Student Numbers</vt:lpstr>
      <vt:lpstr>Our courses</vt:lpstr>
      <vt:lpstr>Our courses</vt:lpstr>
      <vt:lpstr>Why study in landshut?</vt:lpstr>
      <vt:lpstr>What our university has to offer</vt:lpstr>
      <vt:lpstr>Entrepreneurship and Contact with Companies  and Social Institutions</vt:lpstr>
      <vt:lpstr>Our Clubs on Campus</vt:lpstr>
      <vt:lpstr>Cooperation and Networks</vt:lpstr>
      <vt:lpstr>Clusters and Networks</vt:lpstr>
      <vt:lpstr>Technology centres</vt:lpstr>
      <vt:lpstr>Institutes</vt:lpstr>
      <vt:lpstr>INSTITUTEs</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Nadja Schäffer</dc:creator>
  <cp:keywords/>
  <dc:description/>
  <cp:lastModifiedBy>Wegler Andrea</cp:lastModifiedBy>
  <cp:revision>163</cp:revision>
  <dcterms:created xsi:type="dcterms:W3CDTF">2023-09-19T08:42:43Z</dcterms:created>
  <dcterms:modified xsi:type="dcterms:W3CDTF">2024-10-11T08:32:17Z</dcterms:modified>
  <cp:category/>
  <dc:identifier/>
  <cp:contentStatus/>
  <dc:language/>
  <cp:version/>
</cp:coreProperties>
</file>